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handoutMasters/handoutMaster1.xml" ContentType="application/vnd.openxmlformats-officedocument.presentationml.handoutMaster+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8"/>
  </p:handoutMasterIdLst>
  <p:sldIdLst>
    <p:sldId id="493" r:id="rId3"/>
    <p:sldId id="260" r:id="rId5"/>
    <p:sldId id="261" r:id="rId6"/>
    <p:sldId id="1754" r:id="rId7"/>
    <p:sldId id="1801" r:id="rId8"/>
    <p:sldId id="1850" r:id="rId9"/>
    <p:sldId id="458" r:id="rId10"/>
    <p:sldId id="1851" r:id="rId11"/>
    <p:sldId id="1912" r:id="rId12"/>
    <p:sldId id="1913" r:id="rId13"/>
    <p:sldId id="1914" r:id="rId14"/>
    <p:sldId id="1915" r:id="rId15"/>
    <p:sldId id="1916" r:id="rId16"/>
    <p:sldId id="1917" r:id="rId17"/>
    <p:sldId id="1918" r:id="rId18"/>
    <p:sldId id="1919" r:id="rId19"/>
    <p:sldId id="1920" r:id="rId20"/>
    <p:sldId id="1852" r:id="rId21"/>
    <p:sldId id="1899" r:id="rId22"/>
    <p:sldId id="1904" r:id="rId23"/>
    <p:sldId id="1905" r:id="rId24"/>
    <p:sldId id="1906" r:id="rId25"/>
    <p:sldId id="1901" r:id="rId26"/>
    <p:sldId id="496" r:id="rId27"/>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89D7BB05-64A2-4040-AB51-A502E57F623C}">
          <p14:sldIdLst>
            <p14:sldId id="493"/>
            <p14:sldId id="260"/>
          </p14:sldIdLst>
        </p14:section>
        <p14:section name="第一节" id="{F0BA135A-C46E-4CED-9B7B-7D4F3B10CF57}">
          <p14:sldIdLst>
            <p14:sldId id="261"/>
            <p14:sldId id="1754"/>
            <p14:sldId id="1801"/>
            <p14:sldId id="1850"/>
            <p14:sldId id="458"/>
            <p14:sldId id="1851"/>
            <p14:sldId id="1912"/>
            <p14:sldId id="1913"/>
            <p14:sldId id="1914"/>
            <p14:sldId id="1915"/>
            <p14:sldId id="1916"/>
            <p14:sldId id="1917"/>
            <p14:sldId id="1918"/>
            <p14:sldId id="1919"/>
            <p14:sldId id="1920"/>
            <p14:sldId id="1852"/>
            <p14:sldId id="1899"/>
            <p14:sldId id="1904"/>
            <p14:sldId id="1905"/>
            <p14:sldId id="1906"/>
            <p14:sldId id="1901"/>
          </p14:sldIdLst>
        </p14:section>
        <p14:section name="第二节" id="{C3C78850-4F2D-4164-AAEE-4544118ACCAF}">
          <p14:sldIdLst/>
        </p14:section>
        <p14:section name="第三节" id="{17AB5270-09C1-44DA-AA8C-2493B08006CB}">
          <p14:sldIdLst/>
        </p14:section>
        <p14:section name="第四节" id="{FC8D4104-357A-412B-B41A-3C9FEF9F96A9}">
          <p14:sldIdLst/>
        </p14:section>
        <p14:section name="第五节" id="{7E4E9FD8-7ED9-478E-8E10-3BB298CC936B}">
          <p14:sldIdLst/>
        </p14:section>
        <p14:section name="尾页" id="{1F860913-787D-4012-A143-433E65F41559}">
          <p14:sldIdLst/>
        </p14:section>
        <p14:section name="附加页" id="{3182AAE4-CBDC-4723-A0AE-032FE077E1A3}">
          <p14:sldIdLst/>
        </p14:section>
        <p14:section name="附录页" id="{67C1939B-EEBE-4BC3-9A5C-2E9BF4BA09B4}">
          <p14:sldIdLst>
            <p14:sldId id="496"/>
          </p14:sldIdLst>
        </p14:section>
      </p14:sectionLst>
    </p:ext>
  </p:extLst>
  <p:extLst>
    <p:ext uri="{505F2C04-C923-438B-8C0F-E0CD2BADF298}">
      <wppc:fontMiss xmlns:wppc="http://www.wps.cn/officeDocument/PresentationCustomData" type="true"/>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86157" initials="8"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53E"/>
    <a:srgbClr val="00194C"/>
    <a:srgbClr val="000D26"/>
    <a:srgbClr val="002A7E"/>
    <a:srgbClr val="23457A"/>
    <a:srgbClr val="002B8A"/>
    <a:srgbClr val="DBE5F5"/>
    <a:srgbClr val="FF9900"/>
    <a:srgbClr val="C6C7CB"/>
    <a:srgbClr val="BEBF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692" autoAdjust="0"/>
    <p:restoredTop sz="94759" autoAdjust="0"/>
  </p:normalViewPr>
  <p:slideViewPr>
    <p:cSldViewPr snapToGrid="0" showGuides="1">
      <p:cViewPr varScale="1">
        <p:scale>
          <a:sx n="120" d="100"/>
          <a:sy n="120" d="100"/>
        </p:scale>
        <p:origin x="106" y="115"/>
      </p:cViewPr>
      <p:guideLst>
        <p:guide orient="horz" pos="2160"/>
        <p:guide pos="3892"/>
      </p:guideLst>
    </p:cSldViewPr>
  </p:slideViewPr>
  <p:notesTextViewPr>
    <p:cViewPr>
      <p:scale>
        <a:sx n="1" d="1"/>
        <a:sy n="1" d="1"/>
      </p:scale>
      <p:origin x="0" y="0"/>
    </p:cViewPr>
  </p:notesTextViewPr>
  <p:sorterViewPr>
    <p:cViewPr>
      <p:scale>
        <a:sx n="125" d="100"/>
        <a:sy n="125" d="100"/>
      </p:scale>
      <p:origin x="0" y="-850"/>
    </p:cViewPr>
  </p:sorterViewPr>
  <p:notesViewPr>
    <p:cSldViewPr snapToGrid="0">
      <p:cViewPr varScale="1">
        <p:scale>
          <a:sx n="57" d="100"/>
          <a:sy n="57" d="100"/>
        </p:scale>
        <p:origin x="2405" y="43"/>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3" Type="http://schemas.openxmlformats.org/officeDocument/2006/relationships/tags" Target="tags/tag23.xml"/><Relationship Id="rId32" Type="http://schemas.openxmlformats.org/officeDocument/2006/relationships/commentAuthors" Target="commentAuthors.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handoutMaster" Target="handoutMasters/handoutMaster1.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7-03T13:31:44.496" idx="1">
    <p:pos x="7229" y="3117"/>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15D68A-C9EE-4DB2-A6F8-B810BB6A2D83}"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1AE9AA3-FC04-49C0-9E86-4D7EC0F81D7C}"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D118E9-E82C-42B0-A109-929B02C3878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DA712A-FD8E-4D24-A708-D217C50E192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6" Type="http://schemas.openxmlformats.org/officeDocument/2006/relationships/image" Target="../media/image12.png"/><Relationship Id="rId5" Type="http://schemas.openxmlformats.org/officeDocument/2006/relationships/image" Target="../media/image5.jpeg"/><Relationship Id="rId4" Type="http://schemas.openxmlformats.org/officeDocument/2006/relationships/image" Target="../media/image13.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8.png"/><Relationship Id="rId3" Type="http://schemas.microsoft.com/office/2007/relationships/hdphoto" Target="../media/image7.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8" name="图片 87"/>
          <p:cNvPicPr>
            <a:picLocks noChangeAspect="1"/>
          </p:cNvPicPr>
          <p:nvPr userDrawn="1"/>
        </p:nvPicPr>
        <p:blipFill>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val="0"/>
              </a:ext>
            </a:extLst>
          </a:blip>
          <a:srcRect t="9870" b="9870"/>
          <a:stretch>
            <a:fillRect/>
          </a:stretch>
        </p:blipFill>
        <p:spPr>
          <a:xfrm>
            <a:off x="-2" y="-9406"/>
            <a:ext cx="12192000" cy="6478168"/>
          </a:xfrm>
          <a:custGeom>
            <a:avLst/>
            <a:gdLst>
              <a:gd name="connsiteX0" fmla="*/ 0 w 12192000"/>
              <a:gd name="connsiteY0" fmla="*/ 0 h 6478168"/>
              <a:gd name="connsiteX1" fmla="*/ 12192000 w 12192000"/>
              <a:gd name="connsiteY1" fmla="*/ 0 h 6478168"/>
              <a:gd name="connsiteX2" fmla="*/ 12192000 w 12192000"/>
              <a:gd name="connsiteY2" fmla="*/ 6478168 h 6478168"/>
              <a:gd name="connsiteX3" fmla="*/ 11848892 w 12192000"/>
              <a:gd name="connsiteY3" fmla="*/ 6440768 h 6478168"/>
              <a:gd name="connsiteX4" fmla="*/ 6096001 w 12192000"/>
              <a:gd name="connsiteY4" fmla="*/ 6204693 h 6478168"/>
              <a:gd name="connsiteX5" fmla="*/ 343111 w 12192000"/>
              <a:gd name="connsiteY5" fmla="*/ 6440768 h 6478168"/>
              <a:gd name="connsiteX6" fmla="*/ 0 w 12192000"/>
              <a:gd name="connsiteY6" fmla="*/ 6478168 h 647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8">
                <a:moveTo>
                  <a:pt x="0" y="0"/>
                </a:moveTo>
                <a:lnTo>
                  <a:pt x="12192000" y="0"/>
                </a:lnTo>
                <a:lnTo>
                  <a:pt x="12192000" y="6478168"/>
                </a:lnTo>
                <a:lnTo>
                  <a:pt x="11848892" y="6440768"/>
                </a:lnTo>
                <a:cubicBezTo>
                  <a:pt x="10376599" y="6294909"/>
                  <a:pt x="8342645" y="6204693"/>
                  <a:pt x="6096001" y="6204693"/>
                </a:cubicBezTo>
                <a:cubicBezTo>
                  <a:pt x="3849358" y="6204693"/>
                  <a:pt x="1815404" y="6294909"/>
                  <a:pt x="343111" y="6440768"/>
                </a:cubicBezTo>
                <a:lnTo>
                  <a:pt x="0" y="6478168"/>
                </a:lnTo>
                <a:close/>
              </a:path>
            </a:pathLst>
          </a:custGeom>
        </p:spPr>
      </p:pic>
      <p:sp>
        <p:nvSpPr>
          <p:cNvPr id="89" name="任意多边形: 形状 88"/>
          <p:cNvSpPr/>
          <p:nvPr userDrawn="1"/>
        </p:nvSpPr>
        <p:spPr>
          <a:xfrm>
            <a:off x="0" y="0"/>
            <a:ext cx="12192000" cy="6478167"/>
          </a:xfrm>
          <a:custGeom>
            <a:avLst/>
            <a:gdLst>
              <a:gd name="connsiteX0" fmla="*/ 0 w 12192000"/>
              <a:gd name="connsiteY0" fmla="*/ 0 h 6478167"/>
              <a:gd name="connsiteX1" fmla="*/ 12192000 w 12192000"/>
              <a:gd name="connsiteY1" fmla="*/ 0 h 6478167"/>
              <a:gd name="connsiteX2" fmla="*/ 12192000 w 12192000"/>
              <a:gd name="connsiteY2" fmla="*/ 6478167 h 6478167"/>
              <a:gd name="connsiteX3" fmla="*/ 11848892 w 12192000"/>
              <a:gd name="connsiteY3" fmla="*/ 6440767 h 6478167"/>
              <a:gd name="connsiteX4" fmla="*/ 6096001 w 12192000"/>
              <a:gd name="connsiteY4" fmla="*/ 6204692 h 6478167"/>
              <a:gd name="connsiteX5" fmla="*/ 343111 w 12192000"/>
              <a:gd name="connsiteY5" fmla="*/ 6440767 h 6478167"/>
              <a:gd name="connsiteX6" fmla="*/ 0 w 12192000"/>
              <a:gd name="connsiteY6" fmla="*/ 6478167 h 647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7">
                <a:moveTo>
                  <a:pt x="0" y="0"/>
                </a:moveTo>
                <a:lnTo>
                  <a:pt x="12192000" y="0"/>
                </a:lnTo>
                <a:lnTo>
                  <a:pt x="12192000" y="6478167"/>
                </a:lnTo>
                <a:lnTo>
                  <a:pt x="11848892" y="6440767"/>
                </a:lnTo>
                <a:cubicBezTo>
                  <a:pt x="10376599" y="6294908"/>
                  <a:pt x="8342645" y="6204692"/>
                  <a:pt x="6096001" y="6204692"/>
                </a:cubicBezTo>
                <a:cubicBezTo>
                  <a:pt x="3849358" y="6204692"/>
                  <a:pt x="1815404" y="6294908"/>
                  <a:pt x="343111" y="6440767"/>
                </a:cubicBezTo>
                <a:lnTo>
                  <a:pt x="0" y="6478167"/>
                </a:ln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9" name="组合 58"/>
          <p:cNvGrpSpPr/>
          <p:nvPr userDrawn="1"/>
        </p:nvGrpSpPr>
        <p:grpSpPr>
          <a:xfrm>
            <a:off x="4936352" y="6468762"/>
            <a:ext cx="2319296" cy="261610"/>
            <a:chOff x="4936352" y="6468762"/>
            <a:chExt cx="2319296" cy="261610"/>
          </a:xfrm>
        </p:grpSpPr>
        <p:sp>
          <p:nvSpPr>
            <p:cNvPr id="60" name="文本框 59"/>
            <p:cNvSpPr txBox="1"/>
            <p:nvPr userDrawn="1"/>
          </p:nvSpPr>
          <p:spPr>
            <a:xfrm>
              <a:off x="5245451" y="6468762"/>
              <a:ext cx="1701107" cy="261610"/>
            </a:xfrm>
            <a:prstGeom prst="rect">
              <a:avLst/>
            </a:prstGeom>
            <a:noFill/>
          </p:spPr>
          <p:txBody>
            <a:bodyPr wrap="none" rtlCol="0">
              <a:spAutoFit/>
            </a:bodyPr>
            <a:lstStyle/>
            <a:p>
              <a:pPr algn="ctr"/>
              <a:r>
                <a:rPr lang="zh-CN" altLang="en-US" sz="1100" spc="300" dirty="0">
                  <a:solidFill>
                    <a:schemeClr val="accent2"/>
                  </a:solidFill>
                  <a:latin typeface="+mn-ea"/>
                  <a:ea typeface="+mn-ea"/>
                </a:rPr>
                <a:t>公诚勇毅 三实一新</a:t>
              </a:r>
              <a:endParaRPr lang="zh-CN" altLang="en-US" sz="1100" spc="300" dirty="0">
                <a:solidFill>
                  <a:schemeClr val="accent2"/>
                </a:solidFill>
                <a:latin typeface="+mn-ea"/>
                <a:ea typeface="+mn-ea"/>
              </a:endParaRPr>
            </a:p>
          </p:txBody>
        </p:sp>
        <p:grpSp>
          <p:nvGrpSpPr>
            <p:cNvPr id="61" name="组合 60"/>
            <p:cNvGrpSpPr/>
            <p:nvPr userDrawn="1"/>
          </p:nvGrpSpPr>
          <p:grpSpPr>
            <a:xfrm>
              <a:off x="4936352" y="6592514"/>
              <a:ext cx="2319296" cy="0"/>
              <a:chOff x="4913990" y="6592514"/>
              <a:chExt cx="2319296" cy="0"/>
            </a:xfrm>
          </p:grpSpPr>
          <p:cxnSp>
            <p:nvCxnSpPr>
              <p:cNvPr id="62" name="直接连接符 61"/>
              <p:cNvCxnSpPr/>
              <p:nvPr userDrawn="1"/>
            </p:nvCxnSpPr>
            <p:spPr>
              <a:xfrm>
                <a:off x="4913990" y="6592514"/>
                <a:ext cx="29154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userDrawn="1"/>
            </p:nvCxnSpPr>
            <p:spPr>
              <a:xfrm>
                <a:off x="6941744" y="6592514"/>
                <a:ext cx="291542"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sp>
        <p:nvSpPr>
          <p:cNvPr id="90" name="任意多边形: 形状 89"/>
          <p:cNvSpPr/>
          <p:nvPr userDrawn="1"/>
        </p:nvSpPr>
        <p:spPr>
          <a:xfrm>
            <a:off x="91440" y="89076"/>
            <a:ext cx="12009120" cy="6300016"/>
          </a:xfrm>
          <a:custGeom>
            <a:avLst/>
            <a:gdLst>
              <a:gd name="connsiteX0" fmla="*/ 0 w 12192000"/>
              <a:gd name="connsiteY0" fmla="*/ 0 h 6478167"/>
              <a:gd name="connsiteX1" fmla="*/ 12192000 w 12192000"/>
              <a:gd name="connsiteY1" fmla="*/ 0 h 6478167"/>
              <a:gd name="connsiteX2" fmla="*/ 12192000 w 12192000"/>
              <a:gd name="connsiteY2" fmla="*/ 6478167 h 6478167"/>
              <a:gd name="connsiteX3" fmla="*/ 11848892 w 12192000"/>
              <a:gd name="connsiteY3" fmla="*/ 6440767 h 6478167"/>
              <a:gd name="connsiteX4" fmla="*/ 6096001 w 12192000"/>
              <a:gd name="connsiteY4" fmla="*/ 6204692 h 6478167"/>
              <a:gd name="connsiteX5" fmla="*/ 343111 w 12192000"/>
              <a:gd name="connsiteY5" fmla="*/ 6440767 h 6478167"/>
              <a:gd name="connsiteX6" fmla="*/ 0 w 12192000"/>
              <a:gd name="connsiteY6" fmla="*/ 6478167 h 647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7">
                <a:moveTo>
                  <a:pt x="0" y="0"/>
                </a:moveTo>
                <a:lnTo>
                  <a:pt x="12192000" y="0"/>
                </a:lnTo>
                <a:lnTo>
                  <a:pt x="12192000" y="6478167"/>
                </a:lnTo>
                <a:lnTo>
                  <a:pt x="11848892" y="6440767"/>
                </a:lnTo>
                <a:cubicBezTo>
                  <a:pt x="10376599" y="6294908"/>
                  <a:pt x="8342645" y="6204692"/>
                  <a:pt x="6096001" y="6204692"/>
                </a:cubicBezTo>
                <a:cubicBezTo>
                  <a:pt x="3849358" y="6204692"/>
                  <a:pt x="1815404" y="6294908"/>
                  <a:pt x="343111" y="6440767"/>
                </a:cubicBezTo>
                <a:lnTo>
                  <a:pt x="0" y="6478167"/>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矩形 18"/>
          <p:cNvSpPr/>
          <p:nvPr userDrawn="1"/>
        </p:nvSpPr>
        <p:spPr>
          <a:xfrm>
            <a:off x="-1" y="2575973"/>
            <a:ext cx="12191999" cy="1706055"/>
          </a:xfrm>
          <a:prstGeom prst="rect">
            <a:avLst/>
          </a:prstGeom>
          <a:solidFill>
            <a:schemeClr val="bg1">
              <a:alpha val="27000"/>
            </a:schemeClr>
          </a:solidFill>
          <a:ln>
            <a:noFill/>
          </a:ln>
          <a:effectLst>
            <a:outerShdw blurRad="4064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631658" y="500663"/>
            <a:ext cx="928683" cy="927349"/>
          </a:xfrm>
          <a:prstGeom prst="rect">
            <a:avLst/>
          </a:prstGeom>
        </p:spPr>
      </p:pic>
      <p:pic>
        <p:nvPicPr>
          <p:cNvPr id="5" name="图片 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26527" y="1507682"/>
            <a:ext cx="2938939" cy="55905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一张图文页">
    <p:spTree>
      <p:nvGrpSpPr>
        <p:cNvPr id="1" name=""/>
        <p:cNvGrpSpPr/>
        <p:nvPr/>
      </p:nvGrpSpPr>
      <p:grpSpPr>
        <a:xfrm>
          <a:off x="0" y="0"/>
          <a:ext cx="0" cy="0"/>
          <a:chOff x="0" y="0"/>
          <a:chExt cx="0" cy="0"/>
        </a:xfrm>
      </p:grpSpPr>
      <p:sp>
        <p:nvSpPr>
          <p:cNvPr id="63" name="任意多边形: 形状 62"/>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35163"/>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userDrawn="1"/>
        </p:nvSpPr>
        <p:spPr>
          <a:xfrm>
            <a:off x="1018572" y="2305298"/>
            <a:ext cx="10154856" cy="2801394"/>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userDrawn="1"/>
        </p:nvSpPr>
        <p:spPr>
          <a:xfrm>
            <a:off x="1018572" y="2418950"/>
            <a:ext cx="10154856" cy="2801394"/>
          </a:xfrm>
          <a:prstGeom prst="rect">
            <a:avLst/>
          </a:prstGeom>
          <a:solidFill>
            <a:schemeClr val="bg2"/>
          </a:solidFill>
          <a:ln>
            <a:noFill/>
          </a:ln>
          <a:effectLst>
            <a:outerShdw blurRad="2921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半闭框 54"/>
          <p:cNvSpPr/>
          <p:nvPr userDrawn="1"/>
        </p:nvSpPr>
        <p:spPr>
          <a:xfrm rot="5400000">
            <a:off x="10259028" y="2305298"/>
            <a:ext cx="914400" cy="914400"/>
          </a:xfrm>
          <a:prstGeom prst="halfFrame">
            <a:avLst>
              <a:gd name="adj1" fmla="val 18000"/>
              <a:gd name="adj2" fmla="val 1933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半闭框 56"/>
          <p:cNvSpPr/>
          <p:nvPr userDrawn="1"/>
        </p:nvSpPr>
        <p:spPr>
          <a:xfrm rot="16200000">
            <a:off x="1018572" y="4323148"/>
            <a:ext cx="914400" cy="914400"/>
          </a:xfrm>
          <a:prstGeom prst="halfFrame">
            <a:avLst>
              <a:gd name="adj1" fmla="val 18000"/>
              <a:gd name="adj2" fmla="val 1933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图片占位符 57"/>
          <p:cNvSpPr>
            <a:spLocks noGrp="1"/>
          </p:cNvSpPr>
          <p:nvPr>
            <p:ph type="pic" sz="quarter" idx="13"/>
          </p:nvPr>
        </p:nvSpPr>
        <p:spPr>
          <a:xfrm>
            <a:off x="1400538" y="1875100"/>
            <a:ext cx="3067291" cy="3750197"/>
          </a:xfrm>
          <a:custGeom>
            <a:avLst/>
            <a:gdLst>
              <a:gd name="connsiteX0" fmla="*/ 0 w 3067291"/>
              <a:gd name="connsiteY0" fmla="*/ 0 h 3750197"/>
              <a:gd name="connsiteX1" fmla="*/ 3067291 w 3067291"/>
              <a:gd name="connsiteY1" fmla="*/ 0 h 3750197"/>
              <a:gd name="connsiteX2" fmla="*/ 3067291 w 3067291"/>
              <a:gd name="connsiteY2" fmla="*/ 3750197 h 3750197"/>
              <a:gd name="connsiteX3" fmla="*/ 0 w 3067291"/>
              <a:gd name="connsiteY3" fmla="*/ 3750197 h 3750197"/>
            </a:gdLst>
            <a:ahLst/>
            <a:cxnLst>
              <a:cxn ang="0">
                <a:pos x="connsiteX0" y="connsiteY0"/>
              </a:cxn>
              <a:cxn ang="0">
                <a:pos x="connsiteX1" y="connsiteY1"/>
              </a:cxn>
              <a:cxn ang="0">
                <a:pos x="connsiteX2" y="connsiteY2"/>
              </a:cxn>
              <a:cxn ang="0">
                <a:pos x="connsiteX3" y="connsiteY3"/>
              </a:cxn>
            </a:cxnLst>
            <a:rect l="l" t="t" r="r" b="b"/>
            <a:pathLst>
              <a:path w="3067291" h="3750197">
                <a:moveTo>
                  <a:pt x="0" y="0"/>
                </a:moveTo>
                <a:lnTo>
                  <a:pt x="3067291" y="0"/>
                </a:lnTo>
                <a:lnTo>
                  <a:pt x="3067291" y="3750197"/>
                </a:lnTo>
                <a:lnTo>
                  <a:pt x="0" y="3750197"/>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5" name="文本占位符 6"/>
          <p:cNvSpPr>
            <a:spLocks noGrp="1"/>
          </p:cNvSpPr>
          <p:nvPr>
            <p:ph type="body" sz="quarter" idx="14"/>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6" name="文本占位符 6"/>
          <p:cNvSpPr>
            <a:spLocks noGrp="1"/>
          </p:cNvSpPr>
          <p:nvPr>
            <p:ph type="body" sz="quarter" idx="15"/>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67" name="文本占位符 6"/>
          <p:cNvSpPr>
            <a:spLocks noGrp="1"/>
          </p:cNvSpPr>
          <p:nvPr>
            <p:ph type="body" sz="quarter" idx="16"/>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8" name="文本占位符 6"/>
          <p:cNvSpPr>
            <a:spLocks noGrp="1"/>
          </p:cNvSpPr>
          <p:nvPr>
            <p:ph type="body" sz="quarter" idx="17"/>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9" name="文本占位符 6"/>
          <p:cNvSpPr>
            <a:spLocks noGrp="1"/>
          </p:cNvSpPr>
          <p:nvPr>
            <p:ph type="body" sz="quarter" idx="18"/>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pic>
        <p:nvPicPr>
          <p:cNvPr id="7"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六个人物介绍页">
    <p:spTree>
      <p:nvGrpSpPr>
        <p:cNvPr id="1" name=""/>
        <p:cNvGrpSpPr/>
        <p:nvPr/>
      </p:nvGrpSpPr>
      <p:grpSpPr>
        <a:xfrm>
          <a:off x="0" y="0"/>
          <a:ext cx="0" cy="0"/>
          <a:chOff x="0" y="0"/>
          <a:chExt cx="0" cy="0"/>
        </a:xfrm>
      </p:grpSpPr>
      <p:sp>
        <p:nvSpPr>
          <p:cNvPr id="63" name="任意多边形: 形状 62"/>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形状 77"/>
          <p:cNvSpPr/>
          <p:nvPr userDrawn="1"/>
        </p:nvSpPr>
        <p:spPr>
          <a:xfrm>
            <a:off x="0" y="4328452"/>
            <a:ext cx="12192000" cy="2529548"/>
          </a:xfrm>
          <a:custGeom>
            <a:avLst/>
            <a:gdLst>
              <a:gd name="connsiteX0" fmla="*/ 6096000 w 12192000"/>
              <a:gd name="connsiteY0" fmla="*/ 0 h 2529548"/>
              <a:gd name="connsiteX1" fmla="*/ 12136682 w 12192000"/>
              <a:gd name="connsiteY1" fmla="*/ 669550 h 2529548"/>
              <a:gd name="connsiteX2" fmla="*/ 12192000 w 12192000"/>
              <a:gd name="connsiteY2" fmla="*/ 686936 h 2529548"/>
              <a:gd name="connsiteX3" fmla="*/ 12192000 w 12192000"/>
              <a:gd name="connsiteY3" fmla="*/ 2529548 h 2529548"/>
              <a:gd name="connsiteX4" fmla="*/ 0 w 12192000"/>
              <a:gd name="connsiteY4" fmla="*/ 2529548 h 2529548"/>
              <a:gd name="connsiteX5" fmla="*/ 0 w 12192000"/>
              <a:gd name="connsiteY5" fmla="*/ 686936 h 2529548"/>
              <a:gd name="connsiteX6" fmla="*/ 55319 w 12192000"/>
              <a:gd name="connsiteY6" fmla="*/ 669550 h 2529548"/>
              <a:gd name="connsiteX7" fmla="*/ 6096000 w 12192000"/>
              <a:gd name="connsiteY7" fmla="*/ 0 h 252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529548">
                <a:moveTo>
                  <a:pt x="6096000" y="0"/>
                </a:moveTo>
                <a:cubicBezTo>
                  <a:pt x="8527935" y="0"/>
                  <a:pt x="10700860" y="260639"/>
                  <a:pt x="12136682" y="669550"/>
                </a:cubicBezTo>
                <a:lnTo>
                  <a:pt x="12192000" y="686936"/>
                </a:lnTo>
                <a:lnTo>
                  <a:pt x="12192000" y="2529548"/>
                </a:lnTo>
                <a:lnTo>
                  <a:pt x="0" y="2529548"/>
                </a:lnTo>
                <a:lnTo>
                  <a:pt x="0" y="686936"/>
                </a:lnTo>
                <a:lnTo>
                  <a:pt x="55319" y="669550"/>
                </a:lnTo>
                <a:cubicBezTo>
                  <a:pt x="1491140" y="260639"/>
                  <a:pt x="3664065" y="0"/>
                  <a:pt x="60960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9" name="平行四边形 78"/>
          <p:cNvSpPr/>
          <p:nvPr userDrawn="1"/>
        </p:nvSpPr>
        <p:spPr>
          <a:xfrm>
            <a:off x="1610623" y="1647185"/>
            <a:ext cx="1216152" cy="1067957"/>
          </a:xfrm>
          <a:prstGeom prst="parallelogram">
            <a:avLst>
              <a:gd name="adj" fmla="val 14287"/>
            </a:avLst>
          </a:prstGeom>
          <a:solidFill>
            <a:schemeClr val="accent2"/>
          </a:solidFill>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599"/>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图片占位符 60"/>
          <p:cNvSpPr>
            <a:spLocks noGrp="1"/>
          </p:cNvSpPr>
          <p:nvPr>
            <p:ph type="pic" sz="quarter" idx="13"/>
          </p:nvPr>
        </p:nvSpPr>
        <p:spPr>
          <a:xfrm>
            <a:off x="585494" y="1760782"/>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80" name="平行四边形 79"/>
          <p:cNvSpPr/>
          <p:nvPr userDrawn="1"/>
        </p:nvSpPr>
        <p:spPr>
          <a:xfrm>
            <a:off x="3233819" y="2789471"/>
            <a:ext cx="1216152" cy="1067957"/>
          </a:xfrm>
          <a:prstGeom prst="parallelogram">
            <a:avLst>
              <a:gd name="adj" fmla="val 14287"/>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图片占位符 63"/>
          <p:cNvSpPr>
            <a:spLocks noGrp="1"/>
          </p:cNvSpPr>
          <p:nvPr>
            <p:ph type="pic" sz="quarter" idx="14"/>
          </p:nvPr>
        </p:nvSpPr>
        <p:spPr>
          <a:xfrm>
            <a:off x="2245489" y="2886437"/>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1" name="平行四边形 80"/>
          <p:cNvSpPr/>
          <p:nvPr userDrawn="1"/>
        </p:nvSpPr>
        <p:spPr>
          <a:xfrm>
            <a:off x="5218234" y="1641752"/>
            <a:ext cx="1216152" cy="1067957"/>
          </a:xfrm>
          <a:prstGeom prst="parallelogram">
            <a:avLst>
              <a:gd name="adj" fmla="val 14287"/>
            </a:avLst>
          </a:prstGeom>
          <a:solidFill>
            <a:schemeClr val="accent2"/>
          </a:solidFill>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图片占位符 66"/>
          <p:cNvSpPr>
            <a:spLocks noGrp="1"/>
          </p:cNvSpPr>
          <p:nvPr>
            <p:ph type="pic" sz="quarter" idx="15"/>
          </p:nvPr>
        </p:nvSpPr>
        <p:spPr>
          <a:xfrm>
            <a:off x="4224759" y="1736203"/>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2" name="平行四边形 81"/>
          <p:cNvSpPr/>
          <p:nvPr userDrawn="1"/>
        </p:nvSpPr>
        <p:spPr>
          <a:xfrm>
            <a:off x="8841110" y="1641752"/>
            <a:ext cx="1216152" cy="1067957"/>
          </a:xfrm>
          <a:prstGeom prst="parallelogram">
            <a:avLst>
              <a:gd name="adj" fmla="val 14287"/>
            </a:avLst>
          </a:prstGeom>
          <a:solidFill>
            <a:schemeClr val="accent2"/>
          </a:solidFill>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图片占位符 72"/>
          <p:cNvSpPr>
            <a:spLocks noGrp="1"/>
          </p:cNvSpPr>
          <p:nvPr>
            <p:ph type="pic" sz="quarter" idx="17"/>
          </p:nvPr>
        </p:nvSpPr>
        <p:spPr>
          <a:xfrm>
            <a:off x="7847634" y="1736203"/>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3" name="平行四边形 82"/>
          <p:cNvSpPr/>
          <p:nvPr userDrawn="1"/>
        </p:nvSpPr>
        <p:spPr>
          <a:xfrm>
            <a:off x="6869684" y="2799631"/>
            <a:ext cx="1216152" cy="1067957"/>
          </a:xfrm>
          <a:prstGeom prst="parallelogram">
            <a:avLst>
              <a:gd name="adj" fmla="val 14287"/>
            </a:avLst>
          </a:prstGeom>
          <a:solidFill>
            <a:schemeClr val="accent2"/>
          </a:solidFill>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图片占位符 69"/>
          <p:cNvSpPr>
            <a:spLocks noGrp="1"/>
          </p:cNvSpPr>
          <p:nvPr>
            <p:ph type="pic" sz="quarter" idx="16"/>
          </p:nvPr>
        </p:nvSpPr>
        <p:spPr>
          <a:xfrm>
            <a:off x="5883798" y="2898011"/>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4" name="平行四边形 83"/>
          <p:cNvSpPr/>
          <p:nvPr userDrawn="1"/>
        </p:nvSpPr>
        <p:spPr>
          <a:xfrm>
            <a:off x="10466581" y="2789471"/>
            <a:ext cx="1216152" cy="1067957"/>
          </a:xfrm>
          <a:prstGeom prst="parallelogram">
            <a:avLst>
              <a:gd name="adj" fmla="val 14287"/>
            </a:avLst>
          </a:prstGeom>
          <a:solidFill>
            <a:schemeClr val="accent2"/>
          </a:solidFill>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图片占位符 75"/>
          <p:cNvSpPr>
            <a:spLocks noGrp="1"/>
          </p:cNvSpPr>
          <p:nvPr>
            <p:ph type="pic" sz="quarter" idx="18"/>
          </p:nvPr>
        </p:nvSpPr>
        <p:spPr>
          <a:xfrm>
            <a:off x="9483524" y="2898012"/>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cxnSp>
        <p:nvCxnSpPr>
          <p:cNvPr id="86" name="直接连接符 85"/>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4" name="文本占位符 6"/>
          <p:cNvSpPr>
            <a:spLocks noGrp="1"/>
          </p:cNvSpPr>
          <p:nvPr>
            <p:ph type="body" sz="quarter" idx="19"/>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5" name="文本占位符 6"/>
          <p:cNvSpPr>
            <a:spLocks noGrp="1"/>
          </p:cNvSpPr>
          <p:nvPr>
            <p:ph type="body" sz="quarter" idx="20"/>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77" name="文本占位符 6"/>
          <p:cNvSpPr>
            <a:spLocks noGrp="1"/>
          </p:cNvSpPr>
          <p:nvPr>
            <p:ph type="body" sz="quarter" idx="21"/>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87" name="文本占位符 6"/>
          <p:cNvSpPr>
            <a:spLocks noGrp="1"/>
          </p:cNvSpPr>
          <p:nvPr>
            <p:ph type="body" sz="quarter" idx="22"/>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88" name="文本占位符 6"/>
          <p:cNvSpPr>
            <a:spLocks noGrp="1"/>
          </p:cNvSpPr>
          <p:nvPr>
            <p:ph type="body" sz="quarter" idx="23"/>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4" name="文本框 3"/>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bg1"/>
                </a:solidFill>
                <a:latin typeface="+mn-ea"/>
                <a:ea typeface="+mn-ea"/>
              </a:rPr>
              <a:t>公</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诚</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勇</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毅 三</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实</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一</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新</a:t>
            </a:r>
            <a:endParaRPr lang="zh-CN" altLang="en-US" sz="1100" spc="300" dirty="0">
              <a:solidFill>
                <a:schemeClr val="bg1"/>
              </a:solidFill>
              <a:latin typeface="+mn-ea"/>
              <a:ea typeface="+mn-ea"/>
            </a:endParaRPr>
          </a:p>
        </p:txBody>
      </p:sp>
      <p:pic>
        <p:nvPicPr>
          <p:cNvPr id="7"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四个人物介绍页">
    <p:spTree>
      <p:nvGrpSpPr>
        <p:cNvPr id="1" name=""/>
        <p:cNvGrpSpPr/>
        <p:nvPr/>
      </p:nvGrpSpPr>
      <p:grpSpPr>
        <a:xfrm>
          <a:off x="0" y="0"/>
          <a:ext cx="0" cy="0"/>
          <a:chOff x="0" y="0"/>
          <a:chExt cx="0" cy="0"/>
        </a:xfrm>
      </p:grpSpPr>
      <p:sp>
        <p:nvSpPr>
          <p:cNvPr id="63" name="任意多边形: 形状 62"/>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6" name="矩形 55"/>
          <p:cNvSpPr/>
          <p:nvPr userDrawn="1"/>
        </p:nvSpPr>
        <p:spPr>
          <a:xfrm>
            <a:off x="0" y="544155"/>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6290"/>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星形: 六角 61"/>
          <p:cNvSpPr/>
          <p:nvPr userDrawn="1"/>
        </p:nvSpPr>
        <p:spPr>
          <a:xfrm>
            <a:off x="1323340" y="2356712"/>
            <a:ext cx="1405000" cy="1405000"/>
          </a:xfrm>
          <a:prstGeom prst="star6">
            <a:avLst>
              <a:gd name="adj" fmla="val 43409"/>
              <a:gd name="hf" fmla="val 115470"/>
            </a:avLst>
          </a:prstGeom>
          <a:solidFill>
            <a:schemeClr val="accent2"/>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星形: 六角 65"/>
          <p:cNvSpPr/>
          <p:nvPr userDrawn="1"/>
        </p:nvSpPr>
        <p:spPr>
          <a:xfrm>
            <a:off x="1323340" y="2116041"/>
            <a:ext cx="1405000" cy="1405000"/>
          </a:xfrm>
          <a:prstGeom prst="star6">
            <a:avLst>
              <a:gd name="adj" fmla="val 43409"/>
              <a:gd name="hf" fmla="val 115470"/>
            </a:avLst>
          </a:prstGeom>
          <a:solidFill>
            <a:schemeClr val="tx2"/>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图片占位符 64"/>
          <p:cNvSpPr>
            <a:spLocks noGrp="1"/>
          </p:cNvSpPr>
          <p:nvPr>
            <p:ph type="pic" sz="quarter" idx="13"/>
          </p:nvPr>
        </p:nvSpPr>
        <p:spPr>
          <a:xfrm>
            <a:off x="1323340"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dirty="0"/>
          </a:p>
        </p:txBody>
      </p:sp>
      <p:sp>
        <p:nvSpPr>
          <p:cNvPr id="76" name="星形: 六角 75"/>
          <p:cNvSpPr/>
          <p:nvPr userDrawn="1"/>
        </p:nvSpPr>
        <p:spPr>
          <a:xfrm>
            <a:off x="4005580" y="2356712"/>
            <a:ext cx="1405000" cy="1405000"/>
          </a:xfrm>
          <a:prstGeom prst="star6">
            <a:avLst>
              <a:gd name="adj" fmla="val 43409"/>
              <a:gd name="hf" fmla="val 115470"/>
            </a:avLst>
          </a:prstGeom>
          <a:solidFill>
            <a:schemeClr val="accent2"/>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星形: 六角 76"/>
          <p:cNvSpPr/>
          <p:nvPr userDrawn="1"/>
        </p:nvSpPr>
        <p:spPr>
          <a:xfrm>
            <a:off x="4005580" y="2116041"/>
            <a:ext cx="1405000" cy="1405000"/>
          </a:xfrm>
          <a:prstGeom prst="star6">
            <a:avLst>
              <a:gd name="adj" fmla="val 43409"/>
              <a:gd name="hf" fmla="val 115470"/>
            </a:avLst>
          </a:prstGeom>
          <a:solidFill>
            <a:schemeClr val="tx2"/>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图片占位符 77"/>
          <p:cNvSpPr>
            <a:spLocks noGrp="1"/>
          </p:cNvSpPr>
          <p:nvPr>
            <p:ph type="pic" sz="quarter" idx="14"/>
          </p:nvPr>
        </p:nvSpPr>
        <p:spPr>
          <a:xfrm>
            <a:off x="4005580"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79" name="星形: 六角 78"/>
          <p:cNvSpPr/>
          <p:nvPr userDrawn="1"/>
        </p:nvSpPr>
        <p:spPr>
          <a:xfrm>
            <a:off x="6684326" y="2356712"/>
            <a:ext cx="1405000" cy="1405000"/>
          </a:xfrm>
          <a:prstGeom prst="star6">
            <a:avLst>
              <a:gd name="adj" fmla="val 43409"/>
              <a:gd name="hf" fmla="val 115470"/>
            </a:avLst>
          </a:prstGeom>
          <a:solidFill>
            <a:schemeClr val="accent2"/>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星形: 六角 79"/>
          <p:cNvSpPr/>
          <p:nvPr userDrawn="1"/>
        </p:nvSpPr>
        <p:spPr>
          <a:xfrm>
            <a:off x="6684326" y="2116041"/>
            <a:ext cx="1405000" cy="1405000"/>
          </a:xfrm>
          <a:prstGeom prst="star6">
            <a:avLst>
              <a:gd name="adj" fmla="val 43409"/>
              <a:gd name="hf" fmla="val 115470"/>
            </a:avLst>
          </a:prstGeom>
          <a:solidFill>
            <a:schemeClr val="tx2"/>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图片占位符 80"/>
          <p:cNvSpPr>
            <a:spLocks noGrp="1"/>
          </p:cNvSpPr>
          <p:nvPr>
            <p:ph type="pic" sz="quarter" idx="15"/>
          </p:nvPr>
        </p:nvSpPr>
        <p:spPr>
          <a:xfrm>
            <a:off x="6684326"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2" name="星形: 六角 81"/>
          <p:cNvSpPr/>
          <p:nvPr userDrawn="1"/>
        </p:nvSpPr>
        <p:spPr>
          <a:xfrm>
            <a:off x="9359578" y="2356712"/>
            <a:ext cx="1405000" cy="1405000"/>
          </a:xfrm>
          <a:prstGeom prst="star6">
            <a:avLst>
              <a:gd name="adj" fmla="val 43409"/>
              <a:gd name="hf" fmla="val 115470"/>
            </a:avLst>
          </a:prstGeom>
          <a:solidFill>
            <a:schemeClr val="accent2"/>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星形: 六角 82"/>
          <p:cNvSpPr/>
          <p:nvPr userDrawn="1"/>
        </p:nvSpPr>
        <p:spPr>
          <a:xfrm>
            <a:off x="9359578" y="2116041"/>
            <a:ext cx="1405000" cy="1405000"/>
          </a:xfrm>
          <a:prstGeom prst="star6">
            <a:avLst>
              <a:gd name="adj" fmla="val 43409"/>
              <a:gd name="hf" fmla="val 115470"/>
            </a:avLst>
          </a:prstGeom>
          <a:solidFill>
            <a:schemeClr val="tx2"/>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图片占位符 83"/>
          <p:cNvSpPr>
            <a:spLocks noGrp="1"/>
          </p:cNvSpPr>
          <p:nvPr>
            <p:ph type="pic" sz="quarter" idx="16"/>
          </p:nvPr>
        </p:nvSpPr>
        <p:spPr>
          <a:xfrm>
            <a:off x="9359578"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1" name="文本占位符 6"/>
          <p:cNvSpPr>
            <a:spLocks noGrp="1"/>
          </p:cNvSpPr>
          <p:nvPr>
            <p:ph type="body" sz="quarter" idx="17"/>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2" name="文本占位符 6"/>
          <p:cNvSpPr>
            <a:spLocks noGrp="1"/>
          </p:cNvSpPr>
          <p:nvPr>
            <p:ph type="body" sz="quarter" idx="18"/>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73" name="文本占位符 6"/>
          <p:cNvSpPr>
            <a:spLocks noGrp="1"/>
          </p:cNvSpPr>
          <p:nvPr>
            <p:ph type="body" sz="quarter" idx="19"/>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4" name="文本占位符 6"/>
          <p:cNvSpPr>
            <a:spLocks noGrp="1"/>
          </p:cNvSpPr>
          <p:nvPr>
            <p:ph type="body" sz="quarter" idx="20"/>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5" name="文本占位符 6"/>
          <p:cNvSpPr>
            <a:spLocks noGrp="1"/>
          </p:cNvSpPr>
          <p:nvPr>
            <p:ph type="body" sz="quarter" idx="21"/>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pic>
        <p:nvPicPr>
          <p:cNvPr id="7"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三个人物介绍页">
    <p:spTree>
      <p:nvGrpSpPr>
        <p:cNvPr id="1" name=""/>
        <p:cNvGrpSpPr/>
        <p:nvPr/>
      </p:nvGrpSpPr>
      <p:grpSpPr>
        <a:xfrm>
          <a:off x="0" y="0"/>
          <a:ext cx="0" cy="0"/>
          <a:chOff x="0" y="0"/>
          <a:chExt cx="0" cy="0"/>
        </a:xfrm>
      </p:grpSpPr>
      <p:sp>
        <p:nvSpPr>
          <p:cNvPr id="63" name="任意多边形: 形状 62"/>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328" y="543599"/>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328"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a:off x="694481" y="2362754"/>
            <a:ext cx="3704317" cy="3521527"/>
            <a:chOff x="694481" y="2536373"/>
            <a:chExt cx="3704317" cy="3521527"/>
          </a:xfrm>
        </p:grpSpPr>
        <p:sp>
          <p:nvSpPr>
            <p:cNvPr id="58" name="平行四边形 57"/>
            <p:cNvSpPr/>
            <p:nvPr/>
          </p:nvSpPr>
          <p:spPr>
            <a:xfrm flipH="1">
              <a:off x="1620593" y="2536373"/>
              <a:ext cx="2778205" cy="3227817"/>
            </a:xfrm>
            <a:prstGeom prst="parallelogram">
              <a:avLst>
                <a:gd name="adj" fmla="val 29873"/>
              </a:avLst>
            </a:prstGeom>
            <a:solidFill>
              <a:srgbClr val="0015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平行四边形 58"/>
            <p:cNvSpPr/>
            <p:nvPr/>
          </p:nvSpPr>
          <p:spPr>
            <a:xfrm>
              <a:off x="694481" y="2536373"/>
              <a:ext cx="2882095" cy="3521527"/>
            </a:xfrm>
            <a:prstGeom prst="parallelogram">
              <a:avLst>
                <a:gd name="adj" fmla="val 2987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a:off x="4232027" y="2362754"/>
            <a:ext cx="3704317" cy="3521527"/>
            <a:chOff x="694481" y="2536373"/>
            <a:chExt cx="3704317" cy="3521527"/>
          </a:xfrm>
        </p:grpSpPr>
        <p:sp>
          <p:nvSpPr>
            <p:cNvPr id="64" name="平行四边形 63"/>
            <p:cNvSpPr/>
            <p:nvPr/>
          </p:nvSpPr>
          <p:spPr>
            <a:xfrm flipH="1">
              <a:off x="1620593" y="2536373"/>
              <a:ext cx="2778205" cy="3227817"/>
            </a:xfrm>
            <a:prstGeom prst="parallelogram">
              <a:avLst>
                <a:gd name="adj" fmla="val 29873"/>
              </a:avLst>
            </a:prstGeom>
            <a:solidFill>
              <a:srgbClr val="0015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平行四边形 64"/>
            <p:cNvSpPr/>
            <p:nvPr/>
          </p:nvSpPr>
          <p:spPr>
            <a:xfrm>
              <a:off x="694481" y="2536373"/>
              <a:ext cx="2882095" cy="3521527"/>
            </a:xfrm>
            <a:prstGeom prst="parallelogram">
              <a:avLst>
                <a:gd name="adj" fmla="val 2987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p:cNvGrpSpPr/>
          <p:nvPr/>
        </p:nvGrpSpPr>
        <p:grpSpPr>
          <a:xfrm>
            <a:off x="7769574" y="2362754"/>
            <a:ext cx="3704317" cy="3521527"/>
            <a:chOff x="694481" y="2536373"/>
            <a:chExt cx="3704317" cy="3521527"/>
          </a:xfrm>
        </p:grpSpPr>
        <p:sp>
          <p:nvSpPr>
            <p:cNvPr id="69" name="平行四边形 68"/>
            <p:cNvSpPr/>
            <p:nvPr/>
          </p:nvSpPr>
          <p:spPr>
            <a:xfrm flipH="1">
              <a:off x="1620593" y="2536373"/>
              <a:ext cx="2778205" cy="3227817"/>
            </a:xfrm>
            <a:prstGeom prst="parallelogram">
              <a:avLst>
                <a:gd name="adj" fmla="val 29873"/>
              </a:avLst>
            </a:prstGeom>
            <a:solidFill>
              <a:srgbClr val="0015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平行四边形 69"/>
            <p:cNvSpPr/>
            <p:nvPr/>
          </p:nvSpPr>
          <p:spPr>
            <a:xfrm>
              <a:off x="694481" y="2536373"/>
              <a:ext cx="2882095" cy="3521527"/>
            </a:xfrm>
            <a:prstGeom prst="parallelogram">
              <a:avLst>
                <a:gd name="adj" fmla="val 2987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图片占位符 70"/>
          <p:cNvSpPr>
            <a:spLocks noGrp="1"/>
          </p:cNvSpPr>
          <p:nvPr>
            <p:ph type="pic" sz="quarter" idx="13"/>
          </p:nvPr>
        </p:nvSpPr>
        <p:spPr>
          <a:xfrm>
            <a:off x="1313352" y="1790881"/>
            <a:ext cx="2304457" cy="1812097"/>
          </a:xfrm>
          <a:custGeom>
            <a:avLst/>
            <a:gdLst>
              <a:gd name="connsiteX0" fmla="*/ 434287 w 2304457"/>
              <a:gd name="connsiteY0" fmla="*/ 0 h 1812097"/>
              <a:gd name="connsiteX1" fmla="*/ 2304457 w 2304457"/>
              <a:gd name="connsiteY1" fmla="*/ 0 h 1812097"/>
              <a:gd name="connsiteX2" fmla="*/ 2304457 w 2304457"/>
              <a:gd name="connsiteY2" fmla="*/ 44709 h 1812097"/>
              <a:gd name="connsiteX3" fmla="*/ 1880885 w 2304457"/>
              <a:gd name="connsiteY3" fmla="*/ 1812097 h 1812097"/>
              <a:gd name="connsiteX4" fmla="*/ 0 w 2304457"/>
              <a:gd name="connsiteY4" fmla="*/ 1812097 h 181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57" h="1812097">
                <a:moveTo>
                  <a:pt x="434287" y="0"/>
                </a:moveTo>
                <a:lnTo>
                  <a:pt x="2304457" y="0"/>
                </a:lnTo>
                <a:lnTo>
                  <a:pt x="2304457" y="44709"/>
                </a:lnTo>
                <a:lnTo>
                  <a:pt x="1880885" y="1812097"/>
                </a:lnTo>
                <a:lnTo>
                  <a:pt x="0" y="1812097"/>
                </a:lnTo>
                <a:close/>
              </a:path>
            </a:pathLst>
          </a:custGeom>
          <a:ln w="38100">
            <a:solidFill>
              <a:schemeClr val="bg1"/>
            </a:solidFill>
          </a:ln>
          <a:effectLst>
            <a:outerShdw blurRad="190500" sx="102000" sy="102000" algn="ctr" rotWithShape="0">
              <a:prstClr val="black">
                <a:alpha val="20000"/>
              </a:prstClr>
            </a:outerShdw>
          </a:effectLst>
        </p:spPr>
        <p:txBody>
          <a:bodyPr wrap="square">
            <a:noAutofit/>
          </a:bodyPr>
          <a:lstStyle/>
          <a:p>
            <a:endParaRPr lang="zh-CN" altLang="en-US"/>
          </a:p>
        </p:txBody>
      </p:sp>
      <p:sp>
        <p:nvSpPr>
          <p:cNvPr id="72" name="图片占位符 71"/>
          <p:cNvSpPr>
            <a:spLocks noGrp="1"/>
          </p:cNvSpPr>
          <p:nvPr>
            <p:ph type="pic" sz="quarter" idx="14"/>
          </p:nvPr>
        </p:nvSpPr>
        <p:spPr>
          <a:xfrm>
            <a:off x="8386420" y="1790881"/>
            <a:ext cx="2304457" cy="1812097"/>
          </a:xfrm>
          <a:custGeom>
            <a:avLst/>
            <a:gdLst>
              <a:gd name="connsiteX0" fmla="*/ 434287 w 2304457"/>
              <a:gd name="connsiteY0" fmla="*/ 0 h 1812097"/>
              <a:gd name="connsiteX1" fmla="*/ 2304457 w 2304457"/>
              <a:gd name="connsiteY1" fmla="*/ 0 h 1812097"/>
              <a:gd name="connsiteX2" fmla="*/ 2304457 w 2304457"/>
              <a:gd name="connsiteY2" fmla="*/ 44709 h 1812097"/>
              <a:gd name="connsiteX3" fmla="*/ 1880885 w 2304457"/>
              <a:gd name="connsiteY3" fmla="*/ 1812097 h 1812097"/>
              <a:gd name="connsiteX4" fmla="*/ 0 w 2304457"/>
              <a:gd name="connsiteY4" fmla="*/ 1812097 h 181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57" h="1812097">
                <a:moveTo>
                  <a:pt x="434287" y="0"/>
                </a:moveTo>
                <a:lnTo>
                  <a:pt x="2304457" y="0"/>
                </a:lnTo>
                <a:lnTo>
                  <a:pt x="2304457" y="44709"/>
                </a:lnTo>
                <a:lnTo>
                  <a:pt x="1880885" y="1812097"/>
                </a:lnTo>
                <a:lnTo>
                  <a:pt x="0" y="1812097"/>
                </a:lnTo>
                <a:close/>
              </a:path>
            </a:pathLst>
          </a:custGeom>
          <a:ln w="38100">
            <a:solidFill>
              <a:schemeClr val="bg1"/>
            </a:solidFill>
          </a:ln>
          <a:effectLst>
            <a:outerShdw blurRad="190500" sx="102000" sy="102000" algn="ctr" rotWithShape="0">
              <a:prstClr val="black">
                <a:alpha val="20000"/>
              </a:prstClr>
            </a:outerShdw>
          </a:effectLst>
        </p:spPr>
        <p:txBody>
          <a:bodyPr wrap="square">
            <a:noAutofit/>
          </a:bodyPr>
          <a:lstStyle/>
          <a:p>
            <a:endParaRPr lang="zh-CN" altLang="en-US"/>
          </a:p>
        </p:txBody>
      </p:sp>
      <p:sp>
        <p:nvSpPr>
          <p:cNvPr id="73" name="图片占位符 72"/>
          <p:cNvSpPr>
            <a:spLocks noGrp="1"/>
          </p:cNvSpPr>
          <p:nvPr>
            <p:ph type="pic" sz="quarter" idx="15"/>
          </p:nvPr>
        </p:nvSpPr>
        <p:spPr>
          <a:xfrm>
            <a:off x="4849886" y="1790881"/>
            <a:ext cx="2304457" cy="1812097"/>
          </a:xfrm>
          <a:custGeom>
            <a:avLst/>
            <a:gdLst>
              <a:gd name="connsiteX0" fmla="*/ 434287 w 2304457"/>
              <a:gd name="connsiteY0" fmla="*/ 0 h 1812097"/>
              <a:gd name="connsiteX1" fmla="*/ 2304457 w 2304457"/>
              <a:gd name="connsiteY1" fmla="*/ 0 h 1812097"/>
              <a:gd name="connsiteX2" fmla="*/ 2304457 w 2304457"/>
              <a:gd name="connsiteY2" fmla="*/ 44709 h 1812097"/>
              <a:gd name="connsiteX3" fmla="*/ 1880885 w 2304457"/>
              <a:gd name="connsiteY3" fmla="*/ 1812097 h 1812097"/>
              <a:gd name="connsiteX4" fmla="*/ 0 w 2304457"/>
              <a:gd name="connsiteY4" fmla="*/ 1812097 h 181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57" h="1812097">
                <a:moveTo>
                  <a:pt x="434287" y="0"/>
                </a:moveTo>
                <a:lnTo>
                  <a:pt x="2304457" y="0"/>
                </a:lnTo>
                <a:lnTo>
                  <a:pt x="2304457" y="44709"/>
                </a:lnTo>
                <a:lnTo>
                  <a:pt x="1880885" y="1812097"/>
                </a:lnTo>
                <a:lnTo>
                  <a:pt x="0" y="1812097"/>
                </a:lnTo>
                <a:close/>
              </a:path>
            </a:pathLst>
          </a:custGeom>
          <a:ln w="38100">
            <a:solidFill>
              <a:schemeClr val="bg1"/>
            </a:solidFill>
          </a:ln>
          <a:effectLst>
            <a:outerShdw blurRad="190500" sx="102000" sy="102000" algn="ctr" rotWithShape="0">
              <a:prstClr val="black">
                <a:alpha val="20000"/>
              </a:prstClr>
            </a:outerShdw>
          </a:effectLst>
        </p:spPr>
        <p:txBody>
          <a:bodyPr wrap="square">
            <a:noAutofit/>
          </a:bodyPr>
          <a:lstStyle/>
          <a:p>
            <a:endParaRPr lang="zh-CN" altLang="en-US"/>
          </a:p>
        </p:txBody>
      </p:sp>
      <p:cxnSp>
        <p:nvCxnSpPr>
          <p:cNvPr id="74" name="直接连接符 73"/>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8" name="文本占位符 6"/>
          <p:cNvSpPr>
            <a:spLocks noGrp="1"/>
          </p:cNvSpPr>
          <p:nvPr>
            <p:ph type="body" sz="quarter" idx="16"/>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9" name="文本占位符 6"/>
          <p:cNvSpPr>
            <a:spLocks noGrp="1"/>
          </p:cNvSpPr>
          <p:nvPr>
            <p:ph type="body" sz="quarter" idx="17"/>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80" name="文本占位符 6"/>
          <p:cNvSpPr>
            <a:spLocks noGrp="1"/>
          </p:cNvSpPr>
          <p:nvPr>
            <p:ph type="body" sz="quarter" idx="18"/>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81" name="文本占位符 6"/>
          <p:cNvSpPr>
            <a:spLocks noGrp="1"/>
          </p:cNvSpPr>
          <p:nvPr>
            <p:ph type="body" sz="quarter" idx="19"/>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82" name="文本占位符 6"/>
          <p:cNvSpPr>
            <a:spLocks noGrp="1"/>
          </p:cNvSpPr>
          <p:nvPr>
            <p:ph type="body" sz="quarter" idx="20"/>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两个人物介绍页">
    <p:spTree>
      <p:nvGrpSpPr>
        <p:cNvPr id="1" name=""/>
        <p:cNvGrpSpPr/>
        <p:nvPr/>
      </p:nvGrpSpPr>
      <p:grpSpPr>
        <a:xfrm>
          <a:off x="0" y="0"/>
          <a:ext cx="0" cy="0"/>
          <a:chOff x="0" y="0"/>
          <a:chExt cx="0" cy="0"/>
        </a:xfrm>
      </p:grpSpPr>
      <p:sp>
        <p:nvSpPr>
          <p:cNvPr id="63" name="任意多边形: 形状 62"/>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35163"/>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54772"/>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1321835" y="4726023"/>
            <a:ext cx="9523643" cy="1400498"/>
          </a:xfrm>
          <a:prstGeom prst="rect">
            <a:avLst/>
          </a:prstGeom>
          <a:solidFill>
            <a:schemeClr val="tx2"/>
          </a:solidFill>
          <a:ln>
            <a:noFill/>
          </a:ln>
          <a:effectLst>
            <a:outerShdw blurRad="457200" dist="38100" dir="5400000" algn="t"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p:cNvSpPr/>
          <p:nvPr userDrawn="1"/>
        </p:nvSpPr>
        <p:spPr>
          <a:xfrm flipH="1">
            <a:off x="1321835" y="1813592"/>
            <a:ext cx="9548330" cy="4155455"/>
          </a:xfrm>
          <a:custGeom>
            <a:avLst/>
            <a:gdLst>
              <a:gd name="connsiteX0" fmla="*/ 5551166 w 9548330"/>
              <a:gd name="connsiteY0" fmla="*/ 0 h 4155455"/>
              <a:gd name="connsiteX1" fmla="*/ 2527283 w 9548330"/>
              <a:gd name="connsiteY1" fmla="*/ 0 h 4155455"/>
              <a:gd name="connsiteX2" fmla="*/ 2527284 w 9548330"/>
              <a:gd name="connsiteY2" fmla="*/ 1 h 4155455"/>
              <a:gd name="connsiteX3" fmla="*/ 0 w 9548330"/>
              <a:gd name="connsiteY3" fmla="*/ 1 h 4155455"/>
              <a:gd name="connsiteX4" fmla="*/ 0 w 9548330"/>
              <a:gd name="connsiteY4" fmla="*/ 602362 h 4155455"/>
              <a:gd name="connsiteX5" fmla="*/ 0 w 9548330"/>
              <a:gd name="connsiteY5" fmla="*/ 1269230 h 4155455"/>
              <a:gd name="connsiteX6" fmla="*/ 0 w 9548330"/>
              <a:gd name="connsiteY6" fmla="*/ 4155455 h 4155455"/>
              <a:gd name="connsiteX7" fmla="*/ 9548330 w 9548330"/>
              <a:gd name="connsiteY7" fmla="*/ 4155455 h 4155455"/>
              <a:gd name="connsiteX8" fmla="*/ 9548330 w 9548330"/>
              <a:gd name="connsiteY8" fmla="*/ 602362 h 4155455"/>
              <a:gd name="connsiteX9" fmla="*/ 5930503 w 9548330"/>
              <a:gd name="connsiteY9" fmla="*/ 602362 h 415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48330" h="4155455">
                <a:moveTo>
                  <a:pt x="5551166" y="0"/>
                </a:moveTo>
                <a:lnTo>
                  <a:pt x="2527283" y="0"/>
                </a:lnTo>
                <a:lnTo>
                  <a:pt x="2527284" y="1"/>
                </a:lnTo>
                <a:lnTo>
                  <a:pt x="0" y="1"/>
                </a:lnTo>
                <a:lnTo>
                  <a:pt x="0" y="602362"/>
                </a:lnTo>
                <a:lnTo>
                  <a:pt x="0" y="1269230"/>
                </a:lnTo>
                <a:lnTo>
                  <a:pt x="0" y="4155455"/>
                </a:lnTo>
                <a:lnTo>
                  <a:pt x="9548330" y="4155455"/>
                </a:lnTo>
                <a:lnTo>
                  <a:pt x="9548330" y="602362"/>
                </a:lnTo>
                <a:lnTo>
                  <a:pt x="5930503" y="602362"/>
                </a:lnTo>
                <a:close/>
              </a:path>
            </a:pathLst>
          </a:custGeom>
          <a:solidFill>
            <a:schemeClr val="accent2"/>
          </a:solidFill>
          <a:ln>
            <a:noFill/>
          </a:ln>
          <a:effectLst>
            <a:outerShdw blurRad="673100" dist="381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1" name="文本占位符 6"/>
          <p:cNvSpPr>
            <a:spLocks noGrp="1"/>
          </p:cNvSpPr>
          <p:nvPr>
            <p:ph type="body" sz="quarter" idx="14"/>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2" name="文本占位符 6"/>
          <p:cNvSpPr>
            <a:spLocks noGrp="1"/>
          </p:cNvSpPr>
          <p:nvPr>
            <p:ph type="body" sz="quarter" idx="15"/>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64" name="文本占位符 6"/>
          <p:cNvSpPr>
            <a:spLocks noGrp="1"/>
          </p:cNvSpPr>
          <p:nvPr>
            <p:ph type="body" sz="quarter" idx="16"/>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5" name="文本占位符 6"/>
          <p:cNvSpPr>
            <a:spLocks noGrp="1"/>
          </p:cNvSpPr>
          <p:nvPr>
            <p:ph type="body" sz="quarter" idx="17"/>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6" name="文本占位符 6"/>
          <p:cNvSpPr>
            <a:spLocks noGrp="1"/>
          </p:cNvSpPr>
          <p:nvPr>
            <p:ph type="body" sz="quarter" idx="18"/>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 name="图片占位符 6"/>
          <p:cNvSpPr>
            <a:spLocks noGrp="1"/>
          </p:cNvSpPr>
          <p:nvPr>
            <p:ph type="pic" sz="quarter" idx="13"/>
          </p:nvPr>
        </p:nvSpPr>
        <p:spPr>
          <a:xfrm>
            <a:off x="1545866" y="1469524"/>
            <a:ext cx="3129322" cy="4499476"/>
          </a:xfrm>
          <a:ln w="44450">
            <a:solidFill>
              <a:schemeClr val="bg1"/>
            </a:solidFill>
          </a:ln>
          <a:effectLst>
            <a:outerShdw blurRad="63500" sx="102000" sy="102000" algn="ctr" rotWithShape="0">
              <a:prstClr val="black">
                <a:alpha val="20000"/>
              </a:prstClr>
            </a:outerShdw>
          </a:effectLst>
        </p:spPr>
        <p:txBody>
          <a:bodyPr/>
          <a:lstStyle/>
          <a:p>
            <a:endParaRPr lang="zh-CN" altLang="en-US"/>
          </a:p>
        </p:txBody>
      </p:sp>
      <p:pic>
        <p:nvPicPr>
          <p:cNvPr id="8" name="图片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空白">
    <p:spTree>
      <p:nvGrpSpPr>
        <p:cNvPr id="1" name=""/>
        <p:cNvGrpSpPr/>
        <p:nvPr/>
      </p:nvGrpSpPr>
      <p:grpSpPr>
        <a:xfrm>
          <a:off x="0" y="0"/>
          <a:ext cx="0" cy="0"/>
          <a:chOff x="0" y="0"/>
          <a:chExt cx="0" cy="0"/>
        </a:xfrm>
      </p:grpSpPr>
      <p:sp>
        <p:nvSpPr>
          <p:cNvPr id="63" name="任意多边形: 形状 62"/>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30434"/>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37017"/>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p:cNvCxnSpPr/>
          <p:nvPr userDrawn="1"/>
        </p:nvCxnSpPr>
        <p:spPr>
          <a:xfrm>
            <a:off x="3516086" y="1840738"/>
            <a:ext cx="7837714"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userDrawn="1"/>
        </p:nvCxnSpPr>
        <p:spPr>
          <a:xfrm>
            <a:off x="11335512" y="1840738"/>
            <a:ext cx="0" cy="1588262"/>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userDrawn="1"/>
        </p:nvCxnSpPr>
        <p:spPr>
          <a:xfrm>
            <a:off x="3537858" y="1840738"/>
            <a:ext cx="0" cy="1588262"/>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userDrawn="1"/>
        </p:nvCxnSpPr>
        <p:spPr>
          <a:xfrm flipH="1">
            <a:off x="838200" y="4211054"/>
            <a:ext cx="7837714"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userDrawn="1"/>
        </p:nvCxnSpPr>
        <p:spPr>
          <a:xfrm flipH="1">
            <a:off x="856488" y="4211054"/>
            <a:ext cx="0" cy="1588262"/>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userDrawn="1"/>
        </p:nvCxnSpPr>
        <p:spPr>
          <a:xfrm flipH="1">
            <a:off x="8654142" y="4211054"/>
            <a:ext cx="0" cy="1588262"/>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图片占位符 6"/>
          <p:cNvSpPr>
            <a:spLocks noGrp="1"/>
          </p:cNvSpPr>
          <p:nvPr>
            <p:ph type="pic" sz="quarter" idx="13"/>
          </p:nvPr>
        </p:nvSpPr>
        <p:spPr>
          <a:xfrm>
            <a:off x="1079635" y="3718568"/>
            <a:ext cx="1652189" cy="2439977"/>
          </a:xfrm>
          <a:ln w="44450">
            <a:solidFill>
              <a:schemeClr val="bg1"/>
            </a:solidFill>
          </a:ln>
          <a:effectLst>
            <a:outerShdw blurRad="63500" sx="102000" sy="102000" algn="ctr" rotWithShape="0">
              <a:prstClr val="black">
                <a:alpha val="20000"/>
              </a:prstClr>
            </a:outerShdw>
          </a:effectLst>
        </p:spPr>
        <p:txBody>
          <a:bodyPr/>
          <a:lstStyle/>
          <a:p>
            <a:endParaRPr lang="zh-CN" altLang="en-US"/>
          </a:p>
        </p:txBody>
      </p:sp>
      <p:sp>
        <p:nvSpPr>
          <p:cNvPr id="66" name="图片占位符 6"/>
          <p:cNvSpPr>
            <a:spLocks noGrp="1"/>
          </p:cNvSpPr>
          <p:nvPr>
            <p:ph type="pic" sz="quarter" idx="14"/>
          </p:nvPr>
        </p:nvSpPr>
        <p:spPr>
          <a:xfrm>
            <a:off x="9469319" y="1348252"/>
            <a:ext cx="1652189" cy="2439977"/>
          </a:xfrm>
          <a:ln w="44450">
            <a:solidFill>
              <a:schemeClr val="bg1"/>
            </a:solidFill>
          </a:ln>
          <a:effectLst>
            <a:outerShdw blurRad="63500" sx="102000" sy="102000" algn="ctr" rotWithShape="0">
              <a:prstClr val="black">
                <a:alpha val="20000"/>
              </a:prstClr>
            </a:outerShdw>
          </a:effectLst>
        </p:spPr>
        <p:txBody>
          <a:bodyPr/>
          <a:lstStyle/>
          <a:p>
            <a:endParaRPr lang="zh-CN" altLang="en-US"/>
          </a:p>
        </p:txBody>
      </p:sp>
      <p:sp>
        <p:nvSpPr>
          <p:cNvPr id="70" name="文本占位符 6"/>
          <p:cNvSpPr>
            <a:spLocks noGrp="1"/>
          </p:cNvSpPr>
          <p:nvPr>
            <p:ph type="body" sz="quarter" idx="15"/>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1" name="文本占位符 6"/>
          <p:cNvSpPr>
            <a:spLocks noGrp="1"/>
          </p:cNvSpPr>
          <p:nvPr>
            <p:ph type="body" sz="quarter" idx="16"/>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72" name="文本占位符 6"/>
          <p:cNvSpPr>
            <a:spLocks noGrp="1"/>
          </p:cNvSpPr>
          <p:nvPr>
            <p:ph type="body" sz="quarter" idx="17"/>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3" name="文本占位符 6"/>
          <p:cNvSpPr>
            <a:spLocks noGrp="1"/>
          </p:cNvSpPr>
          <p:nvPr>
            <p:ph type="body" sz="quarter" idx="18"/>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4" name="文本占位符 6"/>
          <p:cNvSpPr>
            <a:spLocks noGrp="1"/>
          </p:cNvSpPr>
          <p:nvPr>
            <p:ph type="body" sz="quarter" idx="19"/>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空白">
    <p:spTree>
      <p:nvGrpSpPr>
        <p:cNvPr id="1" name=""/>
        <p:cNvGrpSpPr/>
        <p:nvPr/>
      </p:nvGrpSpPr>
      <p:grpSpPr>
        <a:xfrm>
          <a:off x="0" y="0"/>
          <a:ext cx="0" cy="0"/>
          <a:chOff x="0" y="0"/>
          <a:chExt cx="0" cy="0"/>
        </a:xfrm>
      </p:grpSpPr>
      <p:sp>
        <p:nvSpPr>
          <p:cNvPr id="66" name="任意多边形: 形状 65"/>
          <p:cNvSpPr/>
          <p:nvPr userDrawn="1"/>
        </p:nvSpPr>
        <p:spPr>
          <a:xfrm>
            <a:off x="5807405" y="1"/>
            <a:ext cx="2128198" cy="544010"/>
          </a:xfrm>
          <a:custGeom>
            <a:avLst/>
            <a:gdLst>
              <a:gd name="connsiteX0" fmla="*/ 0 w 2128198"/>
              <a:gd name="connsiteY0" fmla="*/ 0 h 544010"/>
              <a:gd name="connsiteX1" fmla="*/ 1 w 2128198"/>
              <a:gd name="connsiteY1" fmla="*/ 0 h 544010"/>
              <a:gd name="connsiteX2" fmla="*/ 2128198 w 2128198"/>
              <a:gd name="connsiteY2" fmla="*/ 0 h 544010"/>
              <a:gd name="connsiteX3" fmla="*/ 2128198 w 2128198"/>
              <a:gd name="connsiteY3" fmla="*/ 544010 h 544010"/>
              <a:gd name="connsiteX4" fmla="*/ 1 w 2128198"/>
              <a:gd name="connsiteY4" fmla="*/ 544010 h 544010"/>
              <a:gd name="connsiteX5" fmla="*/ 0 w 2128198"/>
              <a:gd name="connsiteY5" fmla="*/ 544010 h 544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8198" h="544010">
                <a:moveTo>
                  <a:pt x="0" y="0"/>
                </a:moveTo>
                <a:lnTo>
                  <a:pt x="1" y="0"/>
                </a:lnTo>
                <a:lnTo>
                  <a:pt x="2128198" y="0"/>
                </a:lnTo>
                <a:lnTo>
                  <a:pt x="2128198" y="544010"/>
                </a:lnTo>
                <a:lnTo>
                  <a:pt x="1"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37433"/>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占位符 6"/>
          <p:cNvSpPr>
            <a:spLocks noGrp="1"/>
          </p:cNvSpPr>
          <p:nvPr>
            <p:ph type="body" sz="quarter" idx="13"/>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5" name="文本占位符 6"/>
          <p:cNvSpPr>
            <a:spLocks noGrp="1"/>
          </p:cNvSpPr>
          <p:nvPr>
            <p:ph type="body" sz="quarter" idx="14"/>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7" name="文本占位符 6"/>
          <p:cNvSpPr>
            <a:spLocks noGrp="1"/>
          </p:cNvSpPr>
          <p:nvPr>
            <p:ph type="body" sz="quarter" idx="15"/>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8" name="文本占位符 6"/>
          <p:cNvSpPr>
            <a:spLocks noGrp="1"/>
          </p:cNvSpPr>
          <p:nvPr>
            <p:ph type="body" sz="quarter" idx="16"/>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9" name="文本占位符 6"/>
          <p:cNvSpPr>
            <a:spLocks noGrp="1"/>
          </p:cNvSpPr>
          <p:nvPr>
            <p:ph type="body" sz="quarter" idx="17"/>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空白">
    <p:spTree>
      <p:nvGrpSpPr>
        <p:cNvPr id="1" name=""/>
        <p:cNvGrpSpPr/>
        <p:nvPr/>
      </p:nvGrpSpPr>
      <p:grpSpPr>
        <a:xfrm>
          <a:off x="0" y="0"/>
          <a:ext cx="0" cy="0"/>
          <a:chOff x="0" y="0"/>
          <a:chExt cx="0" cy="0"/>
        </a:xfrm>
      </p:grpSpPr>
      <p:sp>
        <p:nvSpPr>
          <p:cNvPr id="69" name="任意多边形: 形状 68"/>
          <p:cNvSpPr/>
          <p:nvPr userDrawn="1"/>
        </p:nvSpPr>
        <p:spPr>
          <a:xfrm>
            <a:off x="7935603"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8773"/>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6290"/>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占位符 6"/>
          <p:cNvSpPr>
            <a:spLocks noGrp="1"/>
          </p:cNvSpPr>
          <p:nvPr>
            <p:ph type="body" sz="quarter" idx="13"/>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5" name="文本占位符 6"/>
          <p:cNvSpPr>
            <a:spLocks noGrp="1"/>
          </p:cNvSpPr>
          <p:nvPr>
            <p:ph type="body" sz="quarter" idx="14"/>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7" name="文本占位符 6"/>
          <p:cNvSpPr>
            <a:spLocks noGrp="1"/>
          </p:cNvSpPr>
          <p:nvPr>
            <p:ph type="body" sz="quarter" idx="15"/>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58" name="文本占位符 6"/>
          <p:cNvSpPr>
            <a:spLocks noGrp="1"/>
          </p:cNvSpPr>
          <p:nvPr>
            <p:ph type="body" sz="quarter" idx="16"/>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9" name="文本占位符 6"/>
          <p:cNvSpPr>
            <a:spLocks noGrp="1"/>
          </p:cNvSpPr>
          <p:nvPr>
            <p:ph type="body" sz="quarter" idx="17"/>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空白">
    <p:spTree>
      <p:nvGrpSpPr>
        <p:cNvPr id="1" name=""/>
        <p:cNvGrpSpPr/>
        <p:nvPr/>
      </p:nvGrpSpPr>
      <p:grpSpPr>
        <a:xfrm>
          <a:off x="0" y="0"/>
          <a:ext cx="0" cy="0"/>
          <a:chOff x="0" y="0"/>
          <a:chExt cx="0" cy="0"/>
        </a:xfrm>
      </p:grpSpPr>
      <p:sp>
        <p:nvSpPr>
          <p:cNvPr id="72" name="任意多边形: 形状 71"/>
          <p:cNvSpPr/>
          <p:nvPr userDrawn="1"/>
        </p:nvSpPr>
        <p:spPr>
          <a:xfrm>
            <a:off x="10063802"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303" y="548653"/>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606" y="552779"/>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占位符 6"/>
          <p:cNvSpPr>
            <a:spLocks noGrp="1"/>
          </p:cNvSpPr>
          <p:nvPr>
            <p:ph type="body" sz="quarter" idx="13"/>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5" name="文本占位符 6"/>
          <p:cNvSpPr>
            <a:spLocks noGrp="1"/>
          </p:cNvSpPr>
          <p:nvPr>
            <p:ph type="body" sz="quarter" idx="14"/>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7" name="文本占位符 6"/>
          <p:cNvSpPr>
            <a:spLocks noGrp="1"/>
          </p:cNvSpPr>
          <p:nvPr>
            <p:ph type="body" sz="quarter" idx="15"/>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8" name="文本占位符 6"/>
          <p:cNvSpPr>
            <a:spLocks noGrp="1"/>
          </p:cNvSpPr>
          <p:nvPr>
            <p:ph type="body" sz="quarter" idx="16"/>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59" name="文本占位符 6"/>
          <p:cNvSpPr>
            <a:spLocks noGrp="1"/>
          </p:cNvSpPr>
          <p:nvPr>
            <p:ph type="body" sz="quarter" idx="17"/>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_空白">
    <p:spTree>
      <p:nvGrpSpPr>
        <p:cNvPr id="1" name=""/>
        <p:cNvGrpSpPr/>
        <p:nvPr/>
      </p:nvGrpSpPr>
      <p:grpSpPr>
        <a:xfrm>
          <a:off x="0" y="0"/>
          <a:ext cx="0" cy="0"/>
          <a:chOff x="0" y="0"/>
          <a:chExt cx="0" cy="0"/>
        </a:xfrm>
      </p:grpSpPr>
      <p:sp>
        <p:nvSpPr>
          <p:cNvPr id="72" name="任意多边形: 形状 71"/>
          <p:cNvSpPr/>
          <p:nvPr userDrawn="1"/>
        </p:nvSpPr>
        <p:spPr>
          <a:xfrm>
            <a:off x="10063802"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35163"/>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34300"/>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userDrawn="1"/>
        </p:nvSpPr>
        <p:spPr>
          <a:xfrm>
            <a:off x="730009" y="2026862"/>
            <a:ext cx="10731982" cy="3064688"/>
          </a:xfrm>
          <a:prstGeom prst="rect">
            <a:avLst/>
          </a:prstGeom>
          <a:solidFill>
            <a:schemeClr val="tx2"/>
          </a:solidFill>
          <a:ln>
            <a:noFill/>
          </a:ln>
          <a:effectLst>
            <a:outerShdw blurRad="2667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userDrawn="1"/>
        </p:nvSpPr>
        <p:spPr>
          <a:xfrm>
            <a:off x="730009" y="2141316"/>
            <a:ext cx="10731982" cy="3064688"/>
          </a:xfrm>
          <a:prstGeom prst="rect">
            <a:avLst/>
          </a:prstGeom>
          <a:solidFill>
            <a:schemeClr val="bg2"/>
          </a:solidFill>
          <a:ln>
            <a:noFill/>
          </a:ln>
          <a:effectLst>
            <a:outerShdw blurRad="2667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4"/>
          <a:stretch>
            <a:fillRect/>
          </a:stretch>
        </p:blipFill>
        <p:spPr>
          <a:xfrm>
            <a:off x="5843650" y="1615447"/>
            <a:ext cx="5883150" cy="4535817"/>
          </a:xfrm>
          <a:prstGeom prst="rect">
            <a:avLst/>
          </a:prstGeom>
        </p:spPr>
      </p:pic>
      <p:sp>
        <p:nvSpPr>
          <p:cNvPr id="62" name="矩形 61"/>
          <p:cNvSpPr/>
          <p:nvPr userDrawn="1"/>
        </p:nvSpPr>
        <p:spPr>
          <a:xfrm>
            <a:off x="6382584" y="1998430"/>
            <a:ext cx="4907666" cy="2777919"/>
          </a:xfrm>
          <a:prstGeom prst="rect">
            <a:avLst/>
          </a:prstGeom>
          <a:blipFill dpi="0" rotWithShape="1">
            <a:blip r:embed="rId5"/>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媒体占位符 57"/>
          <p:cNvSpPr>
            <a:spLocks noGrp="1"/>
          </p:cNvSpPr>
          <p:nvPr>
            <p:ph type="media" sz="quarter" idx="13"/>
          </p:nvPr>
        </p:nvSpPr>
        <p:spPr>
          <a:xfrm>
            <a:off x="6382584" y="1997567"/>
            <a:ext cx="4907666" cy="2777924"/>
          </a:xfrm>
          <a:custGeom>
            <a:avLst/>
            <a:gdLst>
              <a:gd name="connsiteX0" fmla="*/ 0 w 4907666"/>
              <a:gd name="connsiteY0" fmla="*/ 0 h 2777924"/>
              <a:gd name="connsiteX1" fmla="*/ 4907666 w 4907666"/>
              <a:gd name="connsiteY1" fmla="*/ 0 h 2777924"/>
              <a:gd name="connsiteX2" fmla="*/ 4907666 w 4907666"/>
              <a:gd name="connsiteY2" fmla="*/ 2777924 h 2777924"/>
              <a:gd name="connsiteX3" fmla="*/ 0 w 4907666"/>
              <a:gd name="connsiteY3" fmla="*/ 2777924 h 2777924"/>
            </a:gdLst>
            <a:ahLst/>
            <a:cxnLst>
              <a:cxn ang="0">
                <a:pos x="connsiteX0" y="connsiteY0"/>
              </a:cxn>
              <a:cxn ang="0">
                <a:pos x="connsiteX1" y="connsiteY1"/>
              </a:cxn>
              <a:cxn ang="0">
                <a:pos x="connsiteX2" y="connsiteY2"/>
              </a:cxn>
              <a:cxn ang="0">
                <a:pos x="connsiteX3" y="connsiteY3"/>
              </a:cxn>
            </a:cxnLst>
            <a:rect l="l" t="t" r="r" b="b"/>
            <a:pathLst>
              <a:path w="4907666" h="2777924">
                <a:moveTo>
                  <a:pt x="0" y="0"/>
                </a:moveTo>
                <a:lnTo>
                  <a:pt x="4907666" y="0"/>
                </a:lnTo>
                <a:lnTo>
                  <a:pt x="4907666" y="2777924"/>
                </a:lnTo>
                <a:lnTo>
                  <a:pt x="0" y="2777924"/>
                </a:lnTo>
                <a:close/>
              </a:path>
            </a:pathLst>
          </a:custGeom>
        </p:spPr>
        <p:txBody>
          <a:bodyPr wrap="square">
            <a:noAutofit/>
          </a:bodyPr>
          <a:lstStyle/>
          <a:p>
            <a:endParaRPr lang="zh-CN" altLang="en-US" dirty="0"/>
          </a:p>
        </p:txBody>
      </p:sp>
      <p:sp>
        <p:nvSpPr>
          <p:cNvPr id="55" name="文本占位符 6"/>
          <p:cNvSpPr>
            <a:spLocks noGrp="1"/>
          </p:cNvSpPr>
          <p:nvPr>
            <p:ph type="body" sz="quarter" idx="14"/>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7" name="文本占位符 6"/>
          <p:cNvSpPr>
            <a:spLocks noGrp="1"/>
          </p:cNvSpPr>
          <p:nvPr>
            <p:ph type="body" sz="quarter" idx="15"/>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9" name="文本占位符 6"/>
          <p:cNvSpPr>
            <a:spLocks noGrp="1"/>
          </p:cNvSpPr>
          <p:nvPr>
            <p:ph type="body" sz="quarter" idx="16"/>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0" name="文本占位符 6"/>
          <p:cNvSpPr>
            <a:spLocks noGrp="1"/>
          </p:cNvSpPr>
          <p:nvPr>
            <p:ph type="body" sz="quarter" idx="17"/>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61" name="文本占位符 6"/>
          <p:cNvSpPr>
            <a:spLocks noGrp="1"/>
          </p:cNvSpPr>
          <p:nvPr>
            <p:ph type="body" sz="quarter" idx="18"/>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pic>
        <p:nvPicPr>
          <p:cNvPr id="4" name="图片 3"/>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bg>
      <p:bgPr>
        <a:solidFill>
          <a:schemeClr val="accent1"/>
        </a:soli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rcRect t="12500" b="12500"/>
          <a:stretch>
            <a:fillRect/>
          </a:stretch>
        </p:blipFill>
        <p:spPr>
          <a:xfrm flipH="1">
            <a:off x="0" y="0"/>
            <a:ext cx="12192000" cy="6858000"/>
          </a:xfrm>
          <a:prstGeom prst="rect">
            <a:avLst/>
          </a:prstGeom>
        </p:spPr>
      </p:pic>
      <p:sp>
        <p:nvSpPr>
          <p:cNvPr id="5" name="矩形 4"/>
          <p:cNvSpPr/>
          <p:nvPr userDrawn="1"/>
        </p:nvSpPr>
        <p:spPr>
          <a:xfrm>
            <a:off x="0" y="0"/>
            <a:ext cx="12191999" cy="6858000"/>
          </a:xfrm>
          <a:prstGeom prst="rect">
            <a:avLst/>
          </a:prstGeom>
          <a:gradFill>
            <a:gsLst>
              <a:gs pos="100000">
                <a:schemeClr val="accent2">
                  <a:lumMod val="57000"/>
                </a:schemeClr>
              </a:gs>
              <a:gs pos="0">
                <a:schemeClr val="accent2">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11" name="矩形 10"/>
          <p:cNvSpPr/>
          <p:nvPr userDrawn="1"/>
        </p:nvSpPr>
        <p:spPr>
          <a:xfrm>
            <a:off x="0" y="-1"/>
            <a:ext cx="12192000" cy="6858001"/>
          </a:xfrm>
          <a:prstGeom prst="rect">
            <a:avLst/>
          </a:prstGeom>
          <a:blipFill dpi="0" rotWithShape="1">
            <a:blip r:embed="rId2">
              <a:alphaModFix amt="7000"/>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userDrawn="1"/>
        </p:nvSpPr>
        <p:spPr>
          <a:xfrm>
            <a:off x="0" y="0"/>
            <a:ext cx="12192000" cy="6858000"/>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userDrawn="1"/>
        </p:nvSpPr>
        <p:spPr>
          <a:xfrm>
            <a:off x="0" y="0"/>
            <a:ext cx="12192000" cy="6858000"/>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3_空白">
    <p:spTree>
      <p:nvGrpSpPr>
        <p:cNvPr id="1" name=""/>
        <p:cNvGrpSpPr/>
        <p:nvPr/>
      </p:nvGrpSpPr>
      <p:grpSpPr>
        <a:xfrm>
          <a:off x="0" y="0"/>
          <a:ext cx="0" cy="0"/>
          <a:chOff x="0" y="0"/>
          <a:chExt cx="0" cy="0"/>
        </a:xfrm>
      </p:grpSpPr>
      <p:sp>
        <p:nvSpPr>
          <p:cNvPr id="57" name="任意多边形: 形状 56"/>
          <p:cNvSpPr/>
          <p:nvPr userDrawn="1"/>
        </p:nvSpPr>
        <p:spPr>
          <a:xfrm>
            <a:off x="1546305" y="1"/>
            <a:ext cx="1773499" cy="544010"/>
          </a:xfrm>
          <a:custGeom>
            <a:avLst/>
            <a:gdLst>
              <a:gd name="connsiteX0" fmla="*/ 0 w 1773499"/>
              <a:gd name="connsiteY0" fmla="*/ 0 h 544010"/>
              <a:gd name="connsiteX1" fmla="*/ 1773499 w 1773499"/>
              <a:gd name="connsiteY1" fmla="*/ 0 h 544010"/>
              <a:gd name="connsiteX2" fmla="*/ 1773499 w 1773499"/>
              <a:gd name="connsiteY2" fmla="*/ 544010 h 544010"/>
              <a:gd name="connsiteX3" fmla="*/ 0 w 1773499"/>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1773499" h="544010">
                <a:moveTo>
                  <a:pt x="0" y="0"/>
                </a:moveTo>
                <a:lnTo>
                  <a:pt x="1773499" y="0"/>
                </a:lnTo>
                <a:lnTo>
                  <a:pt x="1773499"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8653"/>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2472"/>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3"/>
          </p:nvPr>
        </p:nvSpPr>
        <p:spPr>
          <a:xfrm>
            <a:off x="1545654" y="87340"/>
            <a:ext cx="17748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vl2pPr marL="228600" indent="0">
              <a:buNone/>
              <a:defRPr lang="zh-CN" altLang="en-US" sz="1800" dirty="0"/>
            </a:lvl2pPr>
          </a:lstStyle>
          <a:p>
            <a:pPr marL="0" lvl="0" algn="ctr"/>
            <a:endParaRPr lang="zh-CN" altLang="en-US" dirty="0"/>
          </a:p>
        </p:txBody>
      </p:sp>
      <p:sp>
        <p:nvSpPr>
          <p:cNvPr id="62" name="文本占位符 6"/>
          <p:cNvSpPr>
            <a:spLocks noGrp="1"/>
          </p:cNvSpPr>
          <p:nvPr>
            <p:ph type="body" sz="quarter" idx="14"/>
          </p:nvPr>
        </p:nvSpPr>
        <p:spPr>
          <a:xfrm>
            <a:off x="3319963"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3" name="文本占位符 6"/>
          <p:cNvSpPr>
            <a:spLocks noGrp="1"/>
          </p:cNvSpPr>
          <p:nvPr>
            <p:ph type="body" sz="quarter" idx="15"/>
          </p:nvPr>
        </p:nvSpPr>
        <p:spPr>
          <a:xfrm>
            <a:off x="5094272"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4" name="文本占位符 6"/>
          <p:cNvSpPr>
            <a:spLocks noGrp="1"/>
          </p:cNvSpPr>
          <p:nvPr>
            <p:ph type="body" sz="quarter" idx="16"/>
          </p:nvPr>
        </p:nvSpPr>
        <p:spPr>
          <a:xfrm>
            <a:off x="6868581"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5" name="文本占位符 6"/>
          <p:cNvSpPr>
            <a:spLocks noGrp="1"/>
          </p:cNvSpPr>
          <p:nvPr>
            <p:ph type="body" sz="quarter" idx="17"/>
          </p:nvPr>
        </p:nvSpPr>
        <p:spPr>
          <a:xfrm>
            <a:off x="8642890"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6" name="文本占位符 6"/>
          <p:cNvSpPr>
            <a:spLocks noGrp="1"/>
          </p:cNvSpPr>
          <p:nvPr>
            <p:ph type="body" sz="quarter" idx="18"/>
          </p:nvPr>
        </p:nvSpPr>
        <p:spPr>
          <a:xfrm>
            <a:off x="10417200" y="87340"/>
            <a:ext cx="17036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_空白">
    <p:spTree>
      <p:nvGrpSpPr>
        <p:cNvPr id="1" name=""/>
        <p:cNvGrpSpPr/>
        <p:nvPr/>
      </p:nvGrpSpPr>
      <p:grpSpPr>
        <a:xfrm>
          <a:off x="0" y="0"/>
          <a:ext cx="0" cy="0"/>
          <a:chOff x="0" y="0"/>
          <a:chExt cx="0" cy="0"/>
        </a:xfrm>
      </p:grpSpPr>
      <p:sp>
        <p:nvSpPr>
          <p:cNvPr id="59" name="任意多边形: 形状 58"/>
          <p:cNvSpPr/>
          <p:nvPr userDrawn="1"/>
        </p:nvSpPr>
        <p:spPr>
          <a:xfrm>
            <a:off x="3324507" y="1"/>
            <a:ext cx="1773498" cy="544010"/>
          </a:xfrm>
          <a:custGeom>
            <a:avLst/>
            <a:gdLst>
              <a:gd name="connsiteX0" fmla="*/ 0 w 1773498"/>
              <a:gd name="connsiteY0" fmla="*/ 0 h 544010"/>
              <a:gd name="connsiteX1" fmla="*/ 1773498 w 1773498"/>
              <a:gd name="connsiteY1" fmla="*/ 0 h 544010"/>
              <a:gd name="connsiteX2" fmla="*/ 1773498 w 1773498"/>
              <a:gd name="connsiteY2" fmla="*/ 544010 h 544010"/>
              <a:gd name="connsiteX3" fmla="*/ 0 w 17734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1773498" h="544010">
                <a:moveTo>
                  <a:pt x="0" y="0"/>
                </a:moveTo>
                <a:lnTo>
                  <a:pt x="1773498" y="0"/>
                </a:lnTo>
                <a:lnTo>
                  <a:pt x="17734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8653"/>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53295"/>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占位符 6"/>
          <p:cNvSpPr>
            <a:spLocks noGrp="1"/>
          </p:cNvSpPr>
          <p:nvPr>
            <p:ph type="body" sz="quarter" idx="13"/>
          </p:nvPr>
        </p:nvSpPr>
        <p:spPr>
          <a:xfrm>
            <a:off x="1545654"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7" name="文本占位符 6"/>
          <p:cNvSpPr>
            <a:spLocks noGrp="1"/>
          </p:cNvSpPr>
          <p:nvPr>
            <p:ph type="body" sz="quarter" idx="14"/>
          </p:nvPr>
        </p:nvSpPr>
        <p:spPr>
          <a:xfrm>
            <a:off x="3319963" y="87340"/>
            <a:ext cx="17748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vl2pPr marL="228600" indent="0">
              <a:buNone/>
              <a:defRPr lang="zh-CN" altLang="en-US" sz="1800" dirty="0"/>
            </a:lvl2pPr>
          </a:lstStyle>
          <a:p>
            <a:pPr marL="0" lvl="0" algn="ctr"/>
            <a:endParaRPr lang="zh-CN" altLang="en-US" dirty="0"/>
          </a:p>
        </p:txBody>
      </p:sp>
      <p:sp>
        <p:nvSpPr>
          <p:cNvPr id="58" name="文本占位符 6"/>
          <p:cNvSpPr>
            <a:spLocks noGrp="1"/>
          </p:cNvSpPr>
          <p:nvPr>
            <p:ph type="body" sz="quarter" idx="15"/>
          </p:nvPr>
        </p:nvSpPr>
        <p:spPr>
          <a:xfrm>
            <a:off x="5094272"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0" name="文本占位符 6"/>
          <p:cNvSpPr>
            <a:spLocks noGrp="1"/>
          </p:cNvSpPr>
          <p:nvPr>
            <p:ph type="body" sz="quarter" idx="16"/>
          </p:nvPr>
        </p:nvSpPr>
        <p:spPr>
          <a:xfrm>
            <a:off x="6868581"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1" name="文本占位符 6"/>
          <p:cNvSpPr>
            <a:spLocks noGrp="1"/>
          </p:cNvSpPr>
          <p:nvPr>
            <p:ph type="body" sz="quarter" idx="17"/>
          </p:nvPr>
        </p:nvSpPr>
        <p:spPr>
          <a:xfrm>
            <a:off x="8642890"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2" name="文本占位符 6"/>
          <p:cNvSpPr>
            <a:spLocks noGrp="1"/>
          </p:cNvSpPr>
          <p:nvPr>
            <p:ph type="body" sz="quarter" idx="18"/>
          </p:nvPr>
        </p:nvSpPr>
        <p:spPr>
          <a:xfrm>
            <a:off x="10417200" y="87340"/>
            <a:ext cx="17036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1_空白">
    <p:spTree>
      <p:nvGrpSpPr>
        <p:cNvPr id="1" name=""/>
        <p:cNvGrpSpPr/>
        <p:nvPr/>
      </p:nvGrpSpPr>
      <p:grpSpPr>
        <a:xfrm>
          <a:off x="0" y="0"/>
          <a:ext cx="0" cy="0"/>
          <a:chOff x="0" y="0"/>
          <a:chExt cx="0" cy="0"/>
        </a:xfrm>
      </p:grpSpPr>
      <p:sp>
        <p:nvSpPr>
          <p:cNvPr id="62" name="任意多边形: 形状 61"/>
          <p:cNvSpPr/>
          <p:nvPr userDrawn="1"/>
        </p:nvSpPr>
        <p:spPr>
          <a:xfrm>
            <a:off x="5098005" y="1"/>
            <a:ext cx="1773500" cy="544010"/>
          </a:xfrm>
          <a:custGeom>
            <a:avLst/>
            <a:gdLst>
              <a:gd name="connsiteX0" fmla="*/ 0 w 1773500"/>
              <a:gd name="connsiteY0" fmla="*/ 0 h 544010"/>
              <a:gd name="connsiteX1" fmla="*/ 1773500 w 1773500"/>
              <a:gd name="connsiteY1" fmla="*/ 0 h 544010"/>
              <a:gd name="connsiteX2" fmla="*/ 1773500 w 1773500"/>
              <a:gd name="connsiteY2" fmla="*/ 544010 h 544010"/>
              <a:gd name="connsiteX3" fmla="*/ 0 w 1773500"/>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1773500" h="544010">
                <a:moveTo>
                  <a:pt x="0" y="0"/>
                </a:moveTo>
                <a:lnTo>
                  <a:pt x="1773500" y="0"/>
                </a:lnTo>
                <a:lnTo>
                  <a:pt x="1773500"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3745"/>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35163"/>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占位符 6"/>
          <p:cNvSpPr>
            <a:spLocks noGrp="1"/>
          </p:cNvSpPr>
          <p:nvPr>
            <p:ph type="body" sz="quarter" idx="13"/>
          </p:nvPr>
        </p:nvSpPr>
        <p:spPr>
          <a:xfrm>
            <a:off x="1545654"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7" name="文本占位符 6"/>
          <p:cNvSpPr>
            <a:spLocks noGrp="1"/>
          </p:cNvSpPr>
          <p:nvPr>
            <p:ph type="body" sz="quarter" idx="14"/>
          </p:nvPr>
        </p:nvSpPr>
        <p:spPr>
          <a:xfrm>
            <a:off x="3319963"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8" name="文本占位符 6"/>
          <p:cNvSpPr>
            <a:spLocks noGrp="1"/>
          </p:cNvSpPr>
          <p:nvPr>
            <p:ph type="body" sz="quarter" idx="15"/>
          </p:nvPr>
        </p:nvSpPr>
        <p:spPr>
          <a:xfrm>
            <a:off x="5094272" y="87340"/>
            <a:ext cx="17748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vl2pPr marL="228600" indent="0">
              <a:buNone/>
              <a:defRPr lang="zh-CN" altLang="en-US" sz="1800" dirty="0"/>
            </a:lvl2pPr>
          </a:lstStyle>
          <a:p>
            <a:pPr marL="0" lvl="0" algn="ctr"/>
            <a:endParaRPr lang="zh-CN" altLang="en-US" dirty="0"/>
          </a:p>
        </p:txBody>
      </p:sp>
      <p:sp>
        <p:nvSpPr>
          <p:cNvPr id="59" name="文本占位符 6"/>
          <p:cNvSpPr>
            <a:spLocks noGrp="1"/>
          </p:cNvSpPr>
          <p:nvPr>
            <p:ph type="body" sz="quarter" idx="16"/>
          </p:nvPr>
        </p:nvSpPr>
        <p:spPr>
          <a:xfrm>
            <a:off x="6868581"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0" name="文本占位符 6"/>
          <p:cNvSpPr>
            <a:spLocks noGrp="1"/>
          </p:cNvSpPr>
          <p:nvPr>
            <p:ph type="body" sz="quarter" idx="17"/>
          </p:nvPr>
        </p:nvSpPr>
        <p:spPr>
          <a:xfrm>
            <a:off x="8642890"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1" name="文本占位符 6"/>
          <p:cNvSpPr>
            <a:spLocks noGrp="1"/>
          </p:cNvSpPr>
          <p:nvPr>
            <p:ph type="body" sz="quarter" idx="18"/>
          </p:nvPr>
        </p:nvSpPr>
        <p:spPr>
          <a:xfrm>
            <a:off x="10417200" y="87340"/>
            <a:ext cx="17036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2_空白">
    <p:spTree>
      <p:nvGrpSpPr>
        <p:cNvPr id="1" name=""/>
        <p:cNvGrpSpPr/>
        <p:nvPr/>
      </p:nvGrpSpPr>
      <p:grpSpPr>
        <a:xfrm>
          <a:off x="0" y="0"/>
          <a:ext cx="0" cy="0"/>
          <a:chOff x="0" y="0"/>
          <a:chExt cx="0" cy="0"/>
        </a:xfrm>
      </p:grpSpPr>
      <p:sp>
        <p:nvSpPr>
          <p:cNvPr id="64" name="任意多边形: 形状 63"/>
          <p:cNvSpPr/>
          <p:nvPr userDrawn="1"/>
        </p:nvSpPr>
        <p:spPr>
          <a:xfrm>
            <a:off x="6871505" y="1"/>
            <a:ext cx="1773498" cy="544010"/>
          </a:xfrm>
          <a:custGeom>
            <a:avLst/>
            <a:gdLst>
              <a:gd name="connsiteX0" fmla="*/ 0 w 1773498"/>
              <a:gd name="connsiteY0" fmla="*/ 0 h 544010"/>
              <a:gd name="connsiteX1" fmla="*/ 1773498 w 1773498"/>
              <a:gd name="connsiteY1" fmla="*/ 0 h 544010"/>
              <a:gd name="connsiteX2" fmla="*/ 1773498 w 1773498"/>
              <a:gd name="connsiteY2" fmla="*/ 544010 h 544010"/>
              <a:gd name="connsiteX3" fmla="*/ 0 w 17734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1773498" h="544010">
                <a:moveTo>
                  <a:pt x="0" y="0"/>
                </a:moveTo>
                <a:lnTo>
                  <a:pt x="1773498" y="0"/>
                </a:lnTo>
                <a:lnTo>
                  <a:pt x="17734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52205"/>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56542"/>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占位符 6"/>
          <p:cNvSpPr>
            <a:spLocks noGrp="1"/>
          </p:cNvSpPr>
          <p:nvPr>
            <p:ph type="body" sz="quarter" idx="13"/>
          </p:nvPr>
        </p:nvSpPr>
        <p:spPr>
          <a:xfrm>
            <a:off x="1545654"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7" name="文本占位符 6"/>
          <p:cNvSpPr>
            <a:spLocks noGrp="1"/>
          </p:cNvSpPr>
          <p:nvPr>
            <p:ph type="body" sz="quarter" idx="14"/>
          </p:nvPr>
        </p:nvSpPr>
        <p:spPr>
          <a:xfrm>
            <a:off x="3319963"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8" name="文本占位符 6"/>
          <p:cNvSpPr>
            <a:spLocks noGrp="1"/>
          </p:cNvSpPr>
          <p:nvPr>
            <p:ph type="body" sz="quarter" idx="15"/>
          </p:nvPr>
        </p:nvSpPr>
        <p:spPr>
          <a:xfrm>
            <a:off x="5094272"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9" name="文本占位符 6"/>
          <p:cNvSpPr>
            <a:spLocks noGrp="1"/>
          </p:cNvSpPr>
          <p:nvPr>
            <p:ph type="body" sz="quarter" idx="16"/>
          </p:nvPr>
        </p:nvSpPr>
        <p:spPr>
          <a:xfrm>
            <a:off x="6868581" y="87340"/>
            <a:ext cx="17748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vl2pPr marL="228600" indent="0">
              <a:buNone/>
              <a:defRPr lang="zh-CN" altLang="en-US" sz="1800" dirty="0"/>
            </a:lvl2pPr>
          </a:lstStyle>
          <a:p>
            <a:pPr marL="0" lvl="0" algn="ctr"/>
            <a:endParaRPr lang="zh-CN" altLang="en-US" dirty="0"/>
          </a:p>
        </p:txBody>
      </p:sp>
      <p:sp>
        <p:nvSpPr>
          <p:cNvPr id="60" name="文本占位符 6"/>
          <p:cNvSpPr>
            <a:spLocks noGrp="1"/>
          </p:cNvSpPr>
          <p:nvPr>
            <p:ph type="body" sz="quarter" idx="17"/>
          </p:nvPr>
        </p:nvSpPr>
        <p:spPr>
          <a:xfrm>
            <a:off x="8642890"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1" name="文本占位符 6"/>
          <p:cNvSpPr>
            <a:spLocks noGrp="1"/>
          </p:cNvSpPr>
          <p:nvPr>
            <p:ph type="body" sz="quarter" idx="18"/>
          </p:nvPr>
        </p:nvSpPr>
        <p:spPr>
          <a:xfrm>
            <a:off x="10417200" y="87340"/>
            <a:ext cx="17036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3_空白">
    <p:spTree>
      <p:nvGrpSpPr>
        <p:cNvPr id="1" name=""/>
        <p:cNvGrpSpPr/>
        <p:nvPr/>
      </p:nvGrpSpPr>
      <p:grpSpPr>
        <a:xfrm>
          <a:off x="0" y="0"/>
          <a:ext cx="0" cy="0"/>
          <a:chOff x="0" y="0"/>
          <a:chExt cx="0" cy="0"/>
        </a:xfrm>
      </p:grpSpPr>
      <p:sp>
        <p:nvSpPr>
          <p:cNvPr id="67" name="任意多边形: 形状 66"/>
          <p:cNvSpPr/>
          <p:nvPr userDrawn="1"/>
        </p:nvSpPr>
        <p:spPr>
          <a:xfrm>
            <a:off x="8645003" y="1"/>
            <a:ext cx="1773498" cy="544010"/>
          </a:xfrm>
          <a:custGeom>
            <a:avLst/>
            <a:gdLst>
              <a:gd name="connsiteX0" fmla="*/ 0 w 1773498"/>
              <a:gd name="connsiteY0" fmla="*/ 0 h 544010"/>
              <a:gd name="connsiteX1" fmla="*/ 1773498 w 1773498"/>
              <a:gd name="connsiteY1" fmla="*/ 0 h 544010"/>
              <a:gd name="connsiteX2" fmla="*/ 1773498 w 1773498"/>
              <a:gd name="connsiteY2" fmla="*/ 544010 h 544010"/>
              <a:gd name="connsiteX3" fmla="*/ 0 w 17734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1773498" h="544010">
                <a:moveTo>
                  <a:pt x="0" y="0"/>
                </a:moveTo>
                <a:lnTo>
                  <a:pt x="1773498" y="0"/>
                </a:lnTo>
                <a:lnTo>
                  <a:pt x="17734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2147"/>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35163"/>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占位符 6"/>
          <p:cNvSpPr>
            <a:spLocks noGrp="1"/>
          </p:cNvSpPr>
          <p:nvPr>
            <p:ph type="body" sz="quarter" idx="13"/>
          </p:nvPr>
        </p:nvSpPr>
        <p:spPr>
          <a:xfrm>
            <a:off x="1545654"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7" name="文本占位符 6"/>
          <p:cNvSpPr>
            <a:spLocks noGrp="1"/>
          </p:cNvSpPr>
          <p:nvPr>
            <p:ph type="body" sz="quarter" idx="14"/>
          </p:nvPr>
        </p:nvSpPr>
        <p:spPr>
          <a:xfrm>
            <a:off x="3319963"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8" name="文本占位符 6"/>
          <p:cNvSpPr>
            <a:spLocks noGrp="1"/>
          </p:cNvSpPr>
          <p:nvPr>
            <p:ph type="body" sz="quarter" idx="15"/>
          </p:nvPr>
        </p:nvSpPr>
        <p:spPr>
          <a:xfrm>
            <a:off x="5094272"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9" name="文本占位符 6"/>
          <p:cNvSpPr>
            <a:spLocks noGrp="1"/>
          </p:cNvSpPr>
          <p:nvPr>
            <p:ph type="body" sz="quarter" idx="16"/>
          </p:nvPr>
        </p:nvSpPr>
        <p:spPr>
          <a:xfrm>
            <a:off x="6868581"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0" name="文本占位符 6"/>
          <p:cNvSpPr>
            <a:spLocks noGrp="1"/>
          </p:cNvSpPr>
          <p:nvPr>
            <p:ph type="body" sz="quarter" idx="17"/>
          </p:nvPr>
        </p:nvSpPr>
        <p:spPr>
          <a:xfrm>
            <a:off x="8642890" y="87340"/>
            <a:ext cx="17748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vl2pPr marL="228600" indent="0">
              <a:buNone/>
              <a:defRPr lang="zh-CN" altLang="en-US" sz="1800" dirty="0"/>
            </a:lvl2pPr>
          </a:lstStyle>
          <a:p>
            <a:pPr marL="0" lvl="0" algn="ctr"/>
            <a:endParaRPr lang="zh-CN" altLang="en-US" dirty="0"/>
          </a:p>
        </p:txBody>
      </p:sp>
      <p:sp>
        <p:nvSpPr>
          <p:cNvPr id="61" name="文本占位符 6"/>
          <p:cNvSpPr>
            <a:spLocks noGrp="1"/>
          </p:cNvSpPr>
          <p:nvPr>
            <p:ph type="body" sz="quarter" idx="18"/>
          </p:nvPr>
        </p:nvSpPr>
        <p:spPr>
          <a:xfrm>
            <a:off x="10417200" y="87340"/>
            <a:ext cx="17036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空白">
    <p:spTree>
      <p:nvGrpSpPr>
        <p:cNvPr id="1" name=""/>
        <p:cNvGrpSpPr/>
        <p:nvPr/>
      </p:nvGrpSpPr>
      <p:grpSpPr>
        <a:xfrm>
          <a:off x="0" y="0"/>
          <a:ext cx="0" cy="0"/>
          <a:chOff x="0" y="0"/>
          <a:chExt cx="0" cy="0"/>
        </a:xfrm>
      </p:grpSpPr>
      <p:sp>
        <p:nvSpPr>
          <p:cNvPr id="70" name="任意多边形: 形状 69"/>
          <p:cNvSpPr/>
          <p:nvPr userDrawn="1"/>
        </p:nvSpPr>
        <p:spPr>
          <a:xfrm>
            <a:off x="10418502" y="1"/>
            <a:ext cx="1773498" cy="544010"/>
          </a:xfrm>
          <a:custGeom>
            <a:avLst/>
            <a:gdLst>
              <a:gd name="connsiteX0" fmla="*/ 0 w 1773498"/>
              <a:gd name="connsiteY0" fmla="*/ 0 h 544010"/>
              <a:gd name="connsiteX1" fmla="*/ 1773498 w 1773498"/>
              <a:gd name="connsiteY1" fmla="*/ 0 h 544010"/>
              <a:gd name="connsiteX2" fmla="*/ 1773498 w 1773498"/>
              <a:gd name="connsiteY2" fmla="*/ 544010 h 544010"/>
              <a:gd name="connsiteX3" fmla="*/ 0 w 17734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1773498" h="544010">
                <a:moveTo>
                  <a:pt x="0" y="0"/>
                </a:moveTo>
                <a:lnTo>
                  <a:pt x="1773498" y="0"/>
                </a:lnTo>
                <a:lnTo>
                  <a:pt x="17734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35106"/>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占位符 6"/>
          <p:cNvSpPr>
            <a:spLocks noGrp="1"/>
          </p:cNvSpPr>
          <p:nvPr>
            <p:ph type="body" sz="quarter" idx="13"/>
          </p:nvPr>
        </p:nvSpPr>
        <p:spPr>
          <a:xfrm>
            <a:off x="1545654"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7" name="文本占位符 6"/>
          <p:cNvSpPr>
            <a:spLocks noGrp="1"/>
          </p:cNvSpPr>
          <p:nvPr>
            <p:ph type="body" sz="quarter" idx="14"/>
          </p:nvPr>
        </p:nvSpPr>
        <p:spPr>
          <a:xfrm>
            <a:off x="3319963"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8" name="文本占位符 6"/>
          <p:cNvSpPr>
            <a:spLocks noGrp="1"/>
          </p:cNvSpPr>
          <p:nvPr>
            <p:ph type="body" sz="quarter" idx="15"/>
          </p:nvPr>
        </p:nvSpPr>
        <p:spPr>
          <a:xfrm>
            <a:off x="5094272"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9" name="文本占位符 6"/>
          <p:cNvSpPr>
            <a:spLocks noGrp="1"/>
          </p:cNvSpPr>
          <p:nvPr>
            <p:ph type="body" sz="quarter" idx="16"/>
          </p:nvPr>
        </p:nvSpPr>
        <p:spPr>
          <a:xfrm>
            <a:off x="6868581"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0" name="文本占位符 6"/>
          <p:cNvSpPr>
            <a:spLocks noGrp="1"/>
          </p:cNvSpPr>
          <p:nvPr>
            <p:ph type="body" sz="quarter" idx="17"/>
          </p:nvPr>
        </p:nvSpPr>
        <p:spPr>
          <a:xfrm>
            <a:off x="8642890"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1" name="文本占位符 6"/>
          <p:cNvSpPr>
            <a:spLocks noGrp="1"/>
          </p:cNvSpPr>
          <p:nvPr>
            <p:ph type="body" sz="quarter" idx="18"/>
          </p:nvPr>
        </p:nvSpPr>
        <p:spPr>
          <a:xfrm>
            <a:off x="10417200" y="87340"/>
            <a:ext cx="170368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vl2pPr marL="228600" indent="0">
              <a:buNone/>
              <a:defRPr lang="zh-CN" altLang="en-US" sz="1800" dirty="0"/>
            </a:lvl2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bg>
      <p:bgPr>
        <a:solidFill>
          <a:schemeClr val="accent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BEBA8EAE-BF5A-486C-A8C5-ECC9F3942E4B}">
                <a14:imgProps xmlns:a14="http://schemas.microsoft.com/office/drawing/2010/main">
                  <a14:imgLayer r:embed="rId3">
                    <a14:imgEffect>
                      <a14:brightnessContrast bright="-12000"/>
                    </a14:imgEffect>
                    <a14:imgEffect>
                      <a14:saturation sat="50000"/>
                    </a14:imgEffect>
                  </a14:imgLayer>
                </a14:imgProps>
              </a:ext>
              <a:ext uri="{28A0092B-C50C-407E-A947-70E740481C1C}">
                <a14:useLocalDpi xmlns:a14="http://schemas.microsoft.com/office/drawing/2010/main" val="0"/>
              </a:ext>
            </a:extLst>
          </a:blip>
          <a:srcRect l="592" r="592"/>
          <a:stretch>
            <a:fillRect/>
          </a:stretch>
        </p:blipFill>
        <p:spPr>
          <a:xfrm>
            <a:off x="-1" y="1"/>
            <a:ext cx="12192001" cy="6858000"/>
          </a:xfrm>
          <a:prstGeom prst="rect">
            <a:avLst/>
          </a:prstGeom>
        </p:spPr>
      </p:pic>
      <p:sp>
        <p:nvSpPr>
          <p:cNvPr id="4" name="矩形 3"/>
          <p:cNvSpPr/>
          <p:nvPr userDrawn="1"/>
        </p:nvSpPr>
        <p:spPr>
          <a:xfrm>
            <a:off x="0" y="1"/>
            <a:ext cx="12192000" cy="6857999"/>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userDrawn="1"/>
        </p:nvSpPr>
        <p:spPr>
          <a:xfrm>
            <a:off x="0" y="1670588"/>
            <a:ext cx="12192000" cy="3516825"/>
          </a:xfrm>
          <a:prstGeom prst="rect">
            <a:avLst/>
          </a:prstGeom>
          <a:solidFill>
            <a:schemeClr val="tx2">
              <a:lumMod val="60000"/>
              <a:lumOff val="40000"/>
            </a:schemeClr>
          </a:solidFill>
          <a:ln>
            <a:noFill/>
          </a:ln>
          <a:effectLst>
            <a:outerShdw blurRad="292100" sx="102000" sy="102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userDrawn="1"/>
        </p:nvSpPr>
        <p:spPr>
          <a:xfrm>
            <a:off x="0" y="1776046"/>
            <a:ext cx="12192000" cy="3305908"/>
          </a:xfrm>
          <a:prstGeom prst="rect">
            <a:avLst/>
          </a:prstGeom>
          <a:solidFill>
            <a:schemeClr val="bg1"/>
          </a:solidFill>
          <a:ln>
            <a:noFill/>
          </a:ln>
          <a:effectLst>
            <a:outerShdw blurRad="292100" sx="102000" sy="102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60" name="组合 59"/>
          <p:cNvGrpSpPr/>
          <p:nvPr userDrawn="1"/>
        </p:nvGrpSpPr>
        <p:grpSpPr>
          <a:xfrm>
            <a:off x="4936352" y="6468762"/>
            <a:ext cx="2319296" cy="261610"/>
            <a:chOff x="4936352" y="6468762"/>
            <a:chExt cx="2319296" cy="261610"/>
          </a:xfrm>
        </p:grpSpPr>
        <p:sp>
          <p:nvSpPr>
            <p:cNvPr id="56" name="文本框 55"/>
            <p:cNvSpPr txBox="1"/>
            <p:nvPr userDrawn="1"/>
          </p:nvSpPr>
          <p:spPr>
            <a:xfrm>
              <a:off x="5245450" y="6468762"/>
              <a:ext cx="1701107" cy="261610"/>
            </a:xfrm>
            <a:prstGeom prst="rect">
              <a:avLst/>
            </a:prstGeom>
            <a:noFill/>
          </p:spPr>
          <p:txBody>
            <a:bodyPr wrap="none" rtlCol="0">
              <a:spAutoFit/>
            </a:bodyPr>
            <a:lstStyle/>
            <a:p>
              <a:pPr algn="ctr"/>
              <a:r>
                <a:rPr lang="zh-CN" altLang="en-US" sz="1100" spc="300" dirty="0">
                  <a:solidFill>
                    <a:schemeClr val="bg1"/>
                  </a:solidFill>
                  <a:latin typeface="+mn-ea"/>
                  <a:ea typeface="+mn-ea"/>
                </a:rPr>
                <a:t>公诚勇毅 三实一新</a:t>
              </a:r>
              <a:endParaRPr lang="zh-CN" altLang="en-US" sz="1100" spc="300" dirty="0">
                <a:solidFill>
                  <a:schemeClr val="bg1"/>
                </a:solidFill>
                <a:latin typeface="+mn-ea"/>
                <a:ea typeface="+mn-ea"/>
              </a:endParaRPr>
            </a:p>
          </p:txBody>
        </p:sp>
        <p:grpSp>
          <p:nvGrpSpPr>
            <p:cNvPr id="59" name="组合 58"/>
            <p:cNvGrpSpPr/>
            <p:nvPr userDrawn="1"/>
          </p:nvGrpSpPr>
          <p:grpSpPr>
            <a:xfrm>
              <a:off x="4936352" y="6592514"/>
              <a:ext cx="2319296" cy="0"/>
              <a:chOff x="4913990" y="6592514"/>
              <a:chExt cx="2319296" cy="0"/>
            </a:xfrm>
          </p:grpSpPr>
          <p:cxnSp>
            <p:nvCxnSpPr>
              <p:cNvPr id="57" name="直接连接符 56"/>
              <p:cNvCxnSpPr/>
              <p:nvPr userDrawn="1"/>
            </p:nvCxnSpPr>
            <p:spPr>
              <a:xfrm>
                <a:off x="4913990" y="6592514"/>
                <a:ext cx="29154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6941744" y="6592514"/>
                <a:ext cx="29154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63" name="内容占位符 62"/>
          <p:cNvSpPr>
            <a:spLocks noGrp="1"/>
          </p:cNvSpPr>
          <p:nvPr>
            <p:ph sz="quarter" idx="10" hasCustomPrompt="1"/>
          </p:nvPr>
        </p:nvSpPr>
        <p:spPr>
          <a:xfrm>
            <a:off x="3297437" y="2028066"/>
            <a:ext cx="1316885" cy="2223133"/>
          </a:xfrm>
        </p:spPr>
        <p:txBody>
          <a:bodyPr>
            <a:noAutofit/>
          </a:bodyPr>
          <a:lstStyle>
            <a:lvl1pPr marL="0" indent="0" algn="ctr">
              <a:buNone/>
              <a:defRPr sz="23900">
                <a:solidFill>
                  <a:srgbClr val="23457A"/>
                </a:solidFill>
                <a:latin typeface="Facon" pitchFamily="2" charset="0"/>
              </a:defRPr>
            </a:lvl1pPr>
            <a:lvl2pPr marL="457200" indent="0" algn="ctr">
              <a:buNone/>
              <a:defRPr sz="9600">
                <a:latin typeface="Facon" pitchFamily="2" charset="0"/>
              </a:defRPr>
            </a:lvl2pPr>
            <a:lvl3pPr marL="914400" indent="0" algn="ctr">
              <a:buNone/>
              <a:defRPr sz="9600">
                <a:latin typeface="Facon" pitchFamily="2" charset="0"/>
              </a:defRPr>
            </a:lvl3pPr>
            <a:lvl4pPr marL="1371600" indent="0" algn="ctr">
              <a:buNone/>
              <a:defRPr sz="9600">
                <a:latin typeface="Facon" pitchFamily="2" charset="0"/>
              </a:defRPr>
            </a:lvl4pPr>
            <a:lvl5pPr marL="1828800" indent="0" algn="ctr">
              <a:buNone/>
              <a:defRPr sz="9600">
                <a:latin typeface="Facon" pitchFamily="2" charset="0"/>
              </a:defRPr>
            </a:lvl5pPr>
          </a:lstStyle>
          <a:p>
            <a:pPr lvl="0"/>
            <a:r>
              <a:rPr lang="zh-CN" altLang="en-US" dirty="0"/>
              <a:t>对象</a:t>
            </a:r>
            <a:endParaRPr lang="zh-CN" altLang="en-US" dirty="0"/>
          </a:p>
        </p:txBody>
      </p:sp>
      <p:pic>
        <p:nvPicPr>
          <p:cNvPr id="10" name="图片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725971" y="63814"/>
            <a:ext cx="6740056" cy="673037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45" name="任意多边形: 形状 44"/>
          <p:cNvSpPr/>
          <p:nvPr userDrawn="1"/>
        </p:nvSpPr>
        <p:spPr>
          <a:xfrm rot="16200000">
            <a:off x="-998219" y="998216"/>
            <a:ext cx="6858000" cy="4861559"/>
          </a:xfrm>
          <a:custGeom>
            <a:avLst/>
            <a:gdLst>
              <a:gd name="connsiteX0" fmla="*/ 0 w 12192000"/>
              <a:gd name="connsiteY0" fmla="*/ 0 h 3317099"/>
              <a:gd name="connsiteX1" fmla="*/ 12192000 w 12192000"/>
              <a:gd name="connsiteY1" fmla="*/ 0 h 3317099"/>
              <a:gd name="connsiteX2" fmla="*/ 12192000 w 12192000"/>
              <a:gd name="connsiteY2" fmla="*/ 3317099 h 3317099"/>
              <a:gd name="connsiteX3" fmla="*/ 11949809 w 12192000"/>
              <a:gd name="connsiteY3" fmla="*/ 3274129 h 3317099"/>
              <a:gd name="connsiteX4" fmla="*/ 6096000 w 12192000"/>
              <a:gd name="connsiteY4" fmla="*/ 2849880 h 3317099"/>
              <a:gd name="connsiteX5" fmla="*/ 242191 w 12192000"/>
              <a:gd name="connsiteY5" fmla="*/ 3274129 h 3317099"/>
              <a:gd name="connsiteX6" fmla="*/ 0 w 12192000"/>
              <a:gd name="connsiteY6" fmla="*/ 3317099 h 331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317099">
                <a:moveTo>
                  <a:pt x="0" y="0"/>
                </a:moveTo>
                <a:lnTo>
                  <a:pt x="12192000" y="0"/>
                </a:lnTo>
                <a:lnTo>
                  <a:pt x="12192000" y="3317099"/>
                </a:lnTo>
                <a:lnTo>
                  <a:pt x="11949809" y="3274129"/>
                </a:lnTo>
                <a:cubicBezTo>
                  <a:pt x="10278806" y="3006280"/>
                  <a:pt x="8264383" y="2849880"/>
                  <a:pt x="6096000" y="2849880"/>
                </a:cubicBezTo>
                <a:cubicBezTo>
                  <a:pt x="3927617" y="2849880"/>
                  <a:pt x="1913194" y="3006280"/>
                  <a:pt x="242191" y="3274129"/>
                </a:cubicBezTo>
                <a:lnTo>
                  <a:pt x="0" y="3317099"/>
                </a:lnTo>
                <a:close/>
              </a:path>
            </a:pathLst>
          </a:custGeom>
          <a:blipFill dpi="0" rotWithShape="0">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3" name="任意多边形: 形状 42"/>
          <p:cNvSpPr/>
          <p:nvPr userDrawn="1"/>
        </p:nvSpPr>
        <p:spPr>
          <a:xfrm rot="16200000">
            <a:off x="-998220" y="998221"/>
            <a:ext cx="6858000" cy="4861559"/>
          </a:xfrm>
          <a:custGeom>
            <a:avLst/>
            <a:gdLst>
              <a:gd name="connsiteX0" fmla="*/ 0 w 12192000"/>
              <a:gd name="connsiteY0" fmla="*/ 0 h 3317099"/>
              <a:gd name="connsiteX1" fmla="*/ 12192000 w 12192000"/>
              <a:gd name="connsiteY1" fmla="*/ 0 h 3317099"/>
              <a:gd name="connsiteX2" fmla="*/ 12192000 w 12192000"/>
              <a:gd name="connsiteY2" fmla="*/ 3317099 h 3317099"/>
              <a:gd name="connsiteX3" fmla="*/ 11949809 w 12192000"/>
              <a:gd name="connsiteY3" fmla="*/ 3274129 h 3317099"/>
              <a:gd name="connsiteX4" fmla="*/ 6096000 w 12192000"/>
              <a:gd name="connsiteY4" fmla="*/ 2849880 h 3317099"/>
              <a:gd name="connsiteX5" fmla="*/ 242191 w 12192000"/>
              <a:gd name="connsiteY5" fmla="*/ 3274129 h 3317099"/>
              <a:gd name="connsiteX6" fmla="*/ 0 w 12192000"/>
              <a:gd name="connsiteY6" fmla="*/ 3317099 h 331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317099">
                <a:moveTo>
                  <a:pt x="0" y="0"/>
                </a:moveTo>
                <a:lnTo>
                  <a:pt x="12192000" y="0"/>
                </a:lnTo>
                <a:lnTo>
                  <a:pt x="12192000" y="3317099"/>
                </a:lnTo>
                <a:lnTo>
                  <a:pt x="11949809" y="3274129"/>
                </a:lnTo>
                <a:cubicBezTo>
                  <a:pt x="10278806" y="3006280"/>
                  <a:pt x="8264383" y="2849880"/>
                  <a:pt x="6096000" y="2849880"/>
                </a:cubicBezTo>
                <a:cubicBezTo>
                  <a:pt x="3927617" y="2849880"/>
                  <a:pt x="1913194" y="3006280"/>
                  <a:pt x="242191" y="3274129"/>
                </a:cubicBezTo>
                <a:lnTo>
                  <a:pt x="0" y="3317099"/>
                </a:lnTo>
                <a:close/>
              </a:path>
            </a:pathLst>
          </a:custGeom>
          <a:solidFill>
            <a:schemeClr val="accent2">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4" name="任意多边形: 形状 43"/>
          <p:cNvSpPr>
            <a:spLocks noChangeAspect="1"/>
          </p:cNvSpPr>
          <p:nvPr userDrawn="1"/>
        </p:nvSpPr>
        <p:spPr>
          <a:xfrm rot="16200000">
            <a:off x="766996" y="3144282"/>
            <a:ext cx="6858000" cy="569437"/>
          </a:xfrm>
          <a:custGeom>
            <a:avLst/>
            <a:gdLst>
              <a:gd name="connsiteX0" fmla="*/ 0 w 12192000"/>
              <a:gd name="connsiteY0" fmla="*/ 0 h 3317099"/>
              <a:gd name="connsiteX1" fmla="*/ 12192000 w 12192000"/>
              <a:gd name="connsiteY1" fmla="*/ 0 h 3317099"/>
              <a:gd name="connsiteX2" fmla="*/ 12192000 w 12192000"/>
              <a:gd name="connsiteY2" fmla="*/ 3317099 h 3317099"/>
              <a:gd name="connsiteX3" fmla="*/ 11949809 w 12192000"/>
              <a:gd name="connsiteY3" fmla="*/ 3274129 h 3317099"/>
              <a:gd name="connsiteX4" fmla="*/ 6096000 w 12192000"/>
              <a:gd name="connsiteY4" fmla="*/ 2849880 h 3317099"/>
              <a:gd name="connsiteX5" fmla="*/ 242191 w 12192000"/>
              <a:gd name="connsiteY5" fmla="*/ 3274129 h 3317099"/>
              <a:gd name="connsiteX6" fmla="*/ 0 w 12192000"/>
              <a:gd name="connsiteY6" fmla="*/ 3317099 h 3317099"/>
              <a:gd name="connsiteX0-1" fmla="*/ 12192000 w 12283440"/>
              <a:gd name="connsiteY0-2" fmla="*/ 0 h 3317099"/>
              <a:gd name="connsiteX1-3" fmla="*/ 12192000 w 12283440"/>
              <a:gd name="connsiteY1-4" fmla="*/ 3317099 h 3317099"/>
              <a:gd name="connsiteX2-5" fmla="*/ 11949809 w 12283440"/>
              <a:gd name="connsiteY2-6" fmla="*/ 3274129 h 3317099"/>
              <a:gd name="connsiteX3-7" fmla="*/ 6096000 w 12283440"/>
              <a:gd name="connsiteY3-8" fmla="*/ 2849880 h 3317099"/>
              <a:gd name="connsiteX4-9" fmla="*/ 242191 w 12283440"/>
              <a:gd name="connsiteY4-10" fmla="*/ 3274129 h 3317099"/>
              <a:gd name="connsiteX5-11" fmla="*/ 0 w 12283440"/>
              <a:gd name="connsiteY5-12" fmla="*/ 3317099 h 3317099"/>
              <a:gd name="connsiteX6-13" fmla="*/ 0 w 12283440"/>
              <a:gd name="connsiteY6-14" fmla="*/ 0 h 3317099"/>
              <a:gd name="connsiteX7" fmla="*/ 12283440 w 12283440"/>
              <a:gd name="connsiteY7" fmla="*/ 91440 h 3317099"/>
              <a:gd name="connsiteX0-15" fmla="*/ 12192000 w 12192000"/>
              <a:gd name="connsiteY0-16" fmla="*/ 0 h 3317099"/>
              <a:gd name="connsiteX1-17" fmla="*/ 12192000 w 12192000"/>
              <a:gd name="connsiteY1-18" fmla="*/ 3317099 h 3317099"/>
              <a:gd name="connsiteX2-19" fmla="*/ 11949809 w 12192000"/>
              <a:gd name="connsiteY2-20" fmla="*/ 3274129 h 3317099"/>
              <a:gd name="connsiteX3-21" fmla="*/ 6096000 w 12192000"/>
              <a:gd name="connsiteY3-22" fmla="*/ 2849880 h 3317099"/>
              <a:gd name="connsiteX4-23" fmla="*/ 242191 w 12192000"/>
              <a:gd name="connsiteY4-24" fmla="*/ 3274129 h 3317099"/>
              <a:gd name="connsiteX5-25" fmla="*/ 0 w 12192000"/>
              <a:gd name="connsiteY5-26" fmla="*/ 3317099 h 3317099"/>
              <a:gd name="connsiteX6-27" fmla="*/ 0 w 12192000"/>
              <a:gd name="connsiteY6-28" fmla="*/ 0 h 3317099"/>
              <a:gd name="connsiteX0-29" fmla="*/ 12192000 w 12192000"/>
              <a:gd name="connsiteY0-30" fmla="*/ 3317099 h 3317099"/>
              <a:gd name="connsiteX1-31" fmla="*/ 11949809 w 12192000"/>
              <a:gd name="connsiteY1-32" fmla="*/ 3274129 h 3317099"/>
              <a:gd name="connsiteX2-33" fmla="*/ 6096000 w 12192000"/>
              <a:gd name="connsiteY2-34" fmla="*/ 2849880 h 3317099"/>
              <a:gd name="connsiteX3-35" fmla="*/ 242191 w 12192000"/>
              <a:gd name="connsiteY3-36" fmla="*/ 3274129 h 3317099"/>
              <a:gd name="connsiteX4-37" fmla="*/ 0 w 12192000"/>
              <a:gd name="connsiteY4-38" fmla="*/ 3317099 h 3317099"/>
              <a:gd name="connsiteX5-39" fmla="*/ 0 w 12192000"/>
              <a:gd name="connsiteY5-40" fmla="*/ 0 h 3317099"/>
              <a:gd name="connsiteX0-41" fmla="*/ 12192000 w 12192000"/>
              <a:gd name="connsiteY0-42" fmla="*/ 467219 h 467219"/>
              <a:gd name="connsiteX1-43" fmla="*/ 11949809 w 12192000"/>
              <a:gd name="connsiteY1-44" fmla="*/ 424249 h 467219"/>
              <a:gd name="connsiteX2-45" fmla="*/ 6096000 w 12192000"/>
              <a:gd name="connsiteY2-46" fmla="*/ 0 h 467219"/>
              <a:gd name="connsiteX3-47" fmla="*/ 242191 w 12192000"/>
              <a:gd name="connsiteY3-48" fmla="*/ 424249 h 467219"/>
              <a:gd name="connsiteX4-49" fmla="*/ 0 w 12192000"/>
              <a:gd name="connsiteY4-50" fmla="*/ 467219 h 4672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467219">
                <a:moveTo>
                  <a:pt x="12192000" y="467219"/>
                </a:moveTo>
                <a:lnTo>
                  <a:pt x="11949809" y="424249"/>
                </a:lnTo>
                <a:cubicBezTo>
                  <a:pt x="10278806" y="156400"/>
                  <a:pt x="8264383" y="0"/>
                  <a:pt x="6096000" y="0"/>
                </a:cubicBezTo>
                <a:cubicBezTo>
                  <a:pt x="3927617" y="0"/>
                  <a:pt x="1913194" y="156400"/>
                  <a:pt x="242191" y="424249"/>
                </a:cubicBezTo>
                <a:lnTo>
                  <a:pt x="0" y="467219"/>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 name="图片 2"/>
          <p:cNvPicPr>
            <a:picLocks noChangeAspect="1"/>
          </p:cNvPicPr>
          <p:nvPr userDrawn="1"/>
        </p:nvPicPr>
        <p:blipFill rotWithShape="1">
          <a:blip r:embed="rId3">
            <a:extLst>
              <a:ext uri="{28A0092B-C50C-407E-A947-70E740481C1C}">
                <a14:useLocalDpi xmlns:a14="http://schemas.microsoft.com/office/drawing/2010/main" val="0"/>
              </a:ext>
            </a:extLst>
          </a:blip>
          <a:srcRect r="50000"/>
          <a:stretch>
            <a:fillRect/>
          </a:stretch>
        </p:blipFill>
        <p:spPr>
          <a:xfrm>
            <a:off x="9203790" y="445078"/>
            <a:ext cx="2988210" cy="596783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1">
    <p:spTree>
      <p:nvGrpSpPr>
        <p:cNvPr id="1" name=""/>
        <p:cNvGrpSpPr/>
        <p:nvPr/>
      </p:nvGrpSpPr>
      <p:grpSpPr>
        <a:xfrm>
          <a:off x="0" y="0"/>
          <a:ext cx="0" cy="0"/>
          <a:chOff x="0" y="0"/>
          <a:chExt cx="0" cy="0"/>
        </a:xfrm>
      </p:grpSpPr>
      <p:sp>
        <p:nvSpPr>
          <p:cNvPr id="60" name="任意多边形: 形状 59"/>
          <p:cNvSpPr/>
          <p:nvPr userDrawn="1"/>
        </p:nvSpPr>
        <p:spPr>
          <a:xfrm>
            <a:off x="1551008"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6" name="文本框 5"/>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2" name="矩形 141"/>
          <p:cNvSpPr/>
          <p:nvPr userDrawn="1"/>
        </p:nvSpPr>
        <p:spPr>
          <a:xfrm>
            <a:off x="12120880" y="96567"/>
            <a:ext cx="71120" cy="350878"/>
          </a:xfrm>
          <a:prstGeom prst="rect">
            <a:avLst/>
          </a:prstGeom>
          <a:solidFill>
            <a:schemeClr val="accent3"/>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222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p:cNvSpPr/>
          <p:nvPr userDrawn="1"/>
        </p:nvSpPr>
        <p:spPr>
          <a:xfrm>
            <a:off x="0" y="532994"/>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3"/>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57" name="文本占位符 6"/>
          <p:cNvSpPr>
            <a:spLocks noGrp="1"/>
          </p:cNvSpPr>
          <p:nvPr>
            <p:ph type="body" sz="quarter" idx="14"/>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8" name="文本占位符 6"/>
          <p:cNvSpPr>
            <a:spLocks noGrp="1"/>
          </p:cNvSpPr>
          <p:nvPr>
            <p:ph type="body" sz="quarter" idx="15"/>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9" name="文本占位符 6"/>
          <p:cNvSpPr>
            <a:spLocks noGrp="1"/>
          </p:cNvSpPr>
          <p:nvPr>
            <p:ph type="body" sz="quarter" idx="16"/>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1" name="文本占位符 6"/>
          <p:cNvSpPr>
            <a:spLocks noGrp="1"/>
          </p:cNvSpPr>
          <p:nvPr>
            <p:ph type="body" sz="quarter" idx="17"/>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六张图文页">
    <p:spTree>
      <p:nvGrpSpPr>
        <p:cNvPr id="1" name=""/>
        <p:cNvGrpSpPr/>
        <p:nvPr/>
      </p:nvGrpSpPr>
      <p:grpSpPr>
        <a:xfrm>
          <a:off x="0" y="0"/>
          <a:ext cx="0" cy="0"/>
          <a:chOff x="0" y="0"/>
          <a:chExt cx="0" cy="0"/>
        </a:xfrm>
      </p:grpSpPr>
      <p:sp>
        <p:nvSpPr>
          <p:cNvPr id="63" name="任意多边形: 形状 62"/>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8653"/>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53295"/>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图片占位符 63"/>
          <p:cNvSpPr>
            <a:spLocks noGrp="1"/>
          </p:cNvSpPr>
          <p:nvPr>
            <p:ph type="pic" sz="quarter" idx="13"/>
          </p:nvPr>
        </p:nvSpPr>
        <p:spPr>
          <a:xfrm>
            <a:off x="767953" y="1585732"/>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2"/>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5" name="图片占位符 64"/>
          <p:cNvSpPr>
            <a:spLocks noGrp="1"/>
          </p:cNvSpPr>
          <p:nvPr>
            <p:ph type="pic" sz="quarter" idx="14"/>
          </p:nvPr>
        </p:nvSpPr>
        <p:spPr>
          <a:xfrm>
            <a:off x="4357421" y="1585732"/>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2"/>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8" name="图片占位符 67"/>
          <p:cNvSpPr>
            <a:spLocks noGrp="1"/>
          </p:cNvSpPr>
          <p:nvPr>
            <p:ph type="pic" sz="quarter" idx="15"/>
          </p:nvPr>
        </p:nvSpPr>
        <p:spPr>
          <a:xfrm>
            <a:off x="7946889" y="1585732"/>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2"/>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71" name="图片占位符 70"/>
          <p:cNvSpPr>
            <a:spLocks noGrp="1"/>
          </p:cNvSpPr>
          <p:nvPr>
            <p:ph type="pic" sz="quarter" idx="16"/>
          </p:nvPr>
        </p:nvSpPr>
        <p:spPr>
          <a:xfrm>
            <a:off x="2562687" y="4068505"/>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2"/>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75" name="图片占位符 74"/>
          <p:cNvSpPr>
            <a:spLocks noGrp="1"/>
          </p:cNvSpPr>
          <p:nvPr>
            <p:ph type="pic" sz="quarter" idx="17"/>
          </p:nvPr>
        </p:nvSpPr>
        <p:spPr>
          <a:xfrm>
            <a:off x="6152155" y="4068505"/>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2"/>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1" name="图片占位符 80"/>
          <p:cNvSpPr>
            <a:spLocks noGrp="1"/>
          </p:cNvSpPr>
          <p:nvPr>
            <p:ph type="pic" sz="quarter" idx="18"/>
          </p:nvPr>
        </p:nvSpPr>
        <p:spPr>
          <a:xfrm>
            <a:off x="9741624" y="4068505"/>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2"/>
            </a:solidFill>
          </a:ln>
          <a:effectLst>
            <a:outerShdw blurRad="63500" sx="102000" sy="102000" algn="ctr" rotWithShape="0">
              <a:prstClr val="black">
                <a:alpha val="20000"/>
              </a:prstClr>
            </a:outerShdw>
          </a:effectLst>
        </p:spPr>
        <p:txBody>
          <a:bodyPr wrap="square">
            <a:noAutofit/>
          </a:bodyPr>
          <a:lstStyle/>
          <a:p>
            <a:endParaRPr lang="zh-CN" altLang="en-US" dirty="0"/>
          </a:p>
        </p:txBody>
      </p:sp>
      <p:sp>
        <p:nvSpPr>
          <p:cNvPr id="66" name="文本占位符 6"/>
          <p:cNvSpPr>
            <a:spLocks noGrp="1"/>
          </p:cNvSpPr>
          <p:nvPr>
            <p:ph type="body" sz="quarter" idx="19"/>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7" name="文本占位符 6"/>
          <p:cNvSpPr>
            <a:spLocks noGrp="1"/>
          </p:cNvSpPr>
          <p:nvPr>
            <p:ph type="body" sz="quarter" idx="20"/>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69" name="文本占位符 6"/>
          <p:cNvSpPr>
            <a:spLocks noGrp="1"/>
          </p:cNvSpPr>
          <p:nvPr>
            <p:ph type="body" sz="quarter" idx="21"/>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0" name="文本占位符 6"/>
          <p:cNvSpPr>
            <a:spLocks noGrp="1"/>
          </p:cNvSpPr>
          <p:nvPr>
            <p:ph type="body" sz="quarter" idx="22"/>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2" name="文本占位符 6"/>
          <p:cNvSpPr>
            <a:spLocks noGrp="1"/>
          </p:cNvSpPr>
          <p:nvPr>
            <p:ph type="body" sz="quarter" idx="23"/>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pic>
        <p:nvPicPr>
          <p:cNvPr id="7"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四张图文页">
    <p:spTree>
      <p:nvGrpSpPr>
        <p:cNvPr id="1" name=""/>
        <p:cNvGrpSpPr/>
        <p:nvPr/>
      </p:nvGrpSpPr>
      <p:grpSpPr>
        <a:xfrm>
          <a:off x="0" y="0"/>
          <a:ext cx="0" cy="0"/>
          <a:chOff x="0" y="0"/>
          <a:chExt cx="0" cy="0"/>
        </a:xfrm>
      </p:grpSpPr>
      <p:sp>
        <p:nvSpPr>
          <p:cNvPr id="63" name="任意多边形: 形状 62"/>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userDrawn="1"/>
        </p:nvSpPr>
        <p:spPr>
          <a:xfrm>
            <a:off x="-2392680" y="3707929"/>
            <a:ext cx="16977360" cy="576455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userDrawn="1"/>
        </p:nvSpPr>
        <p:spPr>
          <a:xfrm>
            <a:off x="-2392680" y="3850640"/>
            <a:ext cx="16977360" cy="5764554"/>
          </a:xfrm>
          <a:prstGeom prst="ellipse">
            <a:avLst/>
          </a:prstGeom>
          <a:solidFill>
            <a:schemeClr val="accent2"/>
          </a:solidFill>
          <a:ln>
            <a:noFill/>
          </a:ln>
          <a:effectLst>
            <a:outerShdw blurRad="1397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图片占位符 59"/>
          <p:cNvSpPr>
            <a:spLocks noGrp="1"/>
          </p:cNvSpPr>
          <p:nvPr>
            <p:ph type="pic" sz="quarter" idx="13"/>
          </p:nvPr>
        </p:nvSpPr>
        <p:spPr>
          <a:xfrm>
            <a:off x="883921"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2"/>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2" name="图片占位符 61"/>
          <p:cNvSpPr>
            <a:spLocks noGrp="1"/>
          </p:cNvSpPr>
          <p:nvPr>
            <p:ph type="pic" sz="quarter" idx="14"/>
          </p:nvPr>
        </p:nvSpPr>
        <p:spPr>
          <a:xfrm>
            <a:off x="3642554"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2"/>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5" name="图片占位符 64"/>
          <p:cNvSpPr>
            <a:spLocks noGrp="1"/>
          </p:cNvSpPr>
          <p:nvPr>
            <p:ph type="pic" sz="quarter" idx="15"/>
          </p:nvPr>
        </p:nvSpPr>
        <p:spPr>
          <a:xfrm>
            <a:off x="6401187"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2"/>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8" name="图片占位符 67"/>
          <p:cNvSpPr>
            <a:spLocks noGrp="1"/>
          </p:cNvSpPr>
          <p:nvPr>
            <p:ph type="pic" sz="quarter" idx="16"/>
          </p:nvPr>
        </p:nvSpPr>
        <p:spPr>
          <a:xfrm>
            <a:off x="9159820"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2"/>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6" name="文本占位符 6"/>
          <p:cNvSpPr>
            <a:spLocks noGrp="1"/>
          </p:cNvSpPr>
          <p:nvPr>
            <p:ph type="body" sz="quarter" idx="17"/>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7" name="文本占位符 6"/>
          <p:cNvSpPr>
            <a:spLocks noGrp="1"/>
          </p:cNvSpPr>
          <p:nvPr>
            <p:ph type="body" sz="quarter" idx="18"/>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69" name="文本占位符 6"/>
          <p:cNvSpPr>
            <a:spLocks noGrp="1"/>
          </p:cNvSpPr>
          <p:nvPr>
            <p:ph type="body" sz="quarter" idx="19"/>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0" name="文本占位符 6"/>
          <p:cNvSpPr>
            <a:spLocks noGrp="1"/>
          </p:cNvSpPr>
          <p:nvPr>
            <p:ph type="body" sz="quarter" idx="20"/>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1" name="文本占位符 6"/>
          <p:cNvSpPr>
            <a:spLocks noGrp="1"/>
          </p:cNvSpPr>
          <p:nvPr>
            <p:ph type="body" sz="quarter" idx="21"/>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bg1"/>
                </a:solidFill>
                <a:latin typeface="+mn-ea"/>
                <a:ea typeface="+mn-ea"/>
              </a:rPr>
              <a:t>公</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诚</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勇</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毅 三</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实</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一</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新</a:t>
            </a:r>
            <a:endParaRPr lang="zh-CN" altLang="en-US" sz="1100" spc="300" dirty="0">
              <a:solidFill>
                <a:schemeClr val="bg1"/>
              </a:solidFill>
              <a:latin typeface="+mn-ea"/>
              <a:ea typeface="+mn-ea"/>
            </a:endParaRPr>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三张图文页">
    <p:spTree>
      <p:nvGrpSpPr>
        <p:cNvPr id="1" name=""/>
        <p:cNvGrpSpPr/>
        <p:nvPr/>
      </p:nvGrpSpPr>
      <p:grpSpPr>
        <a:xfrm>
          <a:off x="0" y="0"/>
          <a:ext cx="0" cy="0"/>
          <a:chOff x="0" y="0"/>
          <a:chExt cx="0" cy="0"/>
        </a:xfrm>
      </p:grpSpPr>
      <p:sp>
        <p:nvSpPr>
          <p:cNvPr id="63" name="任意多边形: 形状 62"/>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p:cNvSpPr/>
          <p:nvPr userDrawn="1"/>
        </p:nvSpPr>
        <p:spPr>
          <a:xfrm flipH="1">
            <a:off x="0" y="3753288"/>
            <a:ext cx="12192000" cy="2783710"/>
          </a:xfrm>
          <a:custGeom>
            <a:avLst/>
            <a:gdLst>
              <a:gd name="connsiteX0" fmla="*/ 12192000 w 12192000"/>
              <a:gd name="connsiteY0" fmla="*/ 0 h 1730415"/>
              <a:gd name="connsiteX1" fmla="*/ 6096000 w 12192000"/>
              <a:gd name="connsiteY1" fmla="*/ 115747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0-1" fmla="*/ 12192000 w 12192000"/>
              <a:gd name="connsiteY0-2" fmla="*/ 0 h 1730415"/>
              <a:gd name="connsiteX1-3" fmla="*/ 6096000 w 12192000"/>
              <a:gd name="connsiteY1-4" fmla="*/ 219919 h 1730415"/>
              <a:gd name="connsiteX2-5" fmla="*/ 0 w 12192000"/>
              <a:gd name="connsiteY2-6" fmla="*/ 0 h 1730415"/>
              <a:gd name="connsiteX3-7" fmla="*/ 0 w 12192000"/>
              <a:gd name="connsiteY3-8" fmla="*/ 1730415 h 1730415"/>
              <a:gd name="connsiteX4-9" fmla="*/ 6096000 w 12192000"/>
              <a:gd name="connsiteY4-10" fmla="*/ 1730415 h 1730415"/>
              <a:gd name="connsiteX5-11" fmla="*/ 12192000 w 12192000"/>
              <a:gd name="connsiteY5-12" fmla="*/ 1730415 h 1730415"/>
              <a:gd name="connsiteX6" fmla="*/ 12192000 w 12192000"/>
              <a:gd name="connsiteY6" fmla="*/ 0 h 1730415"/>
              <a:gd name="connsiteX0-13" fmla="*/ 12192000 w 12192000"/>
              <a:gd name="connsiteY0-14" fmla="*/ 0 h 1730415"/>
              <a:gd name="connsiteX1-15" fmla="*/ 6096000 w 12192000"/>
              <a:gd name="connsiteY1-16" fmla="*/ 219919 h 1730415"/>
              <a:gd name="connsiteX2-17" fmla="*/ 0 w 12192000"/>
              <a:gd name="connsiteY2-18" fmla="*/ 0 h 1730415"/>
              <a:gd name="connsiteX3-19" fmla="*/ 0 w 12192000"/>
              <a:gd name="connsiteY3-20" fmla="*/ 1730415 h 1730415"/>
              <a:gd name="connsiteX4-21" fmla="*/ 6096000 w 12192000"/>
              <a:gd name="connsiteY4-22" fmla="*/ 1730415 h 1730415"/>
              <a:gd name="connsiteX5-23" fmla="*/ 12192000 w 12192000"/>
              <a:gd name="connsiteY5-24" fmla="*/ 1730415 h 1730415"/>
              <a:gd name="connsiteX6-25" fmla="*/ 12192000 w 12192000"/>
              <a:gd name="connsiteY6-26" fmla="*/ 0 h 1730415"/>
              <a:gd name="connsiteX0-27" fmla="*/ 12192000 w 12192000"/>
              <a:gd name="connsiteY0-28" fmla="*/ 0 h 1730415"/>
              <a:gd name="connsiteX1-29" fmla="*/ 6096000 w 12192000"/>
              <a:gd name="connsiteY1-30" fmla="*/ 219919 h 1730415"/>
              <a:gd name="connsiteX2-31" fmla="*/ 0 w 12192000"/>
              <a:gd name="connsiteY2-32" fmla="*/ 0 h 1730415"/>
              <a:gd name="connsiteX3-33" fmla="*/ 0 w 12192000"/>
              <a:gd name="connsiteY3-34" fmla="*/ 1730415 h 1730415"/>
              <a:gd name="connsiteX4-35" fmla="*/ 6096000 w 12192000"/>
              <a:gd name="connsiteY4-36" fmla="*/ 1730415 h 1730415"/>
              <a:gd name="connsiteX5-37" fmla="*/ 12192000 w 12192000"/>
              <a:gd name="connsiteY5-38" fmla="*/ 1730415 h 1730415"/>
              <a:gd name="connsiteX6-39" fmla="*/ 12192000 w 12192000"/>
              <a:gd name="connsiteY6-40" fmla="*/ 0 h 1730415"/>
              <a:gd name="connsiteX0-41" fmla="*/ 12192000 w 12192000"/>
              <a:gd name="connsiteY0-42" fmla="*/ 0 h 1730415"/>
              <a:gd name="connsiteX1-43" fmla="*/ 6096000 w 12192000"/>
              <a:gd name="connsiteY1-44" fmla="*/ 428577 h 1730415"/>
              <a:gd name="connsiteX2-45" fmla="*/ 0 w 12192000"/>
              <a:gd name="connsiteY2-46" fmla="*/ 0 h 1730415"/>
              <a:gd name="connsiteX3-47" fmla="*/ 0 w 12192000"/>
              <a:gd name="connsiteY3-48" fmla="*/ 1730415 h 1730415"/>
              <a:gd name="connsiteX4-49" fmla="*/ 6096000 w 12192000"/>
              <a:gd name="connsiteY4-50" fmla="*/ 1730415 h 1730415"/>
              <a:gd name="connsiteX5-51" fmla="*/ 12192000 w 12192000"/>
              <a:gd name="connsiteY5-52" fmla="*/ 1730415 h 1730415"/>
              <a:gd name="connsiteX6-53" fmla="*/ 12192000 w 12192000"/>
              <a:gd name="connsiteY6-54" fmla="*/ 0 h 1730415"/>
              <a:gd name="connsiteX0-55" fmla="*/ 12192000 w 12192000"/>
              <a:gd name="connsiteY0-56" fmla="*/ 0 h 1730415"/>
              <a:gd name="connsiteX1-57" fmla="*/ 6096000 w 12192000"/>
              <a:gd name="connsiteY1-58" fmla="*/ 428577 h 1730415"/>
              <a:gd name="connsiteX2-59" fmla="*/ 0 w 12192000"/>
              <a:gd name="connsiteY2-60" fmla="*/ 0 h 1730415"/>
              <a:gd name="connsiteX3-61" fmla="*/ 0 w 12192000"/>
              <a:gd name="connsiteY3-62" fmla="*/ 1730415 h 1730415"/>
              <a:gd name="connsiteX4-63" fmla="*/ 6096000 w 12192000"/>
              <a:gd name="connsiteY4-64" fmla="*/ 1730415 h 1730415"/>
              <a:gd name="connsiteX5-65" fmla="*/ 12192000 w 12192000"/>
              <a:gd name="connsiteY5-66" fmla="*/ 1730415 h 1730415"/>
              <a:gd name="connsiteX6-67" fmla="*/ 12192000 w 12192000"/>
              <a:gd name="connsiteY6-68" fmla="*/ 0 h 1730415"/>
              <a:gd name="connsiteX0-69" fmla="*/ 12192000 w 12192000"/>
              <a:gd name="connsiteY0-70" fmla="*/ 0 h 1730415"/>
              <a:gd name="connsiteX1-71" fmla="*/ 6096000 w 12192000"/>
              <a:gd name="connsiteY1-72" fmla="*/ 428577 h 1730415"/>
              <a:gd name="connsiteX2-73" fmla="*/ 0 w 12192000"/>
              <a:gd name="connsiteY2-74" fmla="*/ 0 h 1730415"/>
              <a:gd name="connsiteX3-75" fmla="*/ 0 w 12192000"/>
              <a:gd name="connsiteY3-76" fmla="*/ 1730415 h 1730415"/>
              <a:gd name="connsiteX4-77" fmla="*/ 6096000 w 12192000"/>
              <a:gd name="connsiteY4-78" fmla="*/ 1730415 h 1730415"/>
              <a:gd name="connsiteX5-79" fmla="*/ 12192000 w 12192000"/>
              <a:gd name="connsiteY5-80" fmla="*/ 1730415 h 1730415"/>
              <a:gd name="connsiteX6-81" fmla="*/ 12192000 w 12192000"/>
              <a:gd name="connsiteY6-82" fmla="*/ 0 h 17304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12192000" h="1730415">
                <a:moveTo>
                  <a:pt x="12192000" y="0"/>
                </a:moveTo>
                <a:cubicBezTo>
                  <a:pt x="10599838" y="191556"/>
                  <a:pt x="8139575" y="436294"/>
                  <a:pt x="6096000" y="428577"/>
                </a:cubicBezTo>
                <a:cubicBezTo>
                  <a:pt x="4052425" y="436294"/>
                  <a:pt x="1464841" y="174350"/>
                  <a:pt x="0" y="0"/>
                </a:cubicBezTo>
                <a:lnTo>
                  <a:pt x="0" y="1730415"/>
                </a:lnTo>
                <a:lnTo>
                  <a:pt x="6096000" y="1730415"/>
                </a:lnTo>
                <a:lnTo>
                  <a:pt x="12192000" y="1730415"/>
                </a:lnTo>
                <a:lnTo>
                  <a:pt x="1219200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3" name="任意多边形: 形状 52"/>
          <p:cNvSpPr/>
          <p:nvPr userDrawn="1"/>
        </p:nvSpPr>
        <p:spPr>
          <a:xfrm flipH="1">
            <a:off x="0" y="4074290"/>
            <a:ext cx="12192000" cy="2783710"/>
          </a:xfrm>
          <a:custGeom>
            <a:avLst/>
            <a:gdLst>
              <a:gd name="connsiteX0" fmla="*/ 12192000 w 12192000"/>
              <a:gd name="connsiteY0" fmla="*/ 0 h 1730415"/>
              <a:gd name="connsiteX1" fmla="*/ 6096000 w 12192000"/>
              <a:gd name="connsiteY1" fmla="*/ 115747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0-1" fmla="*/ 12192000 w 12192000"/>
              <a:gd name="connsiteY0-2" fmla="*/ 0 h 1730415"/>
              <a:gd name="connsiteX1-3" fmla="*/ 6096000 w 12192000"/>
              <a:gd name="connsiteY1-4" fmla="*/ 219919 h 1730415"/>
              <a:gd name="connsiteX2-5" fmla="*/ 0 w 12192000"/>
              <a:gd name="connsiteY2-6" fmla="*/ 0 h 1730415"/>
              <a:gd name="connsiteX3-7" fmla="*/ 0 w 12192000"/>
              <a:gd name="connsiteY3-8" fmla="*/ 1730415 h 1730415"/>
              <a:gd name="connsiteX4-9" fmla="*/ 6096000 w 12192000"/>
              <a:gd name="connsiteY4-10" fmla="*/ 1730415 h 1730415"/>
              <a:gd name="connsiteX5-11" fmla="*/ 12192000 w 12192000"/>
              <a:gd name="connsiteY5-12" fmla="*/ 1730415 h 1730415"/>
              <a:gd name="connsiteX6" fmla="*/ 12192000 w 12192000"/>
              <a:gd name="connsiteY6" fmla="*/ 0 h 1730415"/>
              <a:gd name="connsiteX0-13" fmla="*/ 12192000 w 12192000"/>
              <a:gd name="connsiteY0-14" fmla="*/ 0 h 1730415"/>
              <a:gd name="connsiteX1-15" fmla="*/ 6096000 w 12192000"/>
              <a:gd name="connsiteY1-16" fmla="*/ 219919 h 1730415"/>
              <a:gd name="connsiteX2-17" fmla="*/ 0 w 12192000"/>
              <a:gd name="connsiteY2-18" fmla="*/ 0 h 1730415"/>
              <a:gd name="connsiteX3-19" fmla="*/ 0 w 12192000"/>
              <a:gd name="connsiteY3-20" fmla="*/ 1730415 h 1730415"/>
              <a:gd name="connsiteX4-21" fmla="*/ 6096000 w 12192000"/>
              <a:gd name="connsiteY4-22" fmla="*/ 1730415 h 1730415"/>
              <a:gd name="connsiteX5-23" fmla="*/ 12192000 w 12192000"/>
              <a:gd name="connsiteY5-24" fmla="*/ 1730415 h 1730415"/>
              <a:gd name="connsiteX6-25" fmla="*/ 12192000 w 12192000"/>
              <a:gd name="connsiteY6-26" fmla="*/ 0 h 1730415"/>
              <a:gd name="connsiteX0-27" fmla="*/ 12192000 w 12192000"/>
              <a:gd name="connsiteY0-28" fmla="*/ 0 h 1730415"/>
              <a:gd name="connsiteX1-29" fmla="*/ 6096000 w 12192000"/>
              <a:gd name="connsiteY1-30" fmla="*/ 219919 h 1730415"/>
              <a:gd name="connsiteX2-31" fmla="*/ 0 w 12192000"/>
              <a:gd name="connsiteY2-32" fmla="*/ 0 h 1730415"/>
              <a:gd name="connsiteX3-33" fmla="*/ 0 w 12192000"/>
              <a:gd name="connsiteY3-34" fmla="*/ 1730415 h 1730415"/>
              <a:gd name="connsiteX4-35" fmla="*/ 6096000 w 12192000"/>
              <a:gd name="connsiteY4-36" fmla="*/ 1730415 h 1730415"/>
              <a:gd name="connsiteX5-37" fmla="*/ 12192000 w 12192000"/>
              <a:gd name="connsiteY5-38" fmla="*/ 1730415 h 1730415"/>
              <a:gd name="connsiteX6-39" fmla="*/ 12192000 w 12192000"/>
              <a:gd name="connsiteY6-40" fmla="*/ 0 h 17304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12192000" h="1730415">
                <a:moveTo>
                  <a:pt x="12192000" y="0"/>
                </a:moveTo>
                <a:cubicBezTo>
                  <a:pt x="10460941" y="119605"/>
                  <a:pt x="8139575" y="227636"/>
                  <a:pt x="6096000" y="219919"/>
                </a:cubicBezTo>
                <a:cubicBezTo>
                  <a:pt x="4052425" y="227636"/>
                  <a:pt x="1869955" y="131179"/>
                  <a:pt x="0" y="0"/>
                </a:cubicBezTo>
                <a:lnTo>
                  <a:pt x="0" y="1730415"/>
                </a:lnTo>
                <a:lnTo>
                  <a:pt x="6096000" y="1730415"/>
                </a:lnTo>
                <a:lnTo>
                  <a:pt x="12192000" y="1730415"/>
                </a:lnTo>
                <a:lnTo>
                  <a:pt x="1219200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图片占位符 58"/>
          <p:cNvSpPr>
            <a:spLocks noGrp="1"/>
          </p:cNvSpPr>
          <p:nvPr>
            <p:ph type="pic" sz="quarter" idx="13"/>
          </p:nvPr>
        </p:nvSpPr>
        <p:spPr>
          <a:xfrm>
            <a:off x="1261234" y="2060549"/>
            <a:ext cx="2437220" cy="2503026"/>
          </a:xfrm>
          <a:custGeom>
            <a:avLst/>
            <a:gdLst>
              <a:gd name="connsiteX0" fmla="*/ 0 w 2476982"/>
              <a:gd name="connsiteY0" fmla="*/ 0 h 3313253"/>
              <a:gd name="connsiteX1" fmla="*/ 2476982 w 2476982"/>
              <a:gd name="connsiteY1" fmla="*/ 0 h 3313253"/>
              <a:gd name="connsiteX2" fmla="*/ 2476982 w 2476982"/>
              <a:gd name="connsiteY2" fmla="*/ 3313253 h 3313253"/>
              <a:gd name="connsiteX3" fmla="*/ 0 w 2476982"/>
              <a:gd name="connsiteY3" fmla="*/ 3313253 h 3313253"/>
            </a:gdLst>
            <a:ahLst/>
            <a:cxnLst>
              <a:cxn ang="0">
                <a:pos x="connsiteX0" y="connsiteY0"/>
              </a:cxn>
              <a:cxn ang="0">
                <a:pos x="connsiteX1" y="connsiteY1"/>
              </a:cxn>
              <a:cxn ang="0">
                <a:pos x="connsiteX2" y="connsiteY2"/>
              </a:cxn>
              <a:cxn ang="0">
                <a:pos x="connsiteX3" y="connsiteY3"/>
              </a:cxn>
            </a:cxnLst>
            <a:rect l="l" t="t" r="r" b="b"/>
            <a:pathLst>
              <a:path w="2476982" h="3313253">
                <a:moveTo>
                  <a:pt x="0" y="0"/>
                </a:moveTo>
                <a:lnTo>
                  <a:pt x="2476982" y="0"/>
                </a:lnTo>
                <a:lnTo>
                  <a:pt x="2476982" y="3313253"/>
                </a:lnTo>
                <a:lnTo>
                  <a:pt x="0" y="3313253"/>
                </a:lnTo>
                <a:close/>
              </a:path>
            </a:pathLst>
          </a:custGeom>
          <a:ln w="44450">
            <a:solidFill>
              <a:schemeClr val="bg1"/>
            </a:solidFill>
          </a:ln>
          <a:effectLst>
            <a:outerShdw blurRad="177800" dist="38100" algn="l" rotWithShape="0">
              <a:prstClr val="black">
                <a:alpha val="20000"/>
              </a:prstClr>
            </a:outerShdw>
          </a:effectLst>
          <a:scene3d>
            <a:camera prst="perspectiveLeft"/>
            <a:lightRig rig="threePt" dir="t"/>
          </a:scene3d>
        </p:spPr>
        <p:txBody>
          <a:bodyPr wrap="square">
            <a:noAutofit/>
          </a:bodyPr>
          <a:lstStyle/>
          <a:p>
            <a:endParaRPr lang="zh-CN" altLang="en-US"/>
          </a:p>
        </p:txBody>
      </p:sp>
      <p:sp>
        <p:nvSpPr>
          <p:cNvPr id="61" name="图片占位符 60"/>
          <p:cNvSpPr>
            <a:spLocks noGrp="1"/>
          </p:cNvSpPr>
          <p:nvPr>
            <p:ph type="pic" sz="quarter" idx="14"/>
          </p:nvPr>
        </p:nvSpPr>
        <p:spPr>
          <a:xfrm>
            <a:off x="8525095" y="2060549"/>
            <a:ext cx="2437220" cy="2503026"/>
          </a:xfrm>
          <a:custGeom>
            <a:avLst/>
            <a:gdLst>
              <a:gd name="connsiteX0" fmla="*/ 0 w 2476982"/>
              <a:gd name="connsiteY0" fmla="*/ 0 h 3313253"/>
              <a:gd name="connsiteX1" fmla="*/ 2476982 w 2476982"/>
              <a:gd name="connsiteY1" fmla="*/ 0 h 3313253"/>
              <a:gd name="connsiteX2" fmla="*/ 2476982 w 2476982"/>
              <a:gd name="connsiteY2" fmla="*/ 3313253 h 3313253"/>
              <a:gd name="connsiteX3" fmla="*/ 0 w 2476982"/>
              <a:gd name="connsiteY3" fmla="*/ 3313253 h 3313253"/>
            </a:gdLst>
            <a:ahLst/>
            <a:cxnLst>
              <a:cxn ang="0">
                <a:pos x="connsiteX0" y="connsiteY0"/>
              </a:cxn>
              <a:cxn ang="0">
                <a:pos x="connsiteX1" y="connsiteY1"/>
              </a:cxn>
              <a:cxn ang="0">
                <a:pos x="connsiteX2" y="connsiteY2"/>
              </a:cxn>
              <a:cxn ang="0">
                <a:pos x="connsiteX3" y="connsiteY3"/>
              </a:cxn>
            </a:cxnLst>
            <a:rect l="l" t="t" r="r" b="b"/>
            <a:pathLst>
              <a:path w="2476982" h="3313253">
                <a:moveTo>
                  <a:pt x="0" y="0"/>
                </a:moveTo>
                <a:lnTo>
                  <a:pt x="2476982" y="0"/>
                </a:lnTo>
                <a:lnTo>
                  <a:pt x="2476982" y="3313253"/>
                </a:lnTo>
                <a:lnTo>
                  <a:pt x="0" y="3313253"/>
                </a:lnTo>
                <a:close/>
              </a:path>
            </a:pathLst>
          </a:custGeom>
          <a:ln w="44450">
            <a:solidFill>
              <a:schemeClr val="bg1"/>
            </a:solidFill>
          </a:ln>
          <a:effectLst>
            <a:outerShdw blurRad="127000" dist="38100" dir="10800000" algn="r" rotWithShape="0">
              <a:prstClr val="black">
                <a:alpha val="20000"/>
              </a:prstClr>
            </a:outerShdw>
          </a:effectLst>
          <a:scene3d>
            <a:camera prst="perspectiveRight"/>
            <a:lightRig rig="threePt" dir="t"/>
          </a:scene3d>
        </p:spPr>
        <p:txBody>
          <a:bodyPr wrap="square">
            <a:noAutofit/>
          </a:bodyPr>
          <a:lstStyle/>
          <a:p>
            <a:endParaRPr lang="zh-CN" altLang="en-US"/>
          </a:p>
        </p:txBody>
      </p:sp>
      <p:sp>
        <p:nvSpPr>
          <p:cNvPr id="66" name="图片占位符 65"/>
          <p:cNvSpPr>
            <a:spLocks noGrp="1"/>
          </p:cNvSpPr>
          <p:nvPr>
            <p:ph type="pic" sz="quarter" idx="15"/>
          </p:nvPr>
        </p:nvSpPr>
        <p:spPr>
          <a:xfrm>
            <a:off x="4870735" y="2000995"/>
            <a:ext cx="2553198" cy="2622134"/>
          </a:xfrm>
          <a:custGeom>
            <a:avLst/>
            <a:gdLst>
              <a:gd name="connsiteX0" fmla="*/ 0 w 2594851"/>
              <a:gd name="connsiteY0" fmla="*/ 0 h 3470916"/>
              <a:gd name="connsiteX1" fmla="*/ 2594851 w 2594851"/>
              <a:gd name="connsiteY1" fmla="*/ 0 h 3470916"/>
              <a:gd name="connsiteX2" fmla="*/ 2594851 w 2594851"/>
              <a:gd name="connsiteY2" fmla="*/ 3470916 h 3470916"/>
              <a:gd name="connsiteX3" fmla="*/ 0 w 2594851"/>
              <a:gd name="connsiteY3" fmla="*/ 3470916 h 3470916"/>
            </a:gdLst>
            <a:ahLst/>
            <a:cxnLst>
              <a:cxn ang="0">
                <a:pos x="connsiteX0" y="connsiteY0"/>
              </a:cxn>
              <a:cxn ang="0">
                <a:pos x="connsiteX1" y="connsiteY1"/>
              </a:cxn>
              <a:cxn ang="0">
                <a:pos x="connsiteX2" y="connsiteY2"/>
              </a:cxn>
              <a:cxn ang="0">
                <a:pos x="connsiteX3" y="connsiteY3"/>
              </a:cxn>
            </a:cxnLst>
            <a:rect l="l" t="t" r="r" b="b"/>
            <a:pathLst>
              <a:path w="2594851" h="3470916">
                <a:moveTo>
                  <a:pt x="0" y="0"/>
                </a:moveTo>
                <a:lnTo>
                  <a:pt x="2594851" y="0"/>
                </a:lnTo>
                <a:lnTo>
                  <a:pt x="2594851" y="3470916"/>
                </a:lnTo>
                <a:lnTo>
                  <a:pt x="0" y="3470916"/>
                </a:lnTo>
                <a:close/>
              </a:path>
            </a:pathLst>
          </a:custGeom>
          <a:ln w="44450">
            <a:solidFill>
              <a:schemeClr val="bg1"/>
            </a:solidFill>
          </a:ln>
          <a:effectLst>
            <a:outerShdw blurRad="228600" sx="102000" sy="102000" algn="ctr" rotWithShape="0">
              <a:prstClr val="black">
                <a:alpha val="20000"/>
              </a:prstClr>
            </a:outerShdw>
          </a:effectLst>
        </p:spPr>
        <p:txBody>
          <a:bodyPr wrap="square">
            <a:noAutofit/>
          </a:bodyPr>
          <a:lstStyle/>
          <a:p>
            <a:endParaRPr lang="zh-CN" altLang="en-US"/>
          </a:p>
        </p:txBody>
      </p:sp>
      <p:sp>
        <p:nvSpPr>
          <p:cNvPr id="65" name="文本占位符 6"/>
          <p:cNvSpPr>
            <a:spLocks noGrp="1"/>
          </p:cNvSpPr>
          <p:nvPr>
            <p:ph type="body" sz="quarter" idx="16"/>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7" name="文本占位符 6"/>
          <p:cNvSpPr>
            <a:spLocks noGrp="1"/>
          </p:cNvSpPr>
          <p:nvPr>
            <p:ph type="body" sz="quarter" idx="17"/>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68" name="文本占位符 6"/>
          <p:cNvSpPr>
            <a:spLocks noGrp="1"/>
          </p:cNvSpPr>
          <p:nvPr>
            <p:ph type="body" sz="quarter" idx="18"/>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9" name="文本占位符 6"/>
          <p:cNvSpPr>
            <a:spLocks noGrp="1"/>
          </p:cNvSpPr>
          <p:nvPr>
            <p:ph type="body" sz="quarter" idx="19"/>
          </p:nvPr>
        </p:nvSpPr>
        <p:spPr>
          <a:xfrm>
            <a:off x="10064400" y="87340"/>
            <a:ext cx="198536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0" name="文本占位符 6"/>
          <p:cNvSpPr>
            <a:spLocks noGrp="1"/>
          </p:cNvSpPr>
          <p:nvPr>
            <p:ph type="body" sz="quarter" idx="20"/>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bg1"/>
                </a:solidFill>
                <a:latin typeface="+mn-ea"/>
                <a:ea typeface="+mn-ea"/>
              </a:rPr>
              <a:t>公</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诚</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勇</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毅 三</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实</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一</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新</a:t>
            </a:r>
            <a:endParaRPr lang="zh-CN" altLang="en-US" sz="1100" spc="300" dirty="0">
              <a:solidFill>
                <a:schemeClr val="bg1"/>
              </a:solidFill>
              <a:latin typeface="+mn-ea"/>
              <a:ea typeface="+mn-ea"/>
            </a:endParaRPr>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两张图文页">
    <p:spTree>
      <p:nvGrpSpPr>
        <p:cNvPr id="1" name=""/>
        <p:cNvGrpSpPr/>
        <p:nvPr/>
      </p:nvGrpSpPr>
      <p:grpSpPr>
        <a:xfrm>
          <a:off x="0" y="0"/>
          <a:ext cx="0" cy="0"/>
          <a:chOff x="0" y="0"/>
          <a:chExt cx="0" cy="0"/>
        </a:xfrm>
      </p:grpSpPr>
      <p:sp>
        <p:nvSpPr>
          <p:cNvPr id="63" name="任意多边形: 形状 62"/>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userDrawn="1"/>
        </p:nvSpPr>
        <p:spPr>
          <a:xfrm>
            <a:off x="0" y="3726208"/>
            <a:ext cx="12192000" cy="30036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24935" y="569008"/>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矩形 52"/>
          <p:cNvSpPr/>
          <p:nvPr userDrawn="1"/>
        </p:nvSpPr>
        <p:spPr>
          <a:xfrm>
            <a:off x="0" y="3854368"/>
            <a:ext cx="12192000" cy="30036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2" name="图片占位符 61"/>
          <p:cNvSpPr>
            <a:spLocks noGrp="1"/>
          </p:cNvSpPr>
          <p:nvPr>
            <p:ph type="pic" sz="quarter" idx="14"/>
          </p:nvPr>
        </p:nvSpPr>
        <p:spPr>
          <a:xfrm>
            <a:off x="7245460" y="1855886"/>
            <a:ext cx="3407400" cy="2210766"/>
          </a:xfrm>
          <a:custGeom>
            <a:avLst/>
            <a:gdLst>
              <a:gd name="connsiteX0" fmla="*/ 0 w 2963119"/>
              <a:gd name="connsiteY0" fmla="*/ 0 h 2419109"/>
              <a:gd name="connsiteX1" fmla="*/ 2963119 w 2963119"/>
              <a:gd name="connsiteY1" fmla="*/ 0 h 2419109"/>
              <a:gd name="connsiteX2" fmla="*/ 2963119 w 2963119"/>
              <a:gd name="connsiteY2" fmla="*/ 2419109 h 2419109"/>
              <a:gd name="connsiteX3" fmla="*/ 0 w 2963119"/>
              <a:gd name="connsiteY3" fmla="*/ 2419109 h 2419109"/>
            </a:gdLst>
            <a:ahLst/>
            <a:cxnLst>
              <a:cxn ang="0">
                <a:pos x="connsiteX0" y="connsiteY0"/>
              </a:cxn>
              <a:cxn ang="0">
                <a:pos x="connsiteX1" y="connsiteY1"/>
              </a:cxn>
              <a:cxn ang="0">
                <a:pos x="connsiteX2" y="connsiteY2"/>
              </a:cxn>
              <a:cxn ang="0">
                <a:pos x="connsiteX3" y="connsiteY3"/>
              </a:cxn>
            </a:cxnLst>
            <a:rect l="l" t="t" r="r" b="b"/>
            <a:pathLst>
              <a:path w="2963119" h="2419109">
                <a:moveTo>
                  <a:pt x="0" y="0"/>
                </a:moveTo>
                <a:lnTo>
                  <a:pt x="2963119" y="0"/>
                </a:lnTo>
                <a:lnTo>
                  <a:pt x="2963119" y="2419109"/>
                </a:lnTo>
                <a:lnTo>
                  <a:pt x="0" y="2419109"/>
                </a:lnTo>
                <a:close/>
              </a:path>
            </a:pathLst>
          </a:custGeom>
          <a:ln w="12700">
            <a:solidFill>
              <a:schemeClr val="bg1"/>
            </a:solidFill>
          </a:ln>
          <a:effectLst>
            <a:outerShdw blurRad="203200" dist="38100" dir="18900000" algn="bl" rotWithShape="0">
              <a:prstClr val="black">
                <a:alpha val="20000"/>
              </a:prstClr>
            </a:outerShdw>
          </a:effectLst>
        </p:spPr>
        <p:txBody>
          <a:bodyPr wrap="square">
            <a:noAutofit/>
          </a:bodyPr>
          <a:lstStyle/>
          <a:p>
            <a:endParaRPr lang="zh-CN" altLang="en-US"/>
          </a:p>
        </p:txBody>
      </p:sp>
      <p:sp>
        <p:nvSpPr>
          <p:cNvPr id="60" name="图片占位符 59"/>
          <p:cNvSpPr>
            <a:spLocks noGrp="1"/>
          </p:cNvSpPr>
          <p:nvPr>
            <p:ph type="pic" sz="quarter" idx="13"/>
          </p:nvPr>
        </p:nvSpPr>
        <p:spPr>
          <a:xfrm>
            <a:off x="1539142" y="1855885"/>
            <a:ext cx="3407400" cy="2210766"/>
          </a:xfrm>
          <a:custGeom>
            <a:avLst/>
            <a:gdLst>
              <a:gd name="connsiteX0" fmla="*/ 0 w 2963119"/>
              <a:gd name="connsiteY0" fmla="*/ 0 h 2419109"/>
              <a:gd name="connsiteX1" fmla="*/ 2963119 w 2963119"/>
              <a:gd name="connsiteY1" fmla="*/ 0 h 2419109"/>
              <a:gd name="connsiteX2" fmla="*/ 2963119 w 2963119"/>
              <a:gd name="connsiteY2" fmla="*/ 2419109 h 2419109"/>
              <a:gd name="connsiteX3" fmla="*/ 0 w 2963119"/>
              <a:gd name="connsiteY3" fmla="*/ 2419109 h 2419109"/>
            </a:gdLst>
            <a:ahLst/>
            <a:cxnLst>
              <a:cxn ang="0">
                <a:pos x="connsiteX0" y="connsiteY0"/>
              </a:cxn>
              <a:cxn ang="0">
                <a:pos x="connsiteX1" y="connsiteY1"/>
              </a:cxn>
              <a:cxn ang="0">
                <a:pos x="connsiteX2" y="connsiteY2"/>
              </a:cxn>
              <a:cxn ang="0">
                <a:pos x="connsiteX3" y="connsiteY3"/>
              </a:cxn>
            </a:cxnLst>
            <a:rect l="l" t="t" r="r" b="b"/>
            <a:pathLst>
              <a:path w="2963119" h="2419109">
                <a:moveTo>
                  <a:pt x="0" y="0"/>
                </a:moveTo>
                <a:lnTo>
                  <a:pt x="2963119" y="0"/>
                </a:lnTo>
                <a:lnTo>
                  <a:pt x="2963119" y="2419109"/>
                </a:lnTo>
                <a:lnTo>
                  <a:pt x="0" y="2419109"/>
                </a:lnTo>
                <a:close/>
              </a:path>
            </a:pathLst>
          </a:custGeom>
          <a:ln w="12700">
            <a:solidFill>
              <a:schemeClr val="bg1"/>
            </a:solidFill>
          </a:ln>
          <a:effectLst>
            <a:outerShdw blurRad="203200" dist="38100" dir="18900000" algn="bl" rotWithShape="0">
              <a:prstClr val="black">
                <a:alpha val="20000"/>
              </a:prstClr>
            </a:outerShdw>
          </a:effectLst>
        </p:spPr>
        <p:txBody>
          <a:bodyPr wrap="square">
            <a:noAutofit/>
          </a:bodyPr>
          <a:lstStyle/>
          <a:p>
            <a:endParaRPr lang="zh-CN" altLang="en-US"/>
          </a:p>
        </p:txBody>
      </p:sp>
      <p:sp>
        <p:nvSpPr>
          <p:cNvPr id="71" name="文本占位符 6"/>
          <p:cNvSpPr>
            <a:spLocks noGrp="1"/>
          </p:cNvSpPr>
          <p:nvPr>
            <p:ph type="body" sz="quarter" idx="15"/>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2" name="文本占位符 6"/>
          <p:cNvSpPr>
            <a:spLocks noGrp="1"/>
          </p:cNvSpPr>
          <p:nvPr>
            <p:ph type="body" sz="quarter" idx="16"/>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73" name="文本占位符 6"/>
          <p:cNvSpPr>
            <a:spLocks noGrp="1"/>
          </p:cNvSpPr>
          <p:nvPr>
            <p:ph type="body" sz="quarter" idx="17"/>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4" name="文本占位符 6"/>
          <p:cNvSpPr>
            <a:spLocks noGrp="1"/>
          </p:cNvSpPr>
          <p:nvPr>
            <p:ph type="body" sz="quarter" idx="18"/>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5" name="文本占位符 6"/>
          <p:cNvSpPr>
            <a:spLocks noGrp="1"/>
          </p:cNvSpPr>
          <p:nvPr>
            <p:ph type="body" sz="quarter" idx="19"/>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8" name="文本框 7"/>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bg1"/>
                </a:solidFill>
                <a:latin typeface="+mn-ea"/>
                <a:ea typeface="+mn-ea"/>
              </a:rPr>
              <a:t>公</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诚</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勇</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毅 三</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实</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一</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新</a:t>
            </a:r>
            <a:endParaRPr lang="zh-CN" altLang="en-US" sz="1100" spc="300" dirty="0">
              <a:solidFill>
                <a:schemeClr val="bg1"/>
              </a:solidFill>
              <a:latin typeface="+mn-ea"/>
              <a:ea typeface="+mn-ea"/>
            </a:endParaRPr>
          </a:p>
        </p:txBody>
      </p:sp>
      <p:pic>
        <p:nvPicPr>
          <p:cNvPr id="9" name="图片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3036"/>
            <a:ext cx="446858" cy="446216"/>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7" Type="http://schemas.openxmlformats.org/officeDocument/2006/relationships/theme" Target="../theme/theme1.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F3C242-7F95-44DB-80BE-49C4BD2CCD4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5.xml"/><Relationship Id="rId4" Type="http://schemas.openxmlformats.org/officeDocument/2006/relationships/tags" Target="../tags/tag10.xml"/><Relationship Id="rId3" Type="http://schemas.openxmlformats.org/officeDocument/2006/relationships/image" Target="../media/image1.svg"/><Relationship Id="rId2" Type="http://schemas.openxmlformats.org/officeDocument/2006/relationships/image" Target="../media/image22.png"/><Relationship Id="rId1" Type="http://schemas.openxmlformats.org/officeDocument/2006/relationships/image" Target="../media/image27.png"/></Relationships>
</file>

<file path=ppt/slides/_rels/slide11.xml.rels><?xml version="1.0" encoding="UTF-8" standalone="yes"?>
<Relationships xmlns="http://schemas.openxmlformats.org/package/2006/relationships"><Relationship Id="rId6" Type="http://schemas.openxmlformats.org/officeDocument/2006/relationships/comments" Target="../comments/comment1.xml"/><Relationship Id="rId5" Type="http://schemas.openxmlformats.org/officeDocument/2006/relationships/notesSlide" Target="../notesSlides/notesSlide11.xml"/><Relationship Id="rId4" Type="http://schemas.openxmlformats.org/officeDocument/2006/relationships/slideLayout" Target="../slideLayouts/slideLayout16.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tags" Target="../tags/tag16.xml"/><Relationship Id="rId7" Type="http://schemas.openxmlformats.org/officeDocument/2006/relationships/tags" Target="../tags/tag15.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image" Target="../media/image26.png"/><Relationship Id="rId3" Type="http://schemas.openxmlformats.org/officeDocument/2006/relationships/tags" Target="../tags/tag12.xml"/><Relationship Id="rId2" Type="http://schemas.openxmlformats.org/officeDocument/2006/relationships/tags" Target="../tags/tag11.xml"/><Relationship Id="rId10" Type="http://schemas.openxmlformats.org/officeDocument/2006/relationships/notesSlide" Target="../notesSlides/notesSlide12.xml"/><Relationship Id="rId1" Type="http://schemas.openxmlformats.org/officeDocument/2006/relationships/image" Target="../media/image25.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7.xml"/><Relationship Id="rId4" Type="http://schemas.openxmlformats.org/officeDocument/2006/relationships/image" Target="../media/image30.png"/><Relationship Id="rId3" Type="http://schemas.openxmlformats.org/officeDocument/2006/relationships/image" Target="../media/image1.svg"/><Relationship Id="rId2" Type="http://schemas.openxmlformats.org/officeDocument/2006/relationships/image" Target="../media/image22.png"/><Relationship Id="rId1" Type="http://schemas.openxmlformats.org/officeDocument/2006/relationships/image" Target="../media/image31.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5.xml"/><Relationship Id="rId3" Type="http://schemas.openxmlformats.org/officeDocument/2006/relationships/tags" Target="../tags/tag17.xml"/><Relationship Id="rId2" Type="http://schemas.openxmlformats.org/officeDocument/2006/relationships/image" Target="../media/image1.svg"/><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18.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5.xml"/><Relationship Id="rId2" Type="http://schemas.openxmlformats.org/officeDocument/2006/relationships/tags" Target="../tags/tag19.xml"/><Relationship Id="rId1" Type="http://schemas.openxmlformats.org/officeDocument/2006/relationships/image" Target="../media/image32.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5.xml"/><Relationship Id="rId2" Type="http://schemas.openxmlformats.org/officeDocument/2006/relationships/tags" Target="../tags/tag20.xml"/><Relationship Id="rId1" Type="http://schemas.openxmlformats.org/officeDocument/2006/relationships/image" Target="../media/image33.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5.xml"/><Relationship Id="rId4" Type="http://schemas.openxmlformats.org/officeDocument/2006/relationships/image" Target="../media/image35.png"/><Relationship Id="rId3" Type="http://schemas.openxmlformats.org/officeDocument/2006/relationships/image" Target="../media/image1.svg"/><Relationship Id="rId2" Type="http://schemas.openxmlformats.org/officeDocument/2006/relationships/image" Target="../media/image22.png"/><Relationship Id="rId1"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4.xml"/><Relationship Id="rId2" Type="http://schemas.openxmlformats.org/officeDocument/2006/relationships/image" Target="../media/image15.png"/><Relationship Id="rId1" Type="http://schemas.openxmlformats.org/officeDocument/2006/relationships/image" Target="../media/image14.pn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5.xml"/><Relationship Id="rId4" Type="http://schemas.openxmlformats.org/officeDocument/2006/relationships/image" Target="../media/image37.png"/><Relationship Id="rId3" Type="http://schemas.openxmlformats.org/officeDocument/2006/relationships/image" Target="../media/image1.svg"/><Relationship Id="rId2" Type="http://schemas.openxmlformats.org/officeDocument/2006/relationships/image" Target="../media/image22.png"/><Relationship Id="rId1" Type="http://schemas.openxmlformats.org/officeDocument/2006/relationships/image" Target="../media/image36.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5.xml"/><Relationship Id="rId2" Type="http://schemas.openxmlformats.org/officeDocument/2006/relationships/tags" Target="../tags/tag22.xml"/><Relationship Id="rId1" Type="http://schemas.openxmlformats.org/officeDocument/2006/relationships/tags" Target="../tags/tag2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5.xml"/><Relationship Id="rId2" Type="http://schemas.openxmlformats.org/officeDocument/2006/relationships/image" Target="../media/image17.png"/><Relationship Id="rId1" Type="http://schemas.openxmlformats.org/officeDocument/2006/relationships/image" Target="../media/image16.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5.xml"/><Relationship Id="rId2" Type="http://schemas.openxmlformats.org/officeDocument/2006/relationships/image" Target="../media/image19.png"/><Relationship Id="rId1"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sv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image" Target="../media/image26.png"/><Relationship Id="rId3" Type="http://schemas.openxmlformats.org/officeDocument/2006/relationships/tags" Target="../tags/tag4.xml"/><Relationship Id="rId2" Type="http://schemas.openxmlformats.org/officeDocument/2006/relationships/tags" Target="../tags/tag3.xml"/><Relationship Id="rId10" Type="http://schemas.openxmlformats.org/officeDocument/2006/relationships/notesSlide" Target="../notesSlides/notesSlide8.xml"/><Relationship Id="rId1"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56560" y="3013501"/>
            <a:ext cx="6278880" cy="829945"/>
          </a:xfrm>
          <a:prstGeom prst="rect">
            <a:avLst/>
          </a:prstGeom>
        </p:spPr>
        <p:txBody>
          <a:bodyPr wrap="none">
            <a:spAutoFit/>
          </a:bodyPr>
          <a:lstStyle/>
          <a:p>
            <a:pPr algn="ctr"/>
            <a:r>
              <a:rPr lang="zh-CN" altLang="en-US" sz="4800" b="1" dirty="0">
                <a:solidFill>
                  <a:schemeClr val="bg1"/>
                </a:solidFill>
                <a:latin typeface="+mj-ea"/>
                <a:ea typeface="+mj-ea"/>
              </a:rPr>
              <a:t>信息网络基础文献汇报</a:t>
            </a:r>
            <a:endParaRPr lang="zh-CN" altLang="en-US" sz="4800" b="1" dirty="0">
              <a:solidFill>
                <a:schemeClr val="bg1"/>
              </a:solidFill>
              <a:latin typeface="+mj-ea"/>
              <a:ea typeface="+mj-ea"/>
            </a:endParaRPr>
          </a:p>
        </p:txBody>
      </p:sp>
      <p:sp>
        <p:nvSpPr>
          <p:cNvPr id="8" name="矩形 7"/>
          <p:cNvSpPr/>
          <p:nvPr/>
        </p:nvSpPr>
        <p:spPr>
          <a:xfrm>
            <a:off x="4763135" y="4586605"/>
            <a:ext cx="3349625" cy="706755"/>
          </a:xfrm>
          <a:prstGeom prst="rect">
            <a:avLst/>
          </a:prstGeom>
        </p:spPr>
        <p:txBody>
          <a:bodyPr wrap="square">
            <a:spAutoFit/>
          </a:bodyPr>
          <a:lstStyle/>
          <a:p>
            <a:r>
              <a:rPr lang="zh-CN" altLang="en-US" sz="2000" spc="-150" dirty="0">
                <a:solidFill>
                  <a:schemeClr val="bg1"/>
                </a:solidFill>
                <a:latin typeface="+mj-ea"/>
                <a:sym typeface="Wingdings 3" panose="05040102010807070707" pitchFamily="18" charset="2"/>
              </a:rPr>
              <a:t></a:t>
            </a:r>
            <a:r>
              <a:rPr lang="zh-CN" altLang="en-US" sz="2000" b="1" dirty="0">
                <a:solidFill>
                  <a:schemeClr val="bg1"/>
                </a:solidFill>
                <a:latin typeface="黑体" panose="02010609060101010101" pitchFamily="49" charset="-122"/>
                <a:ea typeface="黑体" panose="02010609060101010101" pitchFamily="49" charset="-122"/>
              </a:rPr>
              <a:t>汇报人：邱梁城、</a:t>
            </a:r>
            <a:r>
              <a:rPr lang="zh-CN" altLang="en-US" sz="2000" b="1" dirty="0">
                <a:solidFill>
                  <a:schemeClr val="bg1"/>
                </a:solidFill>
                <a:latin typeface="黑体" panose="02010609060101010101" pitchFamily="49" charset="-122"/>
                <a:ea typeface="黑体" panose="02010609060101010101" pitchFamily="49" charset="-122"/>
                <a:sym typeface="+mn-ea"/>
              </a:rPr>
              <a:t>张欣珮</a:t>
            </a:r>
            <a:endParaRPr lang="zh-CN" altLang="en-US" sz="2000" b="1" dirty="0">
              <a:solidFill>
                <a:schemeClr val="bg1"/>
              </a:solidFill>
              <a:latin typeface="黑体" panose="02010609060101010101" pitchFamily="49" charset="-122"/>
              <a:ea typeface="黑体" panose="02010609060101010101" pitchFamily="49" charset="-122"/>
            </a:endParaRPr>
          </a:p>
          <a:p>
            <a:endParaRPr lang="zh-CN" altLang="en-US" sz="2000" b="1"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7868776" y="4586418"/>
            <a:ext cx="309880" cy="398780"/>
          </a:xfrm>
          <a:prstGeom prst="rect">
            <a:avLst/>
          </a:prstGeom>
        </p:spPr>
        <p:txBody>
          <a:bodyPr wrap="none">
            <a:spAutoFit/>
          </a:bodyPr>
          <a:lstStyle/>
          <a:p>
            <a:endParaRPr lang="zh-CN" altLang="en-US" sz="2000" b="1" dirty="0">
              <a:solidFill>
                <a:schemeClr val="bg1"/>
              </a:solidFill>
              <a:latin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5" name="文本占位符 4"/>
          <p:cNvSpPr>
            <a:spLocks noGrp="1"/>
          </p:cNvSpPr>
          <p:nvPr>
            <p:ph type="body" sz="quarter" idx="13"/>
          </p:nvPr>
        </p:nvSpPr>
        <p:spPr>
          <a:xfrm>
            <a:off x="1551008" y="87340"/>
            <a:ext cx="2127600" cy="368300"/>
          </a:xfrm>
        </p:spPr>
        <p:txBody>
          <a:bodyPr/>
          <a:lstStyle/>
          <a:p>
            <a:pPr algn="ctr"/>
            <a:r>
              <a:rPr lang="zh-CN" altLang="en-US" dirty="0"/>
              <a:t>内容</a:t>
            </a:r>
            <a:r>
              <a:rPr lang="zh-CN" altLang="en-US" dirty="0"/>
              <a:t>讨论</a:t>
            </a:r>
            <a:endParaRPr lang="zh-CN" altLang="en-US" dirty="0"/>
          </a:p>
        </p:txBody>
      </p:sp>
      <p:sp>
        <p:nvSpPr>
          <p:cNvPr id="3" name="文本框 2"/>
          <p:cNvSpPr txBox="1"/>
          <p:nvPr/>
        </p:nvSpPr>
        <p:spPr>
          <a:xfrm>
            <a:off x="412147" y="800100"/>
            <a:ext cx="4260215" cy="521970"/>
          </a:xfrm>
          <a:prstGeom prst="rect">
            <a:avLst/>
          </a:prstGeom>
          <a:noFill/>
        </p:spPr>
        <p:txBody>
          <a:bodyPr wrap="none" rtlCol="0">
            <a:spAutoFit/>
          </a:bodyPr>
          <a:lstStyle/>
          <a:p>
            <a:pPr algn="l"/>
            <a:r>
              <a:rPr lang="zh-CN" altLang="en-US" sz="2800" dirty="0">
                <a:solidFill>
                  <a:schemeClr val="accent2"/>
                </a:solidFill>
                <a:latin typeface="+mj-ea"/>
                <a:ea typeface="+mj-ea"/>
              </a:rPr>
              <a:t>移动UWMSN的MAC协议</a:t>
            </a:r>
            <a:endParaRPr lang="zh-CN" altLang="en-US" sz="2800" dirty="0">
              <a:solidFill>
                <a:schemeClr val="accent2"/>
              </a:solidFill>
              <a:latin typeface="+mj-ea"/>
              <a:ea typeface="+mj-ea"/>
            </a:endParaRPr>
          </a:p>
        </p:txBody>
      </p:sp>
      <p:pic>
        <p:nvPicPr>
          <p:cNvPr id="8" name="图片 7"/>
          <p:cNvPicPr>
            <a:picLocks noChangeAspect="1"/>
          </p:cNvPicPr>
          <p:nvPr/>
        </p:nvPicPr>
        <p:blipFill>
          <a:blip r:embed="rId1"/>
          <a:stretch>
            <a:fillRect/>
          </a:stretch>
        </p:blipFill>
        <p:spPr>
          <a:xfrm>
            <a:off x="6339205" y="875030"/>
            <a:ext cx="5219065" cy="5440680"/>
          </a:xfrm>
          <a:prstGeom prst="rect">
            <a:avLst/>
          </a:prstGeom>
        </p:spPr>
      </p:pic>
      <p:sp>
        <p:nvSpPr>
          <p:cNvPr id="9" name="椭圆 8"/>
          <p:cNvSpPr/>
          <p:nvPr/>
        </p:nvSpPr>
        <p:spPr>
          <a:xfrm>
            <a:off x="6397625" y="1468120"/>
            <a:ext cx="1624965" cy="339725"/>
          </a:xfrm>
          <a:prstGeom prst="ellipse">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椭圆 11"/>
          <p:cNvSpPr/>
          <p:nvPr/>
        </p:nvSpPr>
        <p:spPr>
          <a:xfrm>
            <a:off x="8679815" y="1468120"/>
            <a:ext cx="1624965" cy="339725"/>
          </a:xfrm>
          <a:prstGeom prst="ellipse">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矩形 14"/>
          <p:cNvSpPr/>
          <p:nvPr/>
        </p:nvSpPr>
        <p:spPr>
          <a:xfrm>
            <a:off x="7935595" y="1884680"/>
            <a:ext cx="1037590" cy="303530"/>
          </a:xfrm>
          <a:prstGeom prst="rect">
            <a:avLst/>
          </a:prstGeom>
          <a:noFill/>
          <a:ln w="28575" cmpd="sng">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901065" y="1575435"/>
            <a:ext cx="5339715" cy="1857375"/>
          </a:xfrm>
          <a:prstGeom prst="rect">
            <a:avLst/>
          </a:prstGeom>
          <a:noFill/>
        </p:spPr>
        <p:txBody>
          <a:bodyPr wrap="square" rtlCol="0">
            <a:noAutofit/>
          </a:bodyPr>
          <a:p>
            <a:pPr>
              <a:lnSpc>
                <a:spcPct val="110000"/>
              </a:lnSpc>
            </a:pPr>
            <a:r>
              <a:rPr lang="zh-CN" altLang="en-US" sz="2000"/>
              <a:t>分为两类</a:t>
            </a:r>
            <a:r>
              <a:rPr lang="en-US" altLang="zh-CN" sz="2000"/>
              <a:t>:</a:t>
            </a:r>
            <a:r>
              <a:rPr lang="zh-CN" altLang="en-US" sz="2000" b="1">
                <a:gradFill>
                  <a:gsLst>
                    <a:gs pos="0">
                      <a:srgbClr val="012D86"/>
                    </a:gs>
                    <a:gs pos="100000">
                      <a:srgbClr val="0E2557"/>
                    </a:gs>
                  </a:gsLst>
                  <a:lin scaled="0"/>
                </a:gradFill>
              </a:rPr>
              <a:t>基于竞争和基于调度</a:t>
            </a:r>
            <a:endParaRPr lang="zh-CN" altLang="en-US" sz="2000"/>
          </a:p>
          <a:p>
            <a:pPr>
              <a:lnSpc>
                <a:spcPct val="110000"/>
              </a:lnSpc>
            </a:pPr>
            <a:endParaRPr lang="zh-CN" altLang="en-US" sz="2000"/>
          </a:p>
          <a:p>
            <a:pPr>
              <a:lnSpc>
                <a:spcPct val="110000"/>
              </a:lnSpc>
            </a:pPr>
            <a:endParaRPr lang="zh-CN" altLang="en-US" sz="2000"/>
          </a:p>
          <a:p>
            <a:pPr>
              <a:lnSpc>
                <a:spcPct val="110000"/>
              </a:lnSpc>
            </a:pPr>
            <a:r>
              <a:rPr lang="zh-CN" altLang="en-US" sz="2000" b="1"/>
              <a:t>基于调度的</a:t>
            </a:r>
            <a:r>
              <a:rPr lang="zh-CN" altLang="en-US" sz="2000" b="1"/>
              <a:t>协议进一步分为TDMA（时分多址）和基于轮询</a:t>
            </a:r>
            <a:endParaRPr lang="zh-CN" altLang="en-US" sz="2000" b="1"/>
          </a:p>
          <a:p>
            <a:pPr>
              <a:lnSpc>
                <a:spcPct val="110000"/>
              </a:lnSpc>
            </a:pPr>
            <a:endParaRPr lang="zh-CN" altLang="en-US" sz="2000" b="1">
              <a:solidFill>
                <a:schemeClr val="tx1"/>
              </a:solidFill>
            </a:endParaRPr>
          </a:p>
        </p:txBody>
      </p:sp>
      <p:pic>
        <p:nvPicPr>
          <p:cNvPr id="17" name="图片 16" descr="303b32303039333135323bbcfdcdb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0385" y="1665394"/>
            <a:ext cx="360943" cy="292438"/>
          </a:xfrm>
          <a:prstGeom prst="rect">
            <a:avLst/>
          </a:prstGeom>
        </p:spPr>
      </p:pic>
      <p:pic>
        <p:nvPicPr>
          <p:cNvPr id="7" name="图片 6" descr="303b32303039333135323bbcfdcdb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0385" y="2670810"/>
            <a:ext cx="360680" cy="292735"/>
          </a:xfrm>
          <a:prstGeom prst="rect">
            <a:avLst/>
          </a:prstGeom>
        </p:spPr>
      </p:pic>
      <p:sp>
        <p:nvSpPr>
          <p:cNvPr id="14" name="圆角矩形 13"/>
          <p:cNvSpPr/>
          <p:nvPr/>
        </p:nvSpPr>
        <p:spPr>
          <a:xfrm>
            <a:off x="6725920" y="2670810"/>
            <a:ext cx="1113155" cy="323850"/>
          </a:xfrm>
          <a:prstGeom prst="roundRect">
            <a:avLst/>
          </a:prstGeom>
          <a:no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圆角矩形 18"/>
          <p:cNvSpPr/>
          <p:nvPr/>
        </p:nvSpPr>
        <p:spPr>
          <a:xfrm>
            <a:off x="6725920" y="3433445"/>
            <a:ext cx="1113155" cy="768985"/>
          </a:xfrm>
          <a:prstGeom prst="roundRect">
            <a:avLst/>
          </a:prstGeom>
          <a:noFill/>
          <a:ln w="28575" cmpd="sng">
            <a:solidFill>
              <a:srgbClr val="FF99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文本框 22"/>
          <p:cNvSpPr txBox="1"/>
          <p:nvPr/>
        </p:nvSpPr>
        <p:spPr>
          <a:xfrm>
            <a:off x="1821815" y="233680"/>
            <a:ext cx="4064000" cy="368300"/>
          </a:xfrm>
          <a:prstGeom prst="rect">
            <a:avLst/>
          </a:prstGeom>
          <a:noFill/>
        </p:spPr>
        <p:txBody>
          <a:bodyPr wrap="square" rtlCol="0">
            <a:spAutoFit/>
          </a:bodyPr>
          <a:p>
            <a:endParaRPr lang="zh-CN" altLang="en-US"/>
          </a:p>
        </p:txBody>
      </p:sp>
      <p:sp>
        <p:nvSpPr>
          <p:cNvPr id="10" name="文本占位符 5"/>
          <p:cNvSpPr>
            <a:spLocks noGrp="1"/>
          </p:cNvSpPr>
          <p:nvPr/>
        </p:nvSpPr>
        <p:spPr>
          <a:xfrm>
            <a:off x="3679356" y="87340"/>
            <a:ext cx="2127600" cy="36830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数据链路层</a:t>
            </a:r>
            <a:endParaRPr lang="zh-CN" altLang="en-US" dirty="0"/>
          </a:p>
        </p:txBody>
      </p:sp>
      <p:sp>
        <p:nvSpPr>
          <p:cNvPr id="6" name="矩形 5"/>
          <p:cNvSpPr/>
          <p:nvPr/>
        </p:nvSpPr>
        <p:spPr>
          <a:xfrm>
            <a:off x="10207625" y="1884680"/>
            <a:ext cx="1037590" cy="303530"/>
          </a:xfrm>
          <a:prstGeom prst="rect">
            <a:avLst/>
          </a:prstGeom>
          <a:noFill/>
          <a:ln w="28575" cmpd="sng">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901065" y="3896360"/>
            <a:ext cx="5156835" cy="1457325"/>
          </a:xfrm>
          <a:prstGeom prst="rect">
            <a:avLst/>
          </a:prstGeom>
          <a:noFill/>
        </p:spPr>
        <p:txBody>
          <a:bodyPr wrap="square" rtlCol="0">
            <a:noAutofit/>
          </a:bodyPr>
          <a:p>
            <a:pPr>
              <a:lnSpc>
                <a:spcPct val="110000"/>
              </a:lnSpc>
            </a:pPr>
            <a:r>
              <a:rPr lang="zh-CN" altLang="en-US" sz="2000">
                <a:sym typeface="+mn-ea"/>
              </a:rPr>
              <a:t>本文献主要关注</a:t>
            </a:r>
            <a:r>
              <a:rPr lang="zh-CN" altLang="en-US" sz="2000" b="1">
                <a:solidFill>
                  <a:srgbClr val="7030A0"/>
                </a:solidFill>
                <a:sym typeface="+mn-ea"/>
              </a:rPr>
              <a:t>基于TDMA的基于调度的协议</a:t>
            </a:r>
            <a:r>
              <a:rPr lang="zh-CN" altLang="en-US" sz="2000" b="1">
                <a:sym typeface="+mn-ea"/>
              </a:rPr>
              <a:t>和</a:t>
            </a:r>
            <a:r>
              <a:rPr lang="zh-CN" altLang="en-US" sz="2000" b="1">
                <a:solidFill>
                  <a:srgbClr val="7030A0"/>
                </a:solidFill>
                <a:sym typeface="+mn-ea"/>
              </a:rPr>
              <a:t>基于轮询的协议</a:t>
            </a:r>
            <a:endParaRPr lang="zh-CN" altLang="en-US" sz="2000" b="1">
              <a:solidFill>
                <a:srgbClr val="7030A0"/>
              </a:solidFill>
            </a:endParaRPr>
          </a:p>
          <a:p>
            <a:pPr>
              <a:lnSpc>
                <a:spcPct val="110000"/>
              </a:lnSpc>
            </a:pPr>
            <a:r>
              <a:rPr lang="zh-CN" altLang="en-US" sz="2000" b="1">
                <a:sym typeface="+mn-ea"/>
              </a:rPr>
              <a:t>（这是基于调度的技术和基于竞争的技术的</a:t>
            </a:r>
            <a:endParaRPr lang="zh-CN" altLang="en-US" sz="2000" b="1">
              <a:solidFill>
                <a:schemeClr val="tx1"/>
              </a:solidFill>
            </a:endParaRPr>
          </a:p>
          <a:p>
            <a:pPr>
              <a:lnSpc>
                <a:spcPct val="110000"/>
              </a:lnSpc>
            </a:pPr>
            <a:r>
              <a:rPr lang="zh-CN" altLang="en-US" sz="2000" b="1">
                <a:solidFill>
                  <a:srgbClr val="FF0000"/>
                </a:solidFill>
                <a:sym typeface="+mn-ea"/>
              </a:rPr>
              <a:t>混合版本</a:t>
            </a:r>
            <a:r>
              <a:rPr lang="zh-CN" altLang="en-US" sz="2000" b="1">
                <a:sym typeface="+mn-ea"/>
              </a:rPr>
              <a:t>。）</a:t>
            </a:r>
            <a:endParaRPr lang="zh-CN" altLang="en-US" sz="2000" b="1">
              <a:solidFill>
                <a:schemeClr val="tx1"/>
              </a:solidFill>
            </a:endParaRPr>
          </a:p>
          <a:p>
            <a:endParaRPr lang="zh-CN" altLang="en-US" sz="2000" b="1">
              <a:solidFill>
                <a:schemeClr val="tx1"/>
              </a:solidFill>
            </a:endParaRPr>
          </a:p>
        </p:txBody>
      </p:sp>
      <p:pic>
        <p:nvPicPr>
          <p:cNvPr id="16" name="图片 15" descr="303b32303039333135323bbcfdcdb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0385" y="4001770"/>
            <a:ext cx="360680" cy="292735"/>
          </a:xfrm>
          <a:prstGeom prst="rect">
            <a:avLst/>
          </a:prstGeom>
        </p:spPr>
      </p:pic>
    </p:spTree>
    <p:custDataLst>
      <p:tags r:id="rId4"/>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843683" y="1608881"/>
            <a:ext cx="4677441" cy="44490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730009" y="1608881"/>
            <a:ext cx="4677441" cy="4449019"/>
          </a:xfrm>
          <a:prstGeom prst="rect">
            <a:avLst/>
          </a:prstGeom>
          <a:solidFill>
            <a:schemeClr val="bg2"/>
          </a:solidFill>
          <a:ln>
            <a:noFill/>
          </a:ln>
          <a:effectLst>
            <a:outerShdw blurRad="177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9" name="文本占位符 18"/>
          <p:cNvSpPr>
            <a:spLocks noGrp="1"/>
          </p:cNvSpPr>
          <p:nvPr>
            <p:ph type="body" sz="quarter" idx="17"/>
          </p:nvPr>
        </p:nvSpPr>
        <p:spPr>
          <a:xfrm>
            <a:off x="1628134" y="837275"/>
            <a:ext cx="2127600" cy="369332"/>
          </a:xfrm>
        </p:spPr>
        <p:txBody>
          <a:bodyPr/>
          <a:lstStyle/>
          <a:p>
            <a:r>
              <a:rPr lang="zh-CN" altLang="en-US" dirty="0"/>
              <a:t>结论分析</a:t>
            </a:r>
            <a:endParaRPr lang="zh-CN" altLang="en-US" dirty="0"/>
          </a:p>
        </p:txBody>
      </p:sp>
      <p:sp>
        <p:nvSpPr>
          <p:cNvPr id="3" name="文本框 2"/>
          <p:cNvSpPr txBox="1"/>
          <p:nvPr/>
        </p:nvSpPr>
        <p:spPr>
          <a:xfrm>
            <a:off x="412147" y="800100"/>
            <a:ext cx="2791460" cy="521970"/>
          </a:xfrm>
          <a:prstGeom prst="rect">
            <a:avLst/>
          </a:prstGeom>
          <a:noFill/>
        </p:spPr>
        <p:txBody>
          <a:bodyPr wrap="none" rtlCol="0">
            <a:spAutoFit/>
          </a:bodyPr>
          <a:lstStyle/>
          <a:p>
            <a:pPr algn="l"/>
            <a:r>
              <a:rPr lang="zh-CN" altLang="en-US" sz="2800" dirty="0">
                <a:solidFill>
                  <a:schemeClr val="accent2"/>
                </a:solidFill>
                <a:latin typeface="+mj-ea"/>
                <a:ea typeface="+mj-ea"/>
              </a:rPr>
              <a:t>基于竞争的</a:t>
            </a:r>
            <a:r>
              <a:rPr lang="en-US" altLang="zh-CN" sz="2800" dirty="0">
                <a:solidFill>
                  <a:schemeClr val="accent2"/>
                </a:solidFill>
                <a:latin typeface="+mj-ea"/>
                <a:ea typeface="+mj-ea"/>
              </a:rPr>
              <a:t>MAC</a:t>
            </a:r>
            <a:endParaRPr lang="en-US" altLang="zh-CN" sz="2800" dirty="0">
              <a:solidFill>
                <a:schemeClr val="accent2"/>
              </a:solidFill>
              <a:latin typeface="+mj-ea"/>
              <a:ea typeface="+mj-ea"/>
            </a:endParaRPr>
          </a:p>
        </p:txBody>
      </p:sp>
      <p:sp>
        <p:nvSpPr>
          <p:cNvPr id="5" name="文本框 4"/>
          <p:cNvSpPr txBox="1"/>
          <p:nvPr/>
        </p:nvSpPr>
        <p:spPr>
          <a:xfrm>
            <a:off x="729615" y="2725420"/>
            <a:ext cx="4596130" cy="461645"/>
          </a:xfrm>
          <a:prstGeom prst="rect">
            <a:avLst/>
          </a:prstGeom>
          <a:noFill/>
        </p:spPr>
        <p:txBody>
          <a:bodyPr wrap="square" rtlCol="0">
            <a:noAutofit/>
          </a:bodyPr>
          <a:lstStyle/>
          <a:p>
            <a:pPr algn="l"/>
            <a:r>
              <a:rPr lang="zh-CN" altLang="en-US" sz="2000" dirty="0">
                <a:solidFill>
                  <a:schemeClr val="accent2"/>
                </a:solidFill>
                <a:latin typeface="+mj-ea"/>
                <a:ea typeface="+mj-ea"/>
              </a:rPr>
              <a:t>情况</a:t>
            </a:r>
            <a:r>
              <a:rPr lang="en-US" altLang="zh-CN" sz="2000" dirty="0">
                <a:solidFill>
                  <a:schemeClr val="accent2"/>
                </a:solidFill>
                <a:latin typeface="+mj-ea"/>
                <a:ea typeface="+mj-ea"/>
              </a:rPr>
              <a:t>1</a:t>
            </a:r>
            <a:r>
              <a:rPr lang="zh-CN" altLang="en-US" sz="2000" spc="-150" dirty="0">
                <a:solidFill>
                  <a:schemeClr val="accent2"/>
                </a:solidFill>
                <a:latin typeface="+mj-ea"/>
                <a:ea typeface="+mj-ea"/>
                <a:sym typeface="Wingdings 3" panose="05040102010807070707" pitchFamily="18" charset="2"/>
              </a:rPr>
              <a:t></a:t>
            </a:r>
            <a:endParaRPr lang="zh-CN" altLang="en-US" sz="2000" dirty="0">
              <a:solidFill>
                <a:schemeClr val="accent2"/>
              </a:solidFill>
              <a:latin typeface="+mj-ea"/>
              <a:ea typeface="+mj-ea"/>
            </a:endParaRPr>
          </a:p>
        </p:txBody>
      </p:sp>
      <p:grpSp>
        <p:nvGrpSpPr>
          <p:cNvPr id="7" name="组合 6"/>
          <p:cNvGrpSpPr/>
          <p:nvPr/>
        </p:nvGrpSpPr>
        <p:grpSpPr>
          <a:xfrm>
            <a:off x="843048" y="3143539"/>
            <a:ext cx="1725168" cy="0"/>
            <a:chOff x="1211072" y="2722880"/>
            <a:chExt cx="1725168" cy="0"/>
          </a:xfrm>
        </p:grpSpPr>
        <p:cxnSp>
          <p:nvCxnSpPr>
            <p:cNvPr id="8" name="直接连接符 7"/>
            <p:cNvCxnSpPr/>
            <p:nvPr/>
          </p:nvCxnSpPr>
          <p:spPr>
            <a:xfrm>
              <a:off x="1211072" y="2722880"/>
              <a:ext cx="172516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211072" y="2722880"/>
              <a:ext cx="338328"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730250" y="3275965"/>
            <a:ext cx="4420870" cy="635635"/>
          </a:xfrm>
          <a:prstGeom prst="rect">
            <a:avLst/>
          </a:prstGeom>
        </p:spPr>
        <p:txBody>
          <a:bodyPr wrap="square">
            <a:noAutofit/>
          </a:bodyPr>
          <a:lstStyle/>
          <a:p>
            <a:pPr algn="just">
              <a:lnSpc>
                <a:spcPct val="120000"/>
              </a:lnSpc>
              <a:buClrTx/>
              <a:buSzTx/>
              <a:buFontTx/>
            </a:pPr>
            <a:r>
              <a:rPr lang="zh-CN" altLang="en-US" sz="1600" b="0" i="0" dirty="0">
                <a:solidFill>
                  <a:schemeClr val="tx1">
                    <a:lumMod val="75000"/>
                    <a:lumOff val="25000"/>
                  </a:schemeClr>
                </a:solidFill>
                <a:effectLst/>
                <a:latin typeface="+mn-ea"/>
              </a:rPr>
              <a:t>（</a:t>
            </a:r>
            <a:r>
              <a:rPr lang="zh-CN" altLang="en-US" sz="1600" b="0" i="0" dirty="0">
                <a:solidFill>
                  <a:schemeClr val="tx1">
                    <a:lumMod val="75000"/>
                    <a:lumOff val="25000"/>
                  </a:schemeClr>
                </a:solidFill>
                <a:effectLst/>
                <a:latin typeface="+mn-ea"/>
              </a:rPr>
              <a:t>左图）</a:t>
            </a:r>
            <a:r>
              <a:rPr lang="en-US" altLang="zh-CN" sz="1600" b="0" i="0" dirty="0">
                <a:solidFill>
                  <a:schemeClr val="tx1">
                    <a:lumMod val="75000"/>
                    <a:lumOff val="25000"/>
                  </a:schemeClr>
                </a:solidFill>
                <a:effectLst/>
                <a:latin typeface="+mn-ea"/>
              </a:rPr>
              <a:t>4个固定的、底部安装的节点和1个AUV沿着闭环轨迹在该区域巡逻</a:t>
            </a:r>
            <a:endParaRPr lang="en-US" altLang="zh-CN" sz="1600" b="0" i="0" dirty="0">
              <a:solidFill>
                <a:schemeClr val="tx1">
                  <a:lumMod val="75000"/>
                  <a:lumOff val="25000"/>
                </a:schemeClr>
              </a:solidFill>
              <a:effectLst/>
              <a:latin typeface="+mn-ea"/>
            </a:endParaRPr>
          </a:p>
        </p:txBody>
      </p:sp>
      <p:sp>
        <p:nvSpPr>
          <p:cNvPr id="14" name="文本框 13"/>
          <p:cNvSpPr txBox="1"/>
          <p:nvPr/>
        </p:nvSpPr>
        <p:spPr>
          <a:xfrm>
            <a:off x="730250" y="4258945"/>
            <a:ext cx="4177665" cy="398780"/>
          </a:xfrm>
          <a:prstGeom prst="rect">
            <a:avLst/>
          </a:prstGeom>
          <a:noFill/>
        </p:spPr>
        <p:txBody>
          <a:bodyPr wrap="square" rtlCol="0">
            <a:spAutoFit/>
          </a:bodyPr>
          <a:lstStyle/>
          <a:p>
            <a:r>
              <a:rPr lang="zh-CN" altLang="en-US" sz="2000" dirty="0">
                <a:solidFill>
                  <a:schemeClr val="accent2"/>
                </a:solidFill>
                <a:latin typeface="+mj-ea"/>
                <a:ea typeface="+mj-ea"/>
              </a:rPr>
              <a:t>情况</a:t>
            </a:r>
            <a:r>
              <a:rPr lang="en-US" altLang="zh-CN" sz="2000" dirty="0">
                <a:solidFill>
                  <a:schemeClr val="accent2"/>
                </a:solidFill>
                <a:latin typeface="+mj-ea"/>
                <a:ea typeface="+mj-ea"/>
              </a:rPr>
              <a:t>2</a:t>
            </a:r>
            <a:r>
              <a:rPr lang="zh-CN" altLang="en-US" sz="2000" dirty="0">
                <a:solidFill>
                  <a:schemeClr val="accent2"/>
                </a:solidFill>
                <a:latin typeface="+mj-ea"/>
                <a:ea typeface="+mj-ea"/>
              </a:rPr>
              <a:t> </a:t>
            </a:r>
            <a:r>
              <a:rPr lang="zh-CN" altLang="en-US" sz="2000" spc="-150" dirty="0">
                <a:solidFill>
                  <a:schemeClr val="accent2"/>
                </a:solidFill>
                <a:latin typeface="+mj-ea"/>
                <a:ea typeface="+mj-ea"/>
                <a:sym typeface="Wingdings 3" panose="05040102010807070707" pitchFamily="18" charset="2"/>
              </a:rPr>
              <a:t></a:t>
            </a:r>
            <a:endParaRPr lang="zh-CN" altLang="en-US" sz="2000" spc="-150" dirty="0">
              <a:solidFill>
                <a:schemeClr val="accent2"/>
              </a:solidFill>
              <a:latin typeface="+mj-ea"/>
              <a:ea typeface="+mj-ea"/>
            </a:endParaRPr>
          </a:p>
        </p:txBody>
      </p:sp>
      <p:grpSp>
        <p:nvGrpSpPr>
          <p:cNvPr id="15" name="组合 14"/>
          <p:cNvGrpSpPr/>
          <p:nvPr/>
        </p:nvGrpSpPr>
        <p:grpSpPr>
          <a:xfrm>
            <a:off x="843683" y="4658025"/>
            <a:ext cx="1725168" cy="0"/>
            <a:chOff x="1211072" y="2722880"/>
            <a:chExt cx="1725168" cy="0"/>
          </a:xfrm>
        </p:grpSpPr>
        <p:cxnSp>
          <p:nvCxnSpPr>
            <p:cNvPr id="16" name="直接连接符 15"/>
            <p:cNvCxnSpPr/>
            <p:nvPr/>
          </p:nvCxnSpPr>
          <p:spPr>
            <a:xfrm>
              <a:off x="1211072" y="2722880"/>
              <a:ext cx="172516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211072" y="2722880"/>
              <a:ext cx="338328"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8" name="矩形 17"/>
          <p:cNvSpPr/>
          <p:nvPr/>
        </p:nvSpPr>
        <p:spPr>
          <a:xfrm>
            <a:off x="730010" y="4878416"/>
            <a:ext cx="4420726" cy="1271270"/>
          </a:xfrm>
          <a:prstGeom prst="rect">
            <a:avLst/>
          </a:prstGeom>
        </p:spPr>
        <p:txBody>
          <a:bodyPr wrap="square">
            <a:spAutoFit/>
          </a:bodyPr>
          <a:lstStyle/>
          <a:p>
            <a:pPr algn="just">
              <a:lnSpc>
                <a:spcPct val="120000"/>
              </a:lnSpc>
            </a:pPr>
            <a:r>
              <a:rPr lang="zh-CN" altLang="en-US" sz="1600" b="0" i="0" dirty="0">
                <a:solidFill>
                  <a:schemeClr val="tx1">
                    <a:lumMod val="75000"/>
                    <a:lumOff val="25000"/>
                  </a:schemeClr>
                </a:solidFill>
                <a:effectLst/>
                <a:latin typeface="+mn-ea"/>
              </a:rPr>
              <a:t>（右图）第二个案例关注的是一个</a:t>
            </a:r>
            <a:r>
              <a:rPr lang="zh-CN" altLang="en-US" sz="1600" b="1" i="0" dirty="0">
                <a:solidFill>
                  <a:schemeClr val="tx1">
                    <a:lumMod val="75000"/>
                    <a:lumOff val="25000"/>
                  </a:schemeClr>
                </a:solidFill>
                <a:effectLst/>
                <a:latin typeface="+mn-ea"/>
              </a:rPr>
              <a:t>移动网络</a:t>
            </a:r>
            <a:r>
              <a:rPr lang="zh-CN" altLang="en-US" sz="1600" b="0" i="0" dirty="0">
                <a:solidFill>
                  <a:schemeClr val="tx1">
                    <a:lumMod val="75000"/>
                    <a:lumOff val="25000"/>
                  </a:schemeClr>
                </a:solidFill>
                <a:effectLst/>
                <a:latin typeface="+mn-ea"/>
              </a:rPr>
              <a:t>。在这种情况下，有两个外部更有价值的节点（位置是确定性的）通过中间更便宜的移动</a:t>
            </a:r>
            <a:r>
              <a:rPr lang="zh-CN" altLang="en-US" sz="1600" b="0" i="0" dirty="0">
                <a:solidFill>
                  <a:schemeClr val="tx1">
                    <a:lumMod val="75000"/>
                    <a:lumOff val="25000"/>
                  </a:schemeClr>
                </a:solidFill>
                <a:effectLst/>
                <a:latin typeface="+mn-ea"/>
              </a:rPr>
              <a:t>中继节点进行通信。</a:t>
            </a:r>
            <a:endParaRPr lang="zh-CN" altLang="en-US" sz="1600" b="0" i="0" dirty="0">
              <a:solidFill>
                <a:schemeClr val="tx1">
                  <a:lumMod val="75000"/>
                  <a:lumOff val="25000"/>
                </a:schemeClr>
              </a:solidFill>
              <a:effectLst/>
              <a:latin typeface="+mn-ea"/>
            </a:endParaRPr>
          </a:p>
        </p:txBody>
      </p:sp>
      <p:pic>
        <p:nvPicPr>
          <p:cNvPr id="22" name="图片 21"/>
          <p:cNvPicPr>
            <a:picLocks noChangeAspect="1"/>
          </p:cNvPicPr>
          <p:nvPr/>
        </p:nvPicPr>
        <p:blipFill>
          <a:blip r:embed="rId1"/>
          <a:stretch>
            <a:fillRect/>
          </a:stretch>
        </p:blipFill>
        <p:spPr>
          <a:xfrm>
            <a:off x="5742940" y="1401445"/>
            <a:ext cx="2623820" cy="3096260"/>
          </a:xfrm>
          <a:prstGeom prst="rect">
            <a:avLst/>
          </a:prstGeom>
        </p:spPr>
      </p:pic>
      <p:pic>
        <p:nvPicPr>
          <p:cNvPr id="25" name="图片 24"/>
          <p:cNvPicPr>
            <a:picLocks noChangeAspect="1"/>
          </p:cNvPicPr>
          <p:nvPr/>
        </p:nvPicPr>
        <p:blipFill>
          <a:blip r:embed="rId2"/>
          <a:stretch>
            <a:fillRect/>
          </a:stretch>
        </p:blipFill>
        <p:spPr>
          <a:xfrm>
            <a:off x="8588375" y="1414780"/>
            <a:ext cx="3002915" cy="3035300"/>
          </a:xfrm>
          <a:prstGeom prst="rect">
            <a:avLst/>
          </a:prstGeom>
        </p:spPr>
      </p:pic>
      <p:sp>
        <p:nvSpPr>
          <p:cNvPr id="26" name="文本框 25"/>
          <p:cNvSpPr txBox="1"/>
          <p:nvPr/>
        </p:nvSpPr>
        <p:spPr>
          <a:xfrm>
            <a:off x="6010275" y="4932680"/>
            <a:ext cx="5449570" cy="953135"/>
          </a:xfrm>
          <a:prstGeom prst="rect">
            <a:avLst/>
          </a:prstGeom>
          <a:noFill/>
        </p:spPr>
        <p:txBody>
          <a:bodyPr wrap="square" rtlCol="0">
            <a:spAutoFit/>
          </a:bodyPr>
          <a:p>
            <a:r>
              <a:rPr lang="zh-CN" altLang="en-US"/>
              <a:t>这些auv被放置相距10公里。为了实现通信，像迷你auv等容量较低的</a:t>
            </a:r>
            <a:r>
              <a:rPr lang="zh-CN" altLang="en-US" sz="2000" b="1" dirty="0">
                <a:gradFill>
                  <a:gsLst>
                    <a:gs pos="0">
                      <a:srgbClr val="012D86"/>
                    </a:gs>
                    <a:gs pos="100000">
                      <a:srgbClr val="0E2557"/>
                    </a:gs>
                  </a:gsLst>
                  <a:lin scaled="0"/>
                </a:gradFill>
              </a:rPr>
              <a:t>移动中继节点</a:t>
            </a:r>
            <a:r>
              <a:rPr lang="zh-CN" altLang="en-US"/>
              <a:t>被放置在它们之间。这些节点可以自由地在任意一个方向上进行通信。</a:t>
            </a:r>
            <a:endParaRPr lang="zh-CN" altLang="en-US"/>
          </a:p>
        </p:txBody>
      </p:sp>
      <p:cxnSp>
        <p:nvCxnSpPr>
          <p:cNvPr id="27" name="直接箭头连接符 26"/>
          <p:cNvCxnSpPr/>
          <p:nvPr/>
        </p:nvCxnSpPr>
        <p:spPr>
          <a:xfrm flipV="1">
            <a:off x="8702040" y="4042410"/>
            <a:ext cx="971550" cy="890270"/>
          </a:xfrm>
          <a:prstGeom prst="straightConnector1">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843915" y="1665605"/>
            <a:ext cx="4064000" cy="970915"/>
          </a:xfrm>
          <a:prstGeom prst="rect">
            <a:avLst/>
          </a:prstGeom>
          <a:noFill/>
        </p:spPr>
        <p:txBody>
          <a:bodyPr wrap="square" rtlCol="0">
            <a:spAutoFit/>
          </a:bodyPr>
          <a:p>
            <a:r>
              <a:rPr lang="zh-CN" altLang="en-US"/>
              <a:t>Guerra等人利用合作目标检测（CTD）场景</a:t>
            </a:r>
            <a:r>
              <a:rPr lang="zh-CN" altLang="en-US" sz="2000" b="1" dirty="0">
                <a:gradFill>
                  <a:gsLst>
                    <a:gs pos="0">
                      <a:srgbClr val="012D86"/>
                    </a:gs>
                    <a:gs pos="100000">
                      <a:srgbClr val="0E2557"/>
                    </a:gs>
                  </a:gsLst>
                  <a:lin scaled="0"/>
                </a:gradFill>
              </a:rPr>
              <a:t>提出了基于</a:t>
            </a:r>
            <a:r>
              <a:rPr lang="zh-CN" altLang="en-US" sz="2000" b="1" dirty="0">
                <a:gradFill>
                  <a:gsLst>
                    <a:gs pos="0">
                      <a:srgbClr val="012D86"/>
                    </a:gs>
                    <a:gs pos="100000">
                      <a:srgbClr val="0E2557"/>
                    </a:gs>
                  </a:gsLst>
                  <a:lin scaled="0"/>
                </a:gradFill>
              </a:rPr>
              <a:t>竞争的MAC</a:t>
            </a:r>
            <a:r>
              <a:rPr lang="zh-CN" altLang="en-US"/>
              <a:t>。</a:t>
            </a:r>
            <a:endParaRPr lang="zh-CN" altLang="en-US"/>
          </a:p>
          <a:p>
            <a:pPr algn="just">
              <a:lnSpc>
                <a:spcPct val="120000"/>
              </a:lnSpc>
              <a:buClrTx/>
              <a:buSzTx/>
              <a:buFontTx/>
            </a:pPr>
            <a:r>
              <a:rPr lang="zh-CN" altLang="en-US" sz="1600" dirty="0">
                <a:solidFill>
                  <a:schemeClr val="tx1">
                    <a:lumMod val="75000"/>
                    <a:lumOff val="25000"/>
                  </a:schemeClr>
                </a:solidFill>
                <a:effectLst/>
                <a:latin typeface="+mn-ea"/>
              </a:rPr>
              <a:t>这里解释了两种情况</a:t>
            </a:r>
            <a:endParaRPr lang="zh-CN" altLang="en-US" sz="1600" dirty="0">
              <a:solidFill>
                <a:schemeClr val="tx1">
                  <a:lumMod val="75000"/>
                  <a:lumOff val="25000"/>
                </a:schemeClr>
              </a:solidFill>
              <a:effectLst/>
              <a:latin typeface="+mn-ea"/>
            </a:endParaRPr>
          </a:p>
        </p:txBody>
      </p:sp>
      <p:sp>
        <p:nvSpPr>
          <p:cNvPr id="21" name="文本框 20"/>
          <p:cNvSpPr txBox="1"/>
          <p:nvPr/>
        </p:nvSpPr>
        <p:spPr>
          <a:xfrm>
            <a:off x="7774940" y="187960"/>
            <a:ext cx="4064000" cy="368300"/>
          </a:xfrm>
          <a:prstGeom prst="rect">
            <a:avLst/>
          </a:prstGeom>
          <a:noFill/>
        </p:spPr>
        <p:txBody>
          <a:bodyPr wrap="square" rtlCol="0">
            <a:spAutoFit/>
          </a:bodyPr>
          <a:p>
            <a:endParaRPr lang="zh-CN" altLang="en-US"/>
          </a:p>
        </p:txBody>
      </p:sp>
      <p:sp>
        <p:nvSpPr>
          <p:cNvPr id="31" name="文本框 30"/>
          <p:cNvSpPr txBox="1"/>
          <p:nvPr/>
        </p:nvSpPr>
        <p:spPr>
          <a:xfrm>
            <a:off x="7147560" y="-59690"/>
            <a:ext cx="4064000" cy="368300"/>
          </a:xfrm>
          <a:prstGeom prst="rect">
            <a:avLst/>
          </a:prstGeom>
          <a:noFill/>
        </p:spPr>
        <p:txBody>
          <a:bodyPr wrap="square" rtlCol="0">
            <a:spAutoFit/>
          </a:bodyPr>
          <a:p>
            <a:endParaRPr lang="zh-CN" altLang="en-US"/>
          </a:p>
        </p:txBody>
      </p:sp>
      <p:sp>
        <p:nvSpPr>
          <p:cNvPr id="32" name="文本框 31"/>
          <p:cNvSpPr txBox="1"/>
          <p:nvPr/>
        </p:nvSpPr>
        <p:spPr>
          <a:xfrm>
            <a:off x="1638935" y="160020"/>
            <a:ext cx="4064000" cy="368300"/>
          </a:xfrm>
          <a:prstGeom prst="rect">
            <a:avLst/>
          </a:prstGeom>
          <a:noFill/>
        </p:spPr>
        <p:txBody>
          <a:bodyPr wrap="square" rtlCol="0">
            <a:spAutoFit/>
          </a:bodyPr>
          <a:p>
            <a:endParaRPr lang="zh-CN" altLang="en-US"/>
          </a:p>
        </p:txBody>
      </p:sp>
      <p:pic>
        <p:nvPicPr>
          <p:cNvPr id="4" name="图片 3"/>
          <p:cNvPicPr>
            <a:picLocks noChangeAspect="1"/>
          </p:cNvPicPr>
          <p:nvPr/>
        </p:nvPicPr>
        <p:blipFill>
          <a:blip r:embed="rId3"/>
          <a:stretch>
            <a:fillRect/>
          </a:stretch>
        </p:blipFill>
        <p:spPr>
          <a:xfrm>
            <a:off x="0" y="-4445"/>
            <a:ext cx="12192000" cy="553085"/>
          </a:xfrm>
          <a:prstGeom prst="rect">
            <a:avLst/>
          </a:prstGeom>
        </p:spPr>
      </p:pic>
      <p:sp>
        <p:nvSpPr>
          <p:cNvPr id="11" name="文本占位符 5"/>
          <p:cNvSpPr>
            <a:spLocks noGrp="1"/>
          </p:cNvSpPr>
          <p:nvPr/>
        </p:nvSpPr>
        <p:spPr>
          <a:xfrm>
            <a:off x="3679356" y="87340"/>
            <a:ext cx="2127600" cy="36830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数据链路层</a:t>
            </a:r>
            <a:endParaRPr lang="zh-CN" altLang="en-US" dirty="0"/>
          </a:p>
        </p:txBody>
      </p:sp>
      <p:sp>
        <p:nvSpPr>
          <p:cNvPr id="12" name="文本框 11"/>
          <p:cNvSpPr txBox="1"/>
          <p:nvPr/>
        </p:nvSpPr>
        <p:spPr>
          <a:xfrm>
            <a:off x="9159875" y="738505"/>
            <a:ext cx="2299970" cy="645160"/>
          </a:xfrm>
          <a:prstGeom prst="rect">
            <a:avLst/>
          </a:prstGeom>
          <a:noFill/>
        </p:spPr>
        <p:txBody>
          <a:bodyPr wrap="square" rtlCol="0">
            <a:spAutoFit/>
          </a:bodyPr>
          <a:p>
            <a:pPr algn="l">
              <a:buClrTx/>
              <a:buSzTx/>
              <a:buFontTx/>
            </a:pPr>
            <a:r>
              <a:rPr lang="zh-CN" altLang="en-US" dirty="0">
                <a:solidFill>
                  <a:schemeClr val="accent2"/>
                </a:solidFill>
                <a:latin typeface="+mj-ea"/>
                <a:ea typeface="+mj-ea"/>
              </a:rPr>
              <a:t>场景2：</a:t>
            </a:r>
            <a:endParaRPr lang="zh-CN" altLang="en-US" dirty="0">
              <a:solidFill>
                <a:schemeClr val="accent2"/>
              </a:solidFill>
              <a:latin typeface="+mj-ea"/>
              <a:ea typeface="+mj-ea"/>
            </a:endParaRPr>
          </a:p>
          <a:p>
            <a:pPr algn="l">
              <a:buClrTx/>
              <a:buSzTx/>
              <a:buFontTx/>
            </a:pPr>
            <a:r>
              <a:rPr lang="zh-CN" altLang="en-US" dirty="0">
                <a:solidFill>
                  <a:schemeClr val="accent2"/>
                </a:solidFill>
                <a:latin typeface="+mj-ea"/>
                <a:ea typeface="+mj-ea"/>
              </a:rPr>
              <a:t>一个完全移动网络</a:t>
            </a:r>
            <a:endParaRPr lang="zh-CN" altLang="en-US" dirty="0">
              <a:solidFill>
                <a:schemeClr val="accent2"/>
              </a:solidFill>
              <a:latin typeface="+mj-ea"/>
              <a:ea typeface="+mj-ea"/>
            </a:endParaRPr>
          </a:p>
        </p:txBody>
      </p:sp>
      <p:sp>
        <p:nvSpPr>
          <p:cNvPr id="13" name="文本框 12"/>
          <p:cNvSpPr txBox="1"/>
          <p:nvPr/>
        </p:nvSpPr>
        <p:spPr>
          <a:xfrm>
            <a:off x="5151120" y="760095"/>
            <a:ext cx="4064000" cy="645160"/>
          </a:xfrm>
          <a:prstGeom prst="rect">
            <a:avLst/>
          </a:prstGeom>
          <a:noFill/>
        </p:spPr>
        <p:txBody>
          <a:bodyPr wrap="square" rtlCol="0">
            <a:spAutoFit/>
          </a:bodyPr>
          <a:p>
            <a:pPr algn="ctr"/>
            <a:r>
              <a:rPr lang="zh-CN" altLang="en-US" dirty="0">
                <a:solidFill>
                  <a:schemeClr val="accent2"/>
                </a:solidFill>
                <a:latin typeface="+mj-ea"/>
                <a:ea typeface="+mj-ea"/>
                <a:sym typeface="+mn-ea"/>
              </a:rPr>
              <a:t>场景</a:t>
            </a:r>
            <a:r>
              <a:rPr lang="en-US" altLang="zh-CN" dirty="0">
                <a:solidFill>
                  <a:schemeClr val="accent2"/>
                </a:solidFill>
                <a:latin typeface="+mj-ea"/>
                <a:ea typeface="+mj-ea"/>
                <a:sym typeface="+mn-ea"/>
              </a:rPr>
              <a:t>1</a:t>
            </a:r>
            <a:r>
              <a:rPr lang="zh-CN" altLang="en-US" dirty="0">
                <a:solidFill>
                  <a:schemeClr val="accent2"/>
                </a:solidFill>
                <a:latin typeface="+mj-ea"/>
                <a:ea typeface="+mj-ea"/>
                <a:sym typeface="+mn-ea"/>
              </a:rPr>
              <a:t>：</a:t>
            </a:r>
            <a:endParaRPr lang="zh-CN" altLang="en-US" dirty="0">
              <a:solidFill>
                <a:schemeClr val="accent2"/>
              </a:solidFill>
              <a:latin typeface="+mj-ea"/>
              <a:ea typeface="+mj-ea"/>
              <a:sym typeface="+mn-ea"/>
            </a:endParaRPr>
          </a:p>
          <a:p>
            <a:r>
              <a:rPr lang="zh-CN" altLang="en-US" dirty="0">
                <a:solidFill>
                  <a:schemeClr val="accent2"/>
                </a:solidFill>
                <a:latin typeface="+mj-ea"/>
                <a:ea typeface="+mj-ea"/>
                <a:sym typeface="+mn-ea"/>
              </a:rPr>
              <a:t>一个AUV与海床上的静态节点的通信</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5" name="文本占位符 4"/>
          <p:cNvSpPr>
            <a:spLocks noGrp="1"/>
          </p:cNvSpPr>
          <p:nvPr>
            <p:ph type="body" sz="quarter" idx="13"/>
          </p:nvPr>
        </p:nvSpPr>
        <p:spPr>
          <a:xfrm>
            <a:off x="1551008" y="87340"/>
            <a:ext cx="2127600" cy="368300"/>
          </a:xfrm>
        </p:spPr>
        <p:txBody>
          <a:bodyPr/>
          <a:lstStyle/>
          <a:p>
            <a:r>
              <a:rPr lang="zh-CN" altLang="en-US" dirty="0"/>
              <a:t>内容讨论</a:t>
            </a:r>
            <a:endParaRPr lang="zh-CN" altLang="en-US" dirty="0"/>
          </a:p>
        </p:txBody>
      </p:sp>
      <p:grpSp>
        <p:nvGrpSpPr>
          <p:cNvPr id="62" name="组合 61"/>
          <p:cNvGrpSpPr/>
          <p:nvPr/>
        </p:nvGrpSpPr>
        <p:grpSpPr>
          <a:xfrm>
            <a:off x="574675" y="1169670"/>
            <a:ext cx="11101070" cy="4907915"/>
            <a:chOff x="440476" y="1413965"/>
            <a:chExt cx="8728199" cy="2966134"/>
          </a:xfrm>
        </p:grpSpPr>
        <p:sp>
          <p:nvSpPr>
            <p:cNvPr id="66" name="矩形 65"/>
            <p:cNvSpPr/>
            <p:nvPr/>
          </p:nvSpPr>
          <p:spPr>
            <a:xfrm>
              <a:off x="440476" y="1525046"/>
              <a:ext cx="8728199" cy="2855053"/>
            </a:xfrm>
            <a:prstGeom prst="rect">
              <a:avLst/>
            </a:prstGeom>
            <a:gradFill>
              <a:gsLst>
                <a:gs pos="0">
                  <a:schemeClr val="accent2">
                    <a:lumMod val="25000"/>
                    <a:lumOff val="75000"/>
                    <a:alpha val="2000"/>
                  </a:schemeClr>
                </a:gs>
                <a:gs pos="100000">
                  <a:srgbClr val="001758">
                    <a:alpha val="0"/>
                  </a:srgbClr>
                </a:gs>
              </a:gsLst>
              <a:lin ang="5400000" scaled="0"/>
            </a:gradFill>
            <a:ln w="28575" cap="flat" cmpd="sng" algn="ctr">
              <a:gradFill>
                <a:gsLst>
                  <a:gs pos="100000">
                    <a:schemeClr val="accent2">
                      <a:lumMod val="25000"/>
                      <a:lumOff val="75000"/>
                    </a:schemeClr>
                  </a:gs>
                  <a:gs pos="0">
                    <a:schemeClr val="accent2">
                      <a:lumMod val="75000"/>
                      <a:lumOff val="25000"/>
                    </a:schemeClr>
                  </a:gs>
                </a:gsLst>
                <a:lin ang="5400000" scaled="1"/>
              </a:gra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prstClr val="white"/>
                </a:solidFill>
                <a:effectLst/>
                <a:uLnTx/>
                <a:uFillTx/>
                <a:latin typeface="DIN" panose="020F0502020204030204"/>
                <a:ea typeface="思源黑体 CN Light" panose="020B0300000000000000" pitchFamily="34" charset="-122"/>
                <a:cs typeface="+mn-cs"/>
              </a:endParaRPr>
            </a:p>
          </p:txBody>
        </p:sp>
        <p:pic>
          <p:nvPicPr>
            <p:cNvPr id="67" name="图片 66"/>
            <p:cNvPicPr>
              <a:picLocks noChangeAspect="1"/>
            </p:cNvPicPr>
            <p:nvPr/>
          </p:nvPicPr>
          <p:blipFill rotWithShape="1">
            <a:blip r:embed="rId1" cstate="hqprint"/>
            <a:srcRect/>
            <a:stretch>
              <a:fillRect/>
            </a:stretch>
          </p:blipFill>
          <p:spPr>
            <a:xfrm>
              <a:off x="6894112" y="1413965"/>
              <a:ext cx="1975264" cy="284129"/>
            </a:xfrm>
            <a:prstGeom prst="rect">
              <a:avLst/>
            </a:prstGeom>
          </p:spPr>
        </p:pic>
      </p:grpSp>
      <p:sp>
        <p:nvSpPr>
          <p:cNvPr id="4" name="文本框 3"/>
          <p:cNvSpPr txBox="1"/>
          <p:nvPr/>
        </p:nvSpPr>
        <p:spPr>
          <a:xfrm>
            <a:off x="549307" y="735330"/>
            <a:ext cx="2791460" cy="521970"/>
          </a:xfrm>
          <a:prstGeom prst="rect">
            <a:avLst/>
          </a:prstGeom>
          <a:noFill/>
        </p:spPr>
        <p:txBody>
          <a:bodyPr wrap="none" rtlCol="0">
            <a:spAutoFit/>
          </a:bodyPr>
          <a:p>
            <a:pPr algn="l"/>
            <a:r>
              <a:rPr lang="zh-CN" altLang="en-US" sz="2800" dirty="0">
                <a:solidFill>
                  <a:schemeClr val="accent2"/>
                </a:solidFill>
                <a:latin typeface="+mj-ea"/>
                <a:ea typeface="+mj-ea"/>
                <a:sym typeface="+mn-ea"/>
              </a:rPr>
              <a:t>基于竞争的</a:t>
            </a:r>
            <a:r>
              <a:rPr lang="en-US" altLang="zh-CN" sz="2800" dirty="0">
                <a:solidFill>
                  <a:schemeClr val="accent2"/>
                </a:solidFill>
                <a:latin typeface="+mj-ea"/>
                <a:ea typeface="+mj-ea"/>
                <a:sym typeface="+mn-ea"/>
              </a:rPr>
              <a:t>MAC</a:t>
            </a:r>
            <a:endParaRPr lang="zh-CN" altLang="en-US" sz="2800" dirty="0">
              <a:solidFill>
                <a:schemeClr val="accent2"/>
              </a:solidFill>
              <a:latin typeface="+mj-ea"/>
              <a:ea typeface="+mj-ea"/>
            </a:endParaRPr>
          </a:p>
        </p:txBody>
      </p:sp>
      <p:grpSp>
        <p:nvGrpSpPr>
          <p:cNvPr id="138" name="组合 137"/>
          <p:cNvGrpSpPr/>
          <p:nvPr/>
        </p:nvGrpSpPr>
        <p:grpSpPr>
          <a:xfrm>
            <a:off x="885825" y="1597025"/>
            <a:ext cx="3220720" cy="4578350"/>
            <a:chOff x="1687350" y="1556703"/>
            <a:chExt cx="2758827" cy="5565989"/>
          </a:xfrm>
        </p:grpSpPr>
        <p:sp>
          <p:nvSpPr>
            <p:cNvPr id="143" name="矩形: 圆角 142"/>
            <p:cNvSpPr/>
            <p:nvPr/>
          </p:nvSpPr>
          <p:spPr>
            <a:xfrm>
              <a:off x="1687350" y="1556703"/>
              <a:ext cx="2758827" cy="5565989"/>
            </a:xfrm>
            <a:prstGeom prst="roundRect">
              <a:avLst>
                <a:gd name="adj" fmla="val 5069"/>
              </a:avLst>
            </a:prstGeom>
            <a:gradFill>
              <a:gsLst>
                <a:gs pos="96000">
                  <a:schemeClr val="bg1">
                    <a:alpha val="0"/>
                  </a:schemeClr>
                </a:gs>
                <a:gs pos="82000">
                  <a:schemeClr val="bg1"/>
                </a:gs>
              </a:gsLst>
              <a:lin ang="5400000" scaled="0"/>
            </a:gradFill>
            <a:ln>
              <a:noFill/>
            </a:ln>
            <a:effectLst>
              <a:outerShdw blurRad="406400" dist="254000" dir="2700000" algn="tl" rotWithShape="0">
                <a:schemeClr val="accent1">
                  <a:lumMod val="50000"/>
                  <a:alpha val="1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4" name="矩形: 圆角 143"/>
            <p:cNvSpPr/>
            <p:nvPr/>
          </p:nvSpPr>
          <p:spPr>
            <a:xfrm>
              <a:off x="1770407" y="1647825"/>
              <a:ext cx="2592713" cy="5355850"/>
            </a:xfrm>
            <a:prstGeom prst="roundRect">
              <a:avLst>
                <a:gd name="adj" fmla="val 5069"/>
              </a:avLst>
            </a:prstGeom>
            <a:noFill/>
            <a:ln>
              <a:gradFill>
                <a:gsLst>
                  <a:gs pos="62000">
                    <a:schemeClr val="bg2"/>
                  </a:gs>
                  <a:gs pos="95000">
                    <a:schemeClr val="bg2">
                      <a:alpha val="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141" name="PA-矩形 39"/>
          <p:cNvSpPr/>
          <p:nvPr>
            <p:custDataLst>
              <p:tags r:id="rId2"/>
            </p:custDataLst>
          </p:nvPr>
        </p:nvSpPr>
        <p:spPr>
          <a:xfrm flipH="1">
            <a:off x="1106170" y="1597025"/>
            <a:ext cx="2573020" cy="639445"/>
          </a:xfrm>
          <a:prstGeom prst="rect">
            <a:avLst/>
          </a:prstGeom>
        </p:spPr>
        <p:txBody>
          <a:bodyPr wrap="square" lIns="0" tIns="0" rIns="0" bIns="0">
            <a:spAutoFit/>
          </a:bodyPr>
          <a:p>
            <a:pPr algn="ctr">
              <a:lnSpc>
                <a:spcPct val="130000"/>
              </a:lnSpc>
              <a:defRPr/>
            </a:pPr>
            <a:r>
              <a:rPr lang="en-US" altLang="zh-CN" sz="3200" b="1" dirty="0">
                <a:solidFill>
                  <a:schemeClr val="tx1"/>
                </a:solidFill>
                <a:latin typeface="+mj-ea"/>
                <a:ea typeface="+mj-ea"/>
              </a:rPr>
              <a:t> SFAMA</a:t>
            </a:r>
            <a:endParaRPr lang="zh-CN" altLang="en-US" sz="3200" b="1" dirty="0">
              <a:solidFill>
                <a:schemeClr val="tx1"/>
              </a:solidFill>
              <a:latin typeface="+mj-ea"/>
              <a:ea typeface="+mj-ea"/>
            </a:endParaRPr>
          </a:p>
        </p:txBody>
      </p:sp>
      <p:cxnSp>
        <p:nvCxnSpPr>
          <p:cNvPr id="140" name="直接连接符 139"/>
          <p:cNvCxnSpPr/>
          <p:nvPr/>
        </p:nvCxnSpPr>
        <p:spPr>
          <a:xfrm flipV="1">
            <a:off x="981710" y="2226310"/>
            <a:ext cx="2987040" cy="10160"/>
          </a:xfrm>
          <a:prstGeom prst="line">
            <a:avLst/>
          </a:prstGeom>
          <a:gradFill>
            <a:gsLst>
              <a:gs pos="27000">
                <a:schemeClr val="accent3"/>
              </a:gs>
              <a:gs pos="100000">
                <a:schemeClr val="accent1"/>
              </a:gs>
            </a:gsLst>
            <a:lin ang="5400000" scaled="1"/>
          </a:gradFill>
          <a:ln w="44450" cap="flat">
            <a:gradFill>
              <a:gsLst>
                <a:gs pos="0">
                  <a:schemeClr val="accent3"/>
                </a:gs>
                <a:gs pos="100000">
                  <a:schemeClr val="accent2"/>
                </a:gs>
              </a:gsLst>
              <a:lin ang="0" scaled="0"/>
            </a:gradFill>
            <a:prstDash val="solid"/>
            <a:miter/>
          </a:ln>
        </p:spPr>
      </p:cxnSp>
      <p:sp>
        <p:nvSpPr>
          <p:cNvPr id="142" name="PA-矩形 39"/>
          <p:cNvSpPr/>
          <p:nvPr>
            <p:custDataLst>
              <p:tags r:id="rId3"/>
            </p:custDataLst>
          </p:nvPr>
        </p:nvSpPr>
        <p:spPr>
          <a:xfrm flipH="1">
            <a:off x="1039495" y="2470785"/>
            <a:ext cx="2931160" cy="2768600"/>
          </a:xfrm>
          <a:prstGeom prst="rect">
            <a:avLst/>
          </a:prstGeom>
        </p:spPr>
        <p:txBody>
          <a:bodyPr wrap="square" lIns="0" tIns="0" rIns="0" bIns="0">
            <a:spAutoFit/>
          </a:bodyPr>
          <a:p>
            <a:pPr marL="0" marR="0" lvl="0" indent="0" algn="l" defTabSz="914400" rtl="0" eaLnBrk="1" fontAlgn="auto" latinLnBrk="0" hangingPunct="1">
              <a:lnSpc>
                <a:spcPct val="120000"/>
              </a:lnSpc>
              <a:spcBef>
                <a:spcPts val="0"/>
              </a:spcBef>
              <a:spcAft>
                <a:spcPts val="0"/>
              </a:spcAft>
              <a:buClrTx/>
              <a:buSzTx/>
              <a:buFontTx/>
              <a:buNone/>
              <a:defRPr/>
            </a:pPr>
            <a:r>
              <a:rPr lang="zh-CN" altLang="en-US" sz="2000" b="1" dirty="0">
                <a:gradFill>
                  <a:gsLst>
                    <a:gs pos="0">
                      <a:srgbClr val="012D86"/>
                    </a:gs>
                    <a:gs pos="100000">
                      <a:srgbClr val="0E2557"/>
                    </a:gs>
                  </a:gsLst>
                  <a:lin scaled="0"/>
                </a:gradFill>
              </a:rPr>
              <a:t>节点间距不成比例</a:t>
            </a:r>
            <a:r>
              <a:rPr lang="zh-CN" altLang="en-US" dirty="0"/>
              <a:t>的情况下</a:t>
            </a:r>
            <a:r>
              <a:rPr lang="en-US" altLang="zh-CN" dirty="0"/>
              <a:t>:引入</a:t>
            </a:r>
            <a:r>
              <a:rPr lang="en-US" altLang="zh-CN" sz="1800" dirty="0"/>
              <a:t>载波感</a:t>
            </a:r>
            <a:r>
              <a:rPr lang="en-US" altLang="zh-CN" dirty="0"/>
              <a:t>来减轻碰撞的影响——FAMA.</a:t>
            </a:r>
            <a:endParaRPr lang="en-US" altLang="zh-CN" dirty="0"/>
          </a:p>
          <a:p>
            <a:pPr marL="0" marR="0" lvl="0" indent="0" algn="l" defTabSz="914400" rtl="0" eaLnBrk="1" fontAlgn="auto" latinLnBrk="0" hangingPunct="1">
              <a:lnSpc>
                <a:spcPct val="120000"/>
              </a:lnSpc>
              <a:spcBef>
                <a:spcPts val="0"/>
              </a:spcBef>
              <a:spcAft>
                <a:spcPts val="0"/>
              </a:spcAft>
              <a:buClrTx/>
              <a:buSzTx/>
              <a:buFontTx/>
              <a:buNone/>
              <a:defRPr/>
            </a:pPr>
            <a:r>
              <a:rPr lang="zh-CN" altLang="en-US" dirty="0">
                <a:solidFill>
                  <a:schemeClr val="tx1">
                    <a:lumMod val="75000"/>
                    <a:lumOff val="25000"/>
                  </a:schemeClr>
                </a:solidFill>
                <a:effectLst/>
                <a:latin typeface="+mn-ea"/>
                <a:sym typeface="+mn-ea"/>
              </a:rPr>
              <a:t>引入</a:t>
            </a:r>
            <a:r>
              <a:rPr lang="zh-CN" altLang="en-US" sz="2000" b="1" dirty="0">
                <a:gradFill>
                  <a:gsLst>
                    <a:gs pos="0">
                      <a:srgbClr val="012D86"/>
                    </a:gs>
                    <a:gs pos="100000">
                      <a:srgbClr val="0E2557"/>
                    </a:gs>
                  </a:gsLst>
                  <a:lin scaled="0"/>
                </a:gradFill>
                <a:sym typeface="+mn-ea"/>
              </a:rPr>
              <a:t>控制包长度约束</a:t>
            </a:r>
            <a:r>
              <a:rPr lang="zh-CN" altLang="en-US" dirty="0">
                <a:solidFill>
                  <a:schemeClr val="tx1">
                    <a:lumMod val="75000"/>
                    <a:lumOff val="25000"/>
                  </a:schemeClr>
                </a:solidFill>
                <a:effectLst/>
                <a:latin typeface="+mn-ea"/>
                <a:sym typeface="+mn-ea"/>
              </a:rPr>
              <a:t>，避免</a:t>
            </a:r>
            <a:r>
              <a:rPr lang="zh-CN" altLang="en-US" b="1" dirty="0">
                <a:effectLst/>
                <a:latin typeface="+mn-ea"/>
                <a:sym typeface="+mn-ea"/>
              </a:rPr>
              <a:t>多次并发传输造成的碰撞。</a:t>
            </a:r>
            <a:endParaRPr lang="zh-CN" altLang="en-US" b="1" dirty="0">
              <a:effectLst/>
              <a:latin typeface="+mn-ea"/>
              <a:sym typeface="+mn-ea"/>
            </a:endParaRPr>
          </a:p>
          <a:p>
            <a:pPr marL="0" marR="0" lvl="0" indent="0" algn="l" defTabSz="914400" rtl="0" eaLnBrk="1" fontAlgn="auto" latinLnBrk="0" hangingPunct="1">
              <a:lnSpc>
                <a:spcPct val="12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20000"/>
              </a:lnSpc>
              <a:spcBef>
                <a:spcPts val="0"/>
              </a:spcBef>
              <a:spcAft>
                <a:spcPts val="0"/>
              </a:spcAft>
              <a:buClrTx/>
              <a:buSzTx/>
              <a:buFontTx/>
              <a:buNone/>
              <a:defRPr/>
            </a:pPr>
            <a:r>
              <a:rPr lang="en-US" altLang="zh-CN" dirty="0"/>
              <a:t>在SFAMA(</a:t>
            </a:r>
            <a:r>
              <a:rPr lang="zh-CN" altLang="en-US" dirty="0"/>
              <a:t>绘图</a:t>
            </a:r>
            <a:r>
              <a:rPr lang="en-US" altLang="zh-CN" dirty="0"/>
              <a:t>FAMA)中，</a:t>
            </a:r>
            <a:r>
              <a:rPr lang="zh-CN" altLang="en-US" dirty="0"/>
              <a:t>利用</a:t>
            </a:r>
            <a:r>
              <a:rPr lang="zh-CN" altLang="en-US" sz="2000" b="1" dirty="0">
                <a:gradFill>
                  <a:gsLst>
                    <a:gs pos="0">
                      <a:srgbClr val="012D86"/>
                    </a:gs>
                    <a:gs pos="100000">
                      <a:srgbClr val="0E2557"/>
                    </a:gs>
                  </a:gsLst>
                  <a:lin scaled="0"/>
                </a:gradFill>
              </a:rPr>
              <a:t>时隙机制。</a:t>
            </a:r>
            <a:endParaRPr lang="en-US" altLang="zh-CN" dirty="0"/>
          </a:p>
        </p:txBody>
      </p:sp>
      <p:grpSp>
        <p:nvGrpSpPr>
          <p:cNvPr id="28" name="组合 27"/>
          <p:cNvGrpSpPr/>
          <p:nvPr/>
        </p:nvGrpSpPr>
        <p:grpSpPr>
          <a:xfrm>
            <a:off x="4485640" y="1597025"/>
            <a:ext cx="3220720" cy="4578350"/>
            <a:chOff x="1687350" y="1556703"/>
            <a:chExt cx="2758827" cy="5565989"/>
          </a:xfrm>
        </p:grpSpPr>
        <p:sp>
          <p:nvSpPr>
            <p:cNvPr id="33" name="矩形: 圆角 142"/>
            <p:cNvSpPr/>
            <p:nvPr/>
          </p:nvSpPr>
          <p:spPr>
            <a:xfrm>
              <a:off x="1687350" y="1556703"/>
              <a:ext cx="2758827" cy="5565989"/>
            </a:xfrm>
            <a:prstGeom prst="roundRect">
              <a:avLst>
                <a:gd name="adj" fmla="val 5069"/>
              </a:avLst>
            </a:prstGeom>
            <a:gradFill>
              <a:gsLst>
                <a:gs pos="96000">
                  <a:schemeClr val="bg1">
                    <a:alpha val="0"/>
                  </a:schemeClr>
                </a:gs>
                <a:gs pos="82000">
                  <a:schemeClr val="bg1"/>
                </a:gs>
              </a:gsLst>
              <a:lin ang="5400000" scaled="0"/>
            </a:gradFill>
            <a:ln>
              <a:noFill/>
            </a:ln>
            <a:effectLst>
              <a:outerShdw blurRad="406400" dist="254000" dir="2700000" algn="tl" rotWithShape="0">
                <a:schemeClr val="accent1">
                  <a:lumMod val="50000"/>
                  <a:alpha val="1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4" name="矩形: 圆角 143"/>
            <p:cNvSpPr/>
            <p:nvPr/>
          </p:nvSpPr>
          <p:spPr>
            <a:xfrm>
              <a:off x="1770407" y="1647825"/>
              <a:ext cx="2592713" cy="5355850"/>
            </a:xfrm>
            <a:prstGeom prst="roundRect">
              <a:avLst>
                <a:gd name="adj" fmla="val 5069"/>
              </a:avLst>
            </a:prstGeom>
            <a:noFill/>
            <a:ln>
              <a:gradFill>
                <a:gsLst>
                  <a:gs pos="62000">
                    <a:schemeClr val="bg2"/>
                  </a:gs>
                  <a:gs pos="95000">
                    <a:schemeClr val="bg2">
                      <a:alpha val="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grpSp>
        <p:nvGrpSpPr>
          <p:cNvPr id="36" name="组合 35"/>
          <p:cNvGrpSpPr/>
          <p:nvPr/>
        </p:nvGrpSpPr>
        <p:grpSpPr>
          <a:xfrm>
            <a:off x="7955280" y="1597025"/>
            <a:ext cx="3220720" cy="4578350"/>
            <a:chOff x="1687350" y="1556703"/>
            <a:chExt cx="2758827" cy="5565989"/>
          </a:xfrm>
        </p:grpSpPr>
        <p:sp>
          <p:nvSpPr>
            <p:cNvPr id="37" name="矩形: 圆角 142"/>
            <p:cNvSpPr/>
            <p:nvPr/>
          </p:nvSpPr>
          <p:spPr>
            <a:xfrm>
              <a:off x="1687350" y="1556703"/>
              <a:ext cx="2758827" cy="5565989"/>
            </a:xfrm>
            <a:prstGeom prst="roundRect">
              <a:avLst>
                <a:gd name="adj" fmla="val 5069"/>
              </a:avLst>
            </a:prstGeom>
            <a:gradFill>
              <a:gsLst>
                <a:gs pos="96000">
                  <a:schemeClr val="bg1">
                    <a:alpha val="0"/>
                  </a:schemeClr>
                </a:gs>
                <a:gs pos="82000">
                  <a:schemeClr val="bg1"/>
                </a:gs>
              </a:gsLst>
              <a:lin ang="5400000" scaled="0"/>
            </a:gradFill>
            <a:ln>
              <a:noFill/>
            </a:ln>
            <a:effectLst>
              <a:outerShdw blurRad="406400" dist="254000" dir="2700000" algn="tl" rotWithShape="0">
                <a:schemeClr val="accent1">
                  <a:lumMod val="50000"/>
                  <a:alpha val="1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8" name="矩形: 圆角 143"/>
            <p:cNvSpPr/>
            <p:nvPr/>
          </p:nvSpPr>
          <p:spPr>
            <a:xfrm>
              <a:off x="1770407" y="1647825"/>
              <a:ext cx="2592713" cy="5355850"/>
            </a:xfrm>
            <a:prstGeom prst="roundRect">
              <a:avLst>
                <a:gd name="adj" fmla="val 5069"/>
              </a:avLst>
            </a:prstGeom>
            <a:noFill/>
            <a:ln>
              <a:gradFill>
                <a:gsLst>
                  <a:gs pos="62000">
                    <a:schemeClr val="bg2"/>
                  </a:gs>
                  <a:gs pos="95000">
                    <a:schemeClr val="bg2">
                      <a:alpha val="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pic>
        <p:nvPicPr>
          <p:cNvPr id="26" name="图片 25" descr="C:/Users/27445/AppData/Local/Temp/kaimatting_20230619110749/output_20230619110807..pngoutput_20230619110807."/>
          <p:cNvPicPr>
            <a:picLocks noChangeAspect="1"/>
          </p:cNvPicPr>
          <p:nvPr/>
        </p:nvPicPr>
        <p:blipFill>
          <a:blip r:embed="rId4"/>
          <a:stretch>
            <a:fillRect/>
          </a:stretch>
        </p:blipFill>
        <p:spPr>
          <a:xfrm flipH="1">
            <a:off x="10509250" y="4692015"/>
            <a:ext cx="1005840" cy="1385570"/>
          </a:xfrm>
          <a:prstGeom prst="rect">
            <a:avLst/>
          </a:prstGeom>
        </p:spPr>
      </p:pic>
      <p:sp>
        <p:nvSpPr>
          <p:cNvPr id="39" name="PA-矩形 39"/>
          <p:cNvSpPr/>
          <p:nvPr>
            <p:custDataLst>
              <p:tags r:id="rId5"/>
            </p:custDataLst>
          </p:nvPr>
        </p:nvSpPr>
        <p:spPr>
          <a:xfrm flipH="1">
            <a:off x="4321810" y="1617345"/>
            <a:ext cx="3509645" cy="639445"/>
          </a:xfrm>
          <a:prstGeom prst="rect">
            <a:avLst/>
          </a:prstGeom>
        </p:spPr>
        <p:txBody>
          <a:bodyPr wrap="square" lIns="0" tIns="0" rIns="0" bIns="0">
            <a:spAutoFit/>
          </a:bodyPr>
          <a:p>
            <a:pPr algn="ctr">
              <a:lnSpc>
                <a:spcPct val="130000"/>
              </a:lnSpc>
              <a:defRPr/>
            </a:pPr>
            <a:r>
              <a:rPr lang="en-US" altLang="zh-CN" sz="3200" b="1" dirty="0">
                <a:solidFill>
                  <a:schemeClr val="tx1"/>
                </a:solidFill>
                <a:latin typeface="+mj-ea"/>
                <a:ea typeface="+mj-ea"/>
              </a:rPr>
              <a:t> DOTS</a:t>
            </a:r>
            <a:endParaRPr lang="en-US" altLang="zh-CN" sz="3200" b="1" dirty="0">
              <a:solidFill>
                <a:schemeClr val="tx1"/>
              </a:solidFill>
              <a:latin typeface="+mj-ea"/>
              <a:ea typeface="+mj-ea"/>
            </a:endParaRPr>
          </a:p>
        </p:txBody>
      </p:sp>
      <p:cxnSp>
        <p:nvCxnSpPr>
          <p:cNvPr id="40" name="直接连接符 39"/>
          <p:cNvCxnSpPr/>
          <p:nvPr/>
        </p:nvCxnSpPr>
        <p:spPr>
          <a:xfrm flipV="1">
            <a:off x="4582795" y="2236470"/>
            <a:ext cx="2987040" cy="10160"/>
          </a:xfrm>
          <a:prstGeom prst="line">
            <a:avLst/>
          </a:prstGeom>
          <a:gradFill>
            <a:gsLst>
              <a:gs pos="27000">
                <a:schemeClr val="accent3"/>
              </a:gs>
              <a:gs pos="100000">
                <a:schemeClr val="accent1"/>
              </a:gs>
            </a:gsLst>
            <a:lin ang="5400000" scaled="1"/>
          </a:gradFill>
          <a:ln w="44450" cap="flat">
            <a:gradFill>
              <a:gsLst>
                <a:gs pos="0">
                  <a:schemeClr val="accent3"/>
                </a:gs>
                <a:gs pos="100000">
                  <a:schemeClr val="accent2"/>
                </a:gs>
              </a:gsLst>
              <a:lin ang="0" scaled="0"/>
            </a:gradFill>
            <a:prstDash val="solid"/>
            <a:miter/>
          </a:ln>
        </p:spPr>
      </p:cxnSp>
      <p:sp>
        <p:nvSpPr>
          <p:cNvPr id="41" name="PA-矩形 39"/>
          <p:cNvSpPr/>
          <p:nvPr>
            <p:custDataLst>
              <p:tags r:id="rId6"/>
            </p:custDataLst>
          </p:nvPr>
        </p:nvSpPr>
        <p:spPr>
          <a:xfrm flipH="1">
            <a:off x="8279130" y="1586865"/>
            <a:ext cx="2573020" cy="639445"/>
          </a:xfrm>
          <a:prstGeom prst="rect">
            <a:avLst/>
          </a:prstGeom>
        </p:spPr>
        <p:txBody>
          <a:bodyPr wrap="square" lIns="0" tIns="0" rIns="0" bIns="0">
            <a:spAutoFit/>
          </a:bodyPr>
          <a:p>
            <a:pPr algn="ctr">
              <a:lnSpc>
                <a:spcPct val="130000"/>
              </a:lnSpc>
              <a:defRPr/>
            </a:pPr>
            <a:r>
              <a:rPr lang="en-US" altLang="zh-CN" sz="3200" b="1" dirty="0">
                <a:solidFill>
                  <a:schemeClr val="tx1"/>
                </a:solidFill>
                <a:latin typeface="+mj-ea"/>
                <a:ea typeface="+mj-ea"/>
              </a:rPr>
              <a:t> ADMAC</a:t>
            </a:r>
            <a:endParaRPr lang="en-US" altLang="zh-CN" sz="3200" b="1" dirty="0">
              <a:solidFill>
                <a:schemeClr val="tx1"/>
              </a:solidFill>
              <a:latin typeface="+mj-ea"/>
              <a:ea typeface="+mj-ea"/>
            </a:endParaRPr>
          </a:p>
        </p:txBody>
      </p:sp>
      <p:cxnSp>
        <p:nvCxnSpPr>
          <p:cNvPr id="42" name="直接连接符 41"/>
          <p:cNvCxnSpPr/>
          <p:nvPr/>
        </p:nvCxnSpPr>
        <p:spPr>
          <a:xfrm flipV="1">
            <a:off x="8092440" y="2246630"/>
            <a:ext cx="2987040" cy="10160"/>
          </a:xfrm>
          <a:prstGeom prst="line">
            <a:avLst/>
          </a:prstGeom>
          <a:gradFill>
            <a:gsLst>
              <a:gs pos="27000">
                <a:schemeClr val="accent3"/>
              </a:gs>
              <a:gs pos="100000">
                <a:schemeClr val="accent1"/>
              </a:gs>
            </a:gsLst>
            <a:lin ang="5400000" scaled="1"/>
          </a:gradFill>
          <a:ln w="44450" cap="flat">
            <a:gradFill>
              <a:gsLst>
                <a:gs pos="0">
                  <a:schemeClr val="accent3"/>
                </a:gs>
                <a:gs pos="100000">
                  <a:schemeClr val="accent2"/>
                </a:gs>
              </a:gsLst>
              <a:lin ang="0" scaled="0"/>
            </a:gradFill>
            <a:prstDash val="solid"/>
            <a:miter/>
          </a:ln>
        </p:spPr>
      </p:cxnSp>
      <p:sp>
        <p:nvSpPr>
          <p:cNvPr id="43" name="PA-矩形 39"/>
          <p:cNvSpPr/>
          <p:nvPr>
            <p:custDataLst>
              <p:tags r:id="rId7"/>
            </p:custDataLst>
          </p:nvPr>
        </p:nvSpPr>
        <p:spPr>
          <a:xfrm flipH="1">
            <a:off x="4659630" y="2470785"/>
            <a:ext cx="2931160" cy="3212465"/>
          </a:xfrm>
          <a:prstGeom prst="rect">
            <a:avLst/>
          </a:prstGeom>
        </p:spPr>
        <p:txBody>
          <a:bodyPr wrap="square" lIns="0" tIns="0" rIns="0" bIns="0">
            <a:spAutoFit/>
          </a:bodyPr>
          <a:p>
            <a:pPr marL="0" marR="0" lvl="0" algn="l" defTabSz="914400" rtl="0" eaLnBrk="1" fontAlgn="auto" latinLnBrk="0" hangingPunct="1">
              <a:lnSpc>
                <a:spcPct val="120000"/>
              </a:lnSpc>
              <a:spcBef>
                <a:spcPts val="0"/>
              </a:spcBef>
              <a:spcAft>
                <a:spcPts val="0"/>
              </a:spcAft>
              <a:buClrTx/>
              <a:buSzTx/>
              <a:buFontTx/>
              <a:buNone/>
              <a:defRPr/>
            </a:pPr>
            <a:r>
              <a:rPr lang="en-US" altLang="zh-CN" sz="1800" dirty="0"/>
              <a:t>延迟感知机会传输调度协议该协议利用在水下环境中</a:t>
            </a:r>
            <a:r>
              <a:rPr lang="zh-CN" altLang="en-US" sz="2000" b="1" dirty="0">
                <a:gradFill>
                  <a:gsLst>
                    <a:gs pos="0">
                      <a:srgbClr val="012D86"/>
                    </a:gs>
                    <a:gs pos="100000">
                      <a:srgbClr val="0E2557"/>
                    </a:gs>
                  </a:gsLst>
                  <a:lin scaled="0"/>
                </a:gradFill>
              </a:rPr>
              <a:t>较长的传播延迟</a:t>
            </a:r>
            <a:r>
              <a:rPr lang="en-US" altLang="zh-CN" sz="1800" dirty="0"/>
              <a:t>来进行多个数据包的并发传输。</a:t>
            </a:r>
            <a:endParaRPr lang="en-US" altLang="zh-CN" sz="1800" dirty="0"/>
          </a:p>
          <a:p>
            <a:pPr marL="0" marR="0" lvl="0" algn="l" defTabSz="914400" rtl="0" eaLnBrk="1" fontAlgn="auto" latinLnBrk="0" hangingPunct="1">
              <a:lnSpc>
                <a:spcPct val="120000"/>
              </a:lnSpc>
              <a:spcBef>
                <a:spcPts val="0"/>
              </a:spcBef>
              <a:spcAft>
                <a:spcPts val="0"/>
              </a:spcAft>
              <a:buClrTx/>
              <a:buSzTx/>
              <a:buFontTx/>
              <a:buNone/>
              <a:defRPr/>
            </a:pPr>
            <a:r>
              <a:rPr lang="en-US" altLang="zh-CN" sz="1800" dirty="0"/>
              <a:t>      </a:t>
            </a:r>
            <a:r>
              <a:rPr lang="zh-CN" altLang="en-US" sz="2000" b="1" dirty="0">
                <a:gradFill>
                  <a:gsLst>
                    <a:gs pos="0">
                      <a:srgbClr val="012D86"/>
                    </a:gs>
                    <a:gs pos="100000">
                      <a:srgbClr val="0E2557"/>
                    </a:gs>
                  </a:gsLst>
                  <a:lin scaled="0"/>
                </a:gradFill>
              </a:rPr>
              <a:t>利用被动获得的局部信息，如相邻节点的传播延迟映射及其预期的传输调度</a:t>
            </a:r>
            <a:r>
              <a:rPr lang="en-US" altLang="zh-CN" sz="1800" dirty="0"/>
              <a:t>，以</a:t>
            </a:r>
            <a:r>
              <a:rPr lang="en-US" altLang="zh-CN" sz="1800" dirty="0"/>
              <a:t>增加并发传输的机会，同时减少碰撞的可能性。</a:t>
            </a:r>
            <a:endParaRPr lang="en-US" altLang="zh-CN" sz="1800" dirty="0"/>
          </a:p>
        </p:txBody>
      </p:sp>
      <p:sp>
        <p:nvSpPr>
          <p:cNvPr id="44" name="PA-矩形 39"/>
          <p:cNvSpPr/>
          <p:nvPr>
            <p:custDataLst>
              <p:tags r:id="rId8"/>
            </p:custDataLst>
          </p:nvPr>
        </p:nvSpPr>
        <p:spPr>
          <a:xfrm flipH="1">
            <a:off x="8092440" y="2470785"/>
            <a:ext cx="2931160" cy="1070610"/>
          </a:xfrm>
          <a:prstGeom prst="rect">
            <a:avLst/>
          </a:prstGeom>
        </p:spPr>
        <p:txBody>
          <a:bodyPr wrap="square" lIns="0" tIns="0" rIns="0" bIns="0">
            <a:spAutoFit/>
          </a:bodyPr>
          <a:p>
            <a:pPr marL="0" marR="0" lvl="0" indent="0" algn="l" defTabSz="914400" rtl="0" eaLnBrk="1" fontAlgn="auto" latinLnBrk="0" hangingPunct="1">
              <a:lnSpc>
                <a:spcPct val="120000"/>
              </a:lnSpc>
              <a:spcBef>
                <a:spcPts val="0"/>
              </a:spcBef>
              <a:spcAft>
                <a:spcPts val="0"/>
              </a:spcAft>
              <a:buClrTx/>
              <a:buSzTx/>
              <a:buFontTx/>
              <a:buNone/>
              <a:defRPr/>
            </a:pPr>
            <a:r>
              <a:rPr lang="zh-CN" altLang="en-US" dirty="0"/>
              <a:t>自适应定向通信MAC协议</a:t>
            </a:r>
            <a:endParaRPr lang="zh-CN" altLang="en-US" dirty="0"/>
          </a:p>
          <a:p>
            <a:pPr marL="0" marR="0" lvl="0" indent="0" algn="l" defTabSz="914400" rtl="0" eaLnBrk="1" fontAlgn="auto" latinLnBrk="0" hangingPunct="1">
              <a:lnSpc>
                <a:spcPct val="120000"/>
              </a:lnSpc>
              <a:spcBef>
                <a:spcPts val="0"/>
              </a:spcBef>
              <a:spcAft>
                <a:spcPts val="0"/>
              </a:spcAft>
              <a:buClrTx/>
              <a:buSzTx/>
              <a:buFontTx/>
              <a:buNone/>
              <a:defRPr/>
            </a:pPr>
            <a:r>
              <a:rPr lang="zh-CN" altLang="en-US" dirty="0"/>
              <a:t>通过使用</a:t>
            </a:r>
            <a:r>
              <a:rPr lang="zh-CN" altLang="en-US" sz="2000" b="1" dirty="0">
                <a:gradFill>
                  <a:gsLst>
                    <a:gs pos="0">
                      <a:srgbClr val="012D86"/>
                    </a:gs>
                    <a:gs pos="100000">
                      <a:srgbClr val="0E2557"/>
                    </a:gs>
                  </a:gsLst>
                  <a:lin scaled="0"/>
                </a:gradFill>
              </a:rPr>
              <a:t>定向天线和选择传输策略</a:t>
            </a:r>
            <a:r>
              <a:rPr lang="zh-CN" altLang="en-US" dirty="0"/>
              <a:t>来</a:t>
            </a:r>
            <a:r>
              <a:rPr lang="zh-CN" altLang="en-US" b="1" dirty="0"/>
              <a:t>提高传输吞吐量</a:t>
            </a:r>
            <a:r>
              <a:rPr lang="zh-CN" altLang="en-US" dirty="0"/>
              <a:t>。</a:t>
            </a:r>
            <a:endParaRPr lang="zh-CN" altLang="en-US" dirty="0"/>
          </a:p>
        </p:txBody>
      </p:sp>
      <p:grpSp>
        <p:nvGrpSpPr>
          <p:cNvPr id="46" name="组合 45"/>
          <p:cNvGrpSpPr/>
          <p:nvPr/>
        </p:nvGrpSpPr>
        <p:grpSpPr>
          <a:xfrm>
            <a:off x="522432" y="626038"/>
            <a:ext cx="11162030" cy="5673983"/>
            <a:chOff x="523265" y="-1828424"/>
            <a:chExt cx="11152738" cy="7851087"/>
          </a:xfrm>
        </p:grpSpPr>
        <p:sp>
          <p:nvSpPr>
            <p:cNvPr id="47" name="矩形 46"/>
            <p:cNvSpPr/>
            <p:nvPr/>
          </p:nvSpPr>
          <p:spPr>
            <a:xfrm>
              <a:off x="5107321" y="-1828424"/>
              <a:ext cx="6568682" cy="1006053"/>
            </a:xfrm>
            <a:prstGeom prst="rect">
              <a:avLst/>
            </a:prstGeom>
            <a:gradFill>
              <a:gsLst>
                <a:gs pos="68000">
                  <a:srgbClr val="007BD3">
                    <a:alpha val="9000"/>
                  </a:srgbClr>
                </a:gs>
                <a:gs pos="0">
                  <a:srgbClr val="034373">
                    <a:alpha val="3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0" name="文本框 49"/>
            <p:cNvSpPr txBox="1"/>
            <p:nvPr/>
          </p:nvSpPr>
          <p:spPr>
            <a:xfrm>
              <a:off x="523265" y="5283719"/>
              <a:ext cx="11070438" cy="738944"/>
            </a:xfrm>
            <a:prstGeom prst="rect">
              <a:avLst/>
            </a:prstGeom>
            <a:noFill/>
          </p:spPr>
          <p:txBody>
            <a:bodyPr wrap="square" rtlCol="0">
              <a:spAutoFit/>
            </a:bodyPr>
            <a:p>
              <a:pPr marL="0" marR="0" lvl="0" indent="0" algn="ctr" defTabSz="914400" rtl="0" eaLnBrk="1" fontAlgn="auto" latinLnBrk="0" hangingPunct="1">
                <a:lnSpc>
                  <a:spcPct val="120000"/>
                </a:lnSpc>
                <a:spcBef>
                  <a:spcPts val="0"/>
                </a:spcBef>
                <a:spcAft>
                  <a:spcPts val="0"/>
                </a:spcAft>
                <a:buClrTx/>
                <a:buSzPct val="100000"/>
                <a:buFontTx/>
                <a:buNone/>
                <a:defRPr/>
              </a:pPr>
              <a:r>
                <a:rPr lang="en-US" altLang="zh-CN" sz="2400" b="1" dirty="0">
                  <a:solidFill>
                    <a:schemeClr val="bg1"/>
                  </a:solidFill>
                  <a:latin typeface="微软雅黑" panose="020B0503020204020204" charset="-122"/>
                  <a:ea typeface="微软雅黑" panose="020B0503020204020204" charset="-122"/>
                </a:rPr>
                <a:t>            </a:t>
              </a:r>
              <a:endParaRPr lang="zh-CN" altLang="en-US" sz="2400" b="1" dirty="0">
                <a:solidFill>
                  <a:schemeClr val="bg1"/>
                </a:solidFill>
                <a:latin typeface="微软雅黑" panose="020B0503020204020204" charset="-122"/>
                <a:ea typeface="微软雅黑" panose="020B0503020204020204" charset="-122"/>
              </a:endParaRPr>
            </a:p>
          </p:txBody>
        </p:sp>
      </p:grpSp>
      <p:sp>
        <p:nvSpPr>
          <p:cNvPr id="51" name="文本框 50"/>
          <p:cNvSpPr txBox="1"/>
          <p:nvPr/>
        </p:nvSpPr>
        <p:spPr>
          <a:xfrm>
            <a:off x="5098415" y="666115"/>
            <a:ext cx="6494780" cy="645160"/>
          </a:xfrm>
          <a:prstGeom prst="rect">
            <a:avLst/>
          </a:prstGeom>
          <a:noFill/>
        </p:spPr>
        <p:txBody>
          <a:bodyPr wrap="square" rtlCol="0">
            <a:spAutoFit/>
          </a:bodyPr>
          <a:p>
            <a:pPr algn="l"/>
            <a:r>
              <a:rPr lang="en-US" altLang="zh-CN" sz="2000" dirty="0">
                <a:solidFill>
                  <a:schemeClr val="accent2"/>
                </a:solidFill>
                <a:latin typeface="+mj-ea"/>
                <a:ea typeface="+mj-ea"/>
              </a:rPr>
              <a:t>     </a:t>
            </a:r>
            <a:r>
              <a:rPr lang="en-US" altLang="zh-CN" dirty="0">
                <a:solidFill>
                  <a:schemeClr val="accent2"/>
                </a:solidFill>
                <a:latin typeface="+mj-ea"/>
                <a:ea typeface="+mj-ea"/>
              </a:rPr>
              <a:t> </a:t>
            </a:r>
            <a:r>
              <a:rPr lang="zh-CN" altLang="en-US" sz="1600" dirty="0">
                <a:solidFill>
                  <a:schemeClr val="accent2"/>
                </a:solidFill>
                <a:latin typeface="+mj-ea"/>
                <a:ea typeface="+mj-ea"/>
              </a:rPr>
              <a:t>此外还发展了用于移动网络的基于强化学习的MAC协议（UW-ALOHA-Q）提供了对时变环境条件的更有效的适应，以提高性能水平</a:t>
            </a:r>
            <a:endParaRPr lang="zh-CN" altLang="en-US" sz="1600" dirty="0">
              <a:solidFill>
                <a:schemeClr val="accent2"/>
              </a:solidFill>
              <a:latin typeface="+mj-ea"/>
              <a:ea typeface="+mj-ea"/>
            </a:endParaRPr>
          </a:p>
        </p:txBody>
      </p:sp>
      <p:sp>
        <p:nvSpPr>
          <p:cNvPr id="6" name="文本占位符 5"/>
          <p:cNvSpPr>
            <a:spLocks noGrp="1"/>
          </p:cNvSpPr>
          <p:nvPr/>
        </p:nvSpPr>
        <p:spPr>
          <a:xfrm>
            <a:off x="3679356" y="87340"/>
            <a:ext cx="2127600" cy="36830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数据链路层</a:t>
            </a:r>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284480" y="538480"/>
            <a:ext cx="5673725" cy="59715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31" name="文本占位符 30"/>
          <p:cNvSpPr>
            <a:spLocks noGrp="1"/>
          </p:cNvSpPr>
          <p:nvPr>
            <p:ph type="body" sz="quarter" idx="13"/>
          </p:nvPr>
        </p:nvSpPr>
        <p:spPr/>
        <p:txBody>
          <a:bodyPr/>
          <a:lstStyle/>
          <a:p>
            <a:r>
              <a:rPr lang="zh-CN" altLang="en-US" dirty="0"/>
              <a:t>研究背景</a:t>
            </a:r>
            <a:endParaRPr lang="zh-CN" altLang="en-US" dirty="0"/>
          </a:p>
        </p:txBody>
      </p:sp>
      <p:sp>
        <p:nvSpPr>
          <p:cNvPr id="32" name="文本占位符 31"/>
          <p:cNvSpPr>
            <a:spLocks noGrp="1"/>
          </p:cNvSpPr>
          <p:nvPr>
            <p:ph type="body" sz="quarter" idx="14"/>
          </p:nvPr>
        </p:nvSpPr>
        <p:spPr/>
        <p:txBody>
          <a:bodyPr/>
          <a:lstStyle/>
          <a:p>
            <a:r>
              <a:rPr lang="zh-CN" altLang="en-US" dirty="0"/>
              <a:t>项目进展</a:t>
            </a:r>
            <a:endParaRPr lang="zh-CN" altLang="en-US" dirty="0"/>
          </a:p>
        </p:txBody>
      </p:sp>
      <p:sp>
        <p:nvSpPr>
          <p:cNvPr id="34" name="文本占位符 33"/>
          <p:cNvSpPr>
            <a:spLocks noGrp="1"/>
          </p:cNvSpPr>
          <p:nvPr>
            <p:ph type="body" sz="quarter" idx="15"/>
          </p:nvPr>
        </p:nvSpPr>
        <p:spPr/>
        <p:txBody>
          <a:bodyPr/>
          <a:lstStyle/>
          <a:p>
            <a:r>
              <a:rPr lang="zh-CN" altLang="en-US" dirty="0"/>
              <a:t>问题讨论</a:t>
            </a:r>
            <a:endParaRPr lang="zh-CN" altLang="en-US" dirty="0"/>
          </a:p>
        </p:txBody>
      </p:sp>
      <p:sp>
        <p:nvSpPr>
          <p:cNvPr id="35" name="文本占位符 34"/>
          <p:cNvSpPr>
            <a:spLocks noGrp="1"/>
          </p:cNvSpPr>
          <p:nvPr>
            <p:ph type="body" sz="quarter" idx="16"/>
          </p:nvPr>
        </p:nvSpPr>
        <p:spPr/>
        <p:txBody>
          <a:bodyPr/>
          <a:lstStyle/>
          <a:p>
            <a:r>
              <a:rPr lang="zh-CN" altLang="en-US" dirty="0"/>
              <a:t>展望未来</a:t>
            </a:r>
            <a:endParaRPr lang="zh-CN" altLang="en-US" dirty="0"/>
          </a:p>
        </p:txBody>
      </p:sp>
      <p:sp>
        <p:nvSpPr>
          <p:cNvPr id="39" name="文本占位符 38"/>
          <p:cNvSpPr>
            <a:spLocks noGrp="1"/>
          </p:cNvSpPr>
          <p:nvPr>
            <p:ph type="body" sz="quarter" idx="17"/>
          </p:nvPr>
        </p:nvSpPr>
        <p:spPr/>
        <p:txBody>
          <a:bodyPr/>
          <a:lstStyle/>
          <a:p>
            <a:r>
              <a:rPr lang="zh-CN" altLang="en-US" dirty="0"/>
              <a:t>结论分析</a:t>
            </a:r>
            <a:endParaRPr lang="zh-CN" altLang="en-US" dirty="0"/>
          </a:p>
        </p:txBody>
      </p:sp>
      <p:sp>
        <p:nvSpPr>
          <p:cNvPr id="27" name="矩形 26"/>
          <p:cNvSpPr/>
          <p:nvPr/>
        </p:nvSpPr>
        <p:spPr>
          <a:xfrm>
            <a:off x="0" y="538480"/>
            <a:ext cx="5657215" cy="5971540"/>
          </a:xfrm>
          <a:prstGeom prst="rect">
            <a:avLst/>
          </a:prstGeom>
          <a:solidFill>
            <a:schemeClr val="bg2"/>
          </a:solidFill>
          <a:ln>
            <a:noFill/>
          </a:ln>
          <a:effectLst>
            <a:outerShdw blurRad="177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43" name="文本框 42"/>
          <p:cNvSpPr txBox="1"/>
          <p:nvPr/>
        </p:nvSpPr>
        <p:spPr>
          <a:xfrm>
            <a:off x="6901180" y="1042035"/>
            <a:ext cx="4478655" cy="4920615"/>
          </a:xfrm>
          <a:prstGeom prst="rect">
            <a:avLst/>
          </a:prstGeom>
          <a:noFill/>
        </p:spPr>
        <p:txBody>
          <a:bodyPr wrap="square" rtlCol="0">
            <a:noAutofit/>
          </a:bodyPr>
          <a:p>
            <a:pPr>
              <a:lnSpc>
                <a:spcPct val="120000"/>
              </a:lnSpc>
            </a:pPr>
            <a:r>
              <a:rPr lang="en-US" altLang="zh-CN">
                <a:sym typeface="+mn-ea"/>
              </a:rPr>
              <a:t>基于调度的MAC协议通常基于FDMA、TDMA和CDMA协议      </a:t>
            </a:r>
            <a:endParaRPr lang="en-US" altLang="zh-CN">
              <a:sym typeface="+mn-ea"/>
            </a:endParaRPr>
          </a:p>
          <a:p>
            <a:pPr>
              <a:lnSpc>
                <a:spcPct val="120000"/>
              </a:lnSpc>
            </a:pPr>
            <a:endParaRPr lang="en-US" altLang="zh-CN">
              <a:sym typeface="+mn-ea"/>
            </a:endParaRPr>
          </a:p>
          <a:p>
            <a:pPr>
              <a:lnSpc>
                <a:spcPct val="120000"/>
              </a:lnSpc>
            </a:pPr>
            <a:endParaRPr lang="en-US" altLang="zh-CN">
              <a:sym typeface="+mn-ea"/>
            </a:endParaRPr>
          </a:p>
          <a:p>
            <a:pPr>
              <a:lnSpc>
                <a:spcPct val="120000"/>
              </a:lnSpc>
            </a:pPr>
            <a:endParaRPr lang="en-US" altLang="zh-CN">
              <a:sym typeface="+mn-ea"/>
            </a:endParaRPr>
          </a:p>
          <a:p>
            <a:pPr>
              <a:lnSpc>
                <a:spcPct val="120000"/>
              </a:lnSpc>
            </a:pPr>
            <a:r>
              <a:rPr lang="en-US" altLang="zh-CN">
                <a:sym typeface="+mn-ea"/>
              </a:rPr>
              <a:t>FDMA</a:t>
            </a:r>
            <a:r>
              <a:rPr lang="zh-CN" altLang="en-US">
                <a:sym typeface="+mn-ea"/>
              </a:rPr>
              <a:t>存在</a:t>
            </a:r>
            <a:r>
              <a:rPr lang="zh-CN" altLang="en-US" sz="2000" b="1" dirty="0">
                <a:gradFill>
                  <a:gsLst>
                    <a:gs pos="0">
                      <a:srgbClr val="012D86"/>
                    </a:gs>
                    <a:gs pos="100000">
                      <a:srgbClr val="0E2557"/>
                    </a:gs>
                  </a:gsLst>
                  <a:lin scaled="0"/>
                </a:gradFill>
                <a:sym typeface="+mn-ea"/>
              </a:rPr>
              <a:t>频率衰落</a:t>
            </a:r>
            <a:r>
              <a:rPr lang="zh-CN" altLang="en-US" dirty="0">
                <a:solidFill>
                  <a:schemeClr val="tx1">
                    <a:lumMod val="85000"/>
                    <a:lumOff val="15000"/>
                  </a:schemeClr>
                </a:solidFill>
                <a:latin typeface="思源宋体 CN ExtraLight" panose="02020200000000000000" pitchFamily="18" charset="-122"/>
                <a:ea typeface="思源宋体 CN ExtraLight" panose="02020200000000000000" pitchFamily="18" charset="-122"/>
                <a:sym typeface="+mn-ea"/>
              </a:rPr>
              <a:t>问题</a:t>
            </a:r>
            <a:endParaRPr lang="zh-CN" altLang="en-US" dirty="0">
              <a:solidFill>
                <a:schemeClr val="tx1">
                  <a:lumMod val="85000"/>
                  <a:lumOff val="15000"/>
                </a:schemeClr>
              </a:solidFill>
              <a:latin typeface="思源宋体 CN ExtraLight" panose="02020200000000000000" pitchFamily="18" charset="-122"/>
              <a:ea typeface="思源宋体 CN ExtraLight" panose="02020200000000000000" pitchFamily="18" charset="-122"/>
              <a:sym typeface="+mn-ea"/>
            </a:endParaRPr>
          </a:p>
          <a:p>
            <a:pPr>
              <a:lnSpc>
                <a:spcPct val="120000"/>
              </a:lnSpc>
            </a:pPr>
            <a:r>
              <a:rPr lang="en-US" altLang="zh-CN">
                <a:sym typeface="+mn-ea"/>
              </a:rPr>
              <a:t>CDMA</a:t>
            </a:r>
            <a:r>
              <a:rPr lang="zh-CN" altLang="en-US" dirty="0">
                <a:solidFill>
                  <a:schemeClr val="tx1">
                    <a:lumMod val="85000"/>
                    <a:lumOff val="15000"/>
                  </a:schemeClr>
                </a:solidFill>
                <a:latin typeface="思源宋体 CN ExtraLight" panose="02020200000000000000" pitchFamily="18" charset="-122"/>
                <a:ea typeface="思源宋体 CN ExtraLight" panose="02020200000000000000" pitchFamily="18" charset="-122"/>
                <a:sym typeface="+mn-ea"/>
              </a:rPr>
              <a:t>对于</a:t>
            </a:r>
            <a:r>
              <a:rPr lang="zh-CN" altLang="en-US" b="1" dirty="0">
                <a:solidFill>
                  <a:schemeClr val="tx1">
                    <a:lumMod val="85000"/>
                    <a:lumOff val="15000"/>
                  </a:schemeClr>
                </a:solidFill>
                <a:latin typeface="思源宋体 CN ExtraLight" panose="02020200000000000000" pitchFamily="18" charset="-122"/>
                <a:ea typeface="思源宋体 CN ExtraLight" panose="02020200000000000000" pitchFamily="18" charset="-122"/>
                <a:sym typeface="+mn-ea"/>
              </a:rPr>
              <a:t>较大的网络，很难为每个节点分配伪代码</a:t>
            </a:r>
            <a:endParaRPr lang="zh-CN" altLang="en-US" b="1" dirty="0">
              <a:solidFill>
                <a:schemeClr val="tx1">
                  <a:lumMod val="85000"/>
                  <a:lumOff val="15000"/>
                </a:schemeClr>
              </a:solidFill>
              <a:latin typeface="思源宋体 CN ExtraLight" panose="02020200000000000000" pitchFamily="18" charset="-122"/>
              <a:ea typeface="思源宋体 CN ExtraLight" panose="02020200000000000000" pitchFamily="18" charset="-122"/>
              <a:sym typeface="+mn-ea"/>
            </a:endParaRPr>
          </a:p>
          <a:p>
            <a:pPr>
              <a:lnSpc>
                <a:spcPct val="120000"/>
              </a:lnSpc>
            </a:pPr>
            <a:r>
              <a:rPr lang="en-US" altLang="zh-CN">
                <a:sym typeface="+mn-ea"/>
              </a:rPr>
              <a:t>TDMA:如</a:t>
            </a:r>
            <a:r>
              <a:rPr lang="en-US" altLang="zh-CN" b="1">
                <a:sym typeface="+mn-ea"/>
              </a:rPr>
              <a:t>信道利用率差</a:t>
            </a:r>
            <a:r>
              <a:rPr lang="en-US" altLang="zh-CN">
                <a:sym typeface="+mn-ea"/>
              </a:rPr>
              <a:t>、动态上的可伸缩性</a:t>
            </a:r>
            <a:r>
              <a:rPr lang="zh-CN" altLang="en-US">
                <a:sym typeface="+mn-ea"/>
              </a:rPr>
              <a:t>差</a:t>
            </a:r>
            <a:r>
              <a:rPr lang="en-US" altLang="zh-CN">
                <a:sym typeface="+mn-ea"/>
              </a:rPr>
              <a:t>和对时间同步的要求</a:t>
            </a:r>
            <a:r>
              <a:rPr lang="zh-CN" altLang="en-US">
                <a:sym typeface="+mn-ea"/>
              </a:rPr>
              <a:t>高</a:t>
            </a:r>
            <a:r>
              <a:rPr lang="en-US" altLang="zh-CN">
                <a:sym typeface="+mn-ea"/>
              </a:rPr>
              <a:t>。</a:t>
            </a:r>
            <a:endParaRPr lang="en-US" altLang="zh-CN"/>
          </a:p>
          <a:p>
            <a:pPr>
              <a:lnSpc>
                <a:spcPct val="120000"/>
              </a:lnSpc>
            </a:pPr>
            <a:endParaRPr lang="en-US" altLang="zh-CN">
              <a:sym typeface="+mn-ea"/>
            </a:endParaRPr>
          </a:p>
          <a:p>
            <a:pPr>
              <a:lnSpc>
                <a:spcPct val="120000"/>
              </a:lnSpc>
            </a:pPr>
            <a:endParaRPr lang="en-US" altLang="zh-CN">
              <a:sym typeface="+mn-ea"/>
            </a:endParaRPr>
          </a:p>
          <a:p>
            <a:pPr>
              <a:lnSpc>
                <a:spcPct val="120000"/>
              </a:lnSpc>
            </a:pPr>
            <a:r>
              <a:rPr lang="en-US" altLang="zh-CN">
                <a:sym typeface="+mn-ea"/>
              </a:rPr>
              <a:t>本文献主要关注</a:t>
            </a:r>
            <a:r>
              <a:rPr lang="zh-CN" altLang="en-US" sz="2000" b="1" dirty="0">
                <a:gradFill>
                  <a:gsLst>
                    <a:gs pos="0">
                      <a:srgbClr val="012D86"/>
                    </a:gs>
                    <a:gs pos="100000">
                      <a:srgbClr val="0E2557"/>
                    </a:gs>
                  </a:gsLst>
                  <a:lin scaled="0"/>
                </a:gradFill>
                <a:sym typeface="+mn-ea"/>
              </a:rPr>
              <a:t>基于TDMA的基于调度的协议和基于轮询的协议</a:t>
            </a:r>
            <a:r>
              <a:rPr lang="en-US" altLang="zh-CN">
                <a:sym typeface="+mn-ea"/>
              </a:rPr>
              <a:t>，这是基于调度的技术和基于</a:t>
            </a:r>
            <a:r>
              <a:rPr lang="zh-CN" altLang="en-US">
                <a:sym typeface="+mn-ea"/>
              </a:rPr>
              <a:t>竞争</a:t>
            </a:r>
            <a:r>
              <a:rPr lang="en-US" altLang="zh-CN">
                <a:sym typeface="+mn-ea"/>
              </a:rPr>
              <a:t>的技术的混合版本。</a:t>
            </a:r>
            <a:endParaRPr lang="en-US" altLang="zh-CN">
              <a:sym typeface="+mn-ea"/>
            </a:endParaRPr>
          </a:p>
          <a:p>
            <a:endParaRPr lang="zh-CN" altLang="en-US"/>
          </a:p>
        </p:txBody>
      </p:sp>
      <p:pic>
        <p:nvPicPr>
          <p:cNvPr id="6" name="图片 5"/>
          <p:cNvPicPr>
            <a:picLocks noChangeAspect="1"/>
          </p:cNvPicPr>
          <p:nvPr/>
        </p:nvPicPr>
        <p:blipFill>
          <a:blip r:embed="rId1"/>
          <a:stretch>
            <a:fillRect/>
          </a:stretch>
        </p:blipFill>
        <p:spPr>
          <a:xfrm>
            <a:off x="861060" y="1142365"/>
            <a:ext cx="4185285" cy="5275580"/>
          </a:xfrm>
          <a:prstGeom prst="rect">
            <a:avLst/>
          </a:prstGeom>
        </p:spPr>
      </p:pic>
      <p:sp>
        <p:nvSpPr>
          <p:cNvPr id="3" name="文本框 2"/>
          <p:cNvSpPr txBox="1"/>
          <p:nvPr/>
        </p:nvSpPr>
        <p:spPr>
          <a:xfrm>
            <a:off x="1725962" y="620395"/>
            <a:ext cx="2791460" cy="521970"/>
          </a:xfrm>
          <a:prstGeom prst="rect">
            <a:avLst/>
          </a:prstGeom>
          <a:noFill/>
        </p:spPr>
        <p:txBody>
          <a:bodyPr wrap="none" rtlCol="0">
            <a:spAutoFit/>
          </a:bodyPr>
          <a:lstStyle/>
          <a:p>
            <a:pPr algn="l"/>
            <a:r>
              <a:rPr lang="zh-CN" altLang="en-US" sz="2800" dirty="0">
                <a:solidFill>
                  <a:schemeClr val="accent2"/>
                </a:solidFill>
                <a:latin typeface="+mj-ea"/>
                <a:ea typeface="+mj-ea"/>
                <a:sym typeface="+mn-ea"/>
              </a:rPr>
              <a:t>基于</a:t>
            </a:r>
            <a:r>
              <a:rPr lang="zh-CN" altLang="en-US" sz="2800" dirty="0">
                <a:solidFill>
                  <a:schemeClr val="accent2"/>
                </a:solidFill>
                <a:latin typeface="+mj-ea"/>
                <a:ea typeface="+mj-ea"/>
                <a:sym typeface="+mn-ea"/>
              </a:rPr>
              <a:t>调度的</a:t>
            </a:r>
            <a:r>
              <a:rPr lang="en-US" altLang="zh-CN" sz="2800" dirty="0">
                <a:solidFill>
                  <a:schemeClr val="accent2"/>
                </a:solidFill>
                <a:latin typeface="+mj-ea"/>
                <a:ea typeface="+mj-ea"/>
                <a:sym typeface="+mn-ea"/>
              </a:rPr>
              <a:t>MAC</a:t>
            </a:r>
            <a:endParaRPr lang="zh-CN" altLang="en-US" sz="2800" dirty="0">
              <a:solidFill>
                <a:schemeClr val="accent2"/>
              </a:solidFill>
              <a:latin typeface="+mj-ea"/>
              <a:ea typeface="+mj-ea"/>
            </a:endParaRPr>
          </a:p>
        </p:txBody>
      </p:sp>
      <p:pic>
        <p:nvPicPr>
          <p:cNvPr id="17" name="图片 16" descr="303b32303039333135323bbcfdcdb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37300" y="1266614"/>
            <a:ext cx="360943" cy="292438"/>
          </a:xfrm>
          <a:prstGeom prst="rect">
            <a:avLst/>
          </a:prstGeom>
        </p:spPr>
      </p:pic>
      <p:pic>
        <p:nvPicPr>
          <p:cNvPr id="15" name="图片 14" descr="303b32303039333135323bbcfdcdb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38570" y="3082079"/>
            <a:ext cx="360943" cy="292438"/>
          </a:xfrm>
          <a:prstGeom prst="rect">
            <a:avLst/>
          </a:prstGeom>
        </p:spPr>
      </p:pic>
      <p:pic>
        <p:nvPicPr>
          <p:cNvPr id="16" name="图片 15" descr="303b32303039333135323bbcfdcdb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38570" y="5286164"/>
            <a:ext cx="360943" cy="292438"/>
          </a:xfrm>
          <a:prstGeom prst="rect">
            <a:avLst/>
          </a:prstGeom>
        </p:spPr>
      </p:pic>
      <p:sp>
        <p:nvSpPr>
          <p:cNvPr id="18" name="下箭头 17"/>
          <p:cNvSpPr/>
          <p:nvPr/>
        </p:nvSpPr>
        <p:spPr>
          <a:xfrm>
            <a:off x="8791575" y="1981200"/>
            <a:ext cx="349250" cy="587375"/>
          </a:xfrm>
          <a:prstGeom prst="downArrow">
            <a:avLst/>
          </a:prstGeom>
          <a:solidFill>
            <a:schemeClr val="tx1">
              <a:lumMod val="65000"/>
              <a:lumOff val="35000"/>
            </a:schemeClr>
          </a:solidFill>
          <a:ln w="12700" cmpd="sng">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下箭头 19"/>
          <p:cNvSpPr/>
          <p:nvPr/>
        </p:nvSpPr>
        <p:spPr>
          <a:xfrm>
            <a:off x="8825230" y="4513580"/>
            <a:ext cx="349250" cy="587375"/>
          </a:xfrm>
          <a:prstGeom prst="downArrow">
            <a:avLst/>
          </a:prstGeom>
          <a:solidFill>
            <a:schemeClr val="tx1">
              <a:lumMod val="65000"/>
              <a:lumOff val="35000"/>
            </a:schemeClr>
          </a:solidFill>
          <a:ln w="12700" cmpd="sng">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矩形 3"/>
          <p:cNvSpPr/>
          <p:nvPr/>
        </p:nvSpPr>
        <p:spPr>
          <a:xfrm>
            <a:off x="861060" y="1645920"/>
            <a:ext cx="1193800" cy="303530"/>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3402330" y="1645920"/>
            <a:ext cx="1193800" cy="303530"/>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 name="图片 7"/>
          <p:cNvPicPr>
            <a:picLocks noChangeAspect="1"/>
          </p:cNvPicPr>
          <p:nvPr/>
        </p:nvPicPr>
        <p:blipFill>
          <a:blip r:embed="rId4"/>
          <a:stretch>
            <a:fillRect/>
          </a:stretch>
        </p:blipFill>
        <p:spPr>
          <a:xfrm>
            <a:off x="0" y="0"/>
            <a:ext cx="12255500" cy="566420"/>
          </a:xfrm>
          <a:prstGeom prst="rect">
            <a:avLst/>
          </a:prstGeom>
        </p:spPr>
      </p:pic>
      <p:sp>
        <p:nvSpPr>
          <p:cNvPr id="9" name="文本占位符 5"/>
          <p:cNvSpPr>
            <a:spLocks noGrp="1"/>
          </p:cNvSpPr>
          <p:nvPr/>
        </p:nvSpPr>
        <p:spPr>
          <a:xfrm>
            <a:off x="3679356" y="87340"/>
            <a:ext cx="2127600" cy="36830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数据链路层</a:t>
            </a:r>
            <a:endParaRPr lang="zh-CN" altLang="en-US" dirty="0"/>
          </a:p>
        </p:txBody>
      </p:sp>
      <p:sp>
        <p:nvSpPr>
          <p:cNvPr id="47" name="矩形 46"/>
          <p:cNvSpPr/>
          <p:nvPr/>
        </p:nvSpPr>
        <p:spPr>
          <a:xfrm>
            <a:off x="6969125" y="1028700"/>
            <a:ext cx="4263390" cy="727075"/>
          </a:xfrm>
          <a:prstGeom prst="rect">
            <a:avLst/>
          </a:prstGeom>
          <a:gradFill>
            <a:gsLst>
              <a:gs pos="68000">
                <a:srgbClr val="007BD3">
                  <a:alpha val="9000"/>
                </a:srgbClr>
              </a:gs>
              <a:gs pos="0">
                <a:srgbClr val="034373">
                  <a:alpha val="3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6969125" y="2794000"/>
            <a:ext cx="4264025" cy="1648460"/>
          </a:xfrm>
          <a:prstGeom prst="rect">
            <a:avLst/>
          </a:prstGeom>
          <a:gradFill>
            <a:gsLst>
              <a:gs pos="68000">
                <a:srgbClr val="007BD3">
                  <a:alpha val="9000"/>
                </a:srgbClr>
              </a:gs>
              <a:gs pos="0">
                <a:srgbClr val="034373">
                  <a:alpha val="3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6967855" y="5020310"/>
            <a:ext cx="4264660" cy="1177290"/>
          </a:xfrm>
          <a:prstGeom prst="rect">
            <a:avLst/>
          </a:prstGeom>
          <a:gradFill>
            <a:gsLst>
              <a:gs pos="68000">
                <a:srgbClr val="007BD3">
                  <a:alpha val="9000"/>
                </a:srgbClr>
              </a:gs>
              <a:gs pos="0">
                <a:srgbClr val="034373">
                  <a:alpha val="3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5" name="文本占位符 4"/>
          <p:cNvSpPr>
            <a:spLocks noGrp="1"/>
          </p:cNvSpPr>
          <p:nvPr>
            <p:ph type="body" sz="quarter" idx="13"/>
          </p:nvPr>
        </p:nvSpPr>
        <p:spPr>
          <a:xfrm>
            <a:off x="1551008" y="87340"/>
            <a:ext cx="2127600" cy="368300"/>
          </a:xfrm>
        </p:spPr>
        <p:txBody>
          <a:bodyPr/>
          <a:lstStyle/>
          <a:p>
            <a:pPr algn="ctr"/>
            <a:r>
              <a:rPr lang="zh-CN" altLang="en-US" dirty="0"/>
              <a:t>内容</a:t>
            </a:r>
            <a:r>
              <a:rPr lang="zh-CN" altLang="en-US" dirty="0"/>
              <a:t>讨论</a:t>
            </a:r>
            <a:endParaRPr lang="zh-CN" altLang="en-US" dirty="0"/>
          </a:p>
        </p:txBody>
      </p:sp>
      <p:sp>
        <p:nvSpPr>
          <p:cNvPr id="3" name="文本框 2"/>
          <p:cNvSpPr txBox="1"/>
          <p:nvPr/>
        </p:nvSpPr>
        <p:spPr>
          <a:xfrm>
            <a:off x="412147" y="800100"/>
            <a:ext cx="5866765" cy="460375"/>
          </a:xfrm>
          <a:prstGeom prst="rect">
            <a:avLst/>
          </a:prstGeom>
          <a:noFill/>
        </p:spPr>
        <p:txBody>
          <a:bodyPr wrap="none" rtlCol="0">
            <a:spAutoFit/>
          </a:bodyPr>
          <a:lstStyle/>
          <a:p>
            <a:pPr algn="l"/>
            <a:r>
              <a:rPr lang="zh-CN" altLang="en-US" sz="2400" dirty="0">
                <a:solidFill>
                  <a:schemeClr val="accent2"/>
                </a:solidFill>
                <a:latin typeface="+mj-ea"/>
                <a:ea typeface="+mj-ea"/>
              </a:rPr>
              <a:t>集中式网络上应用的各种TDMA MAC协议</a:t>
            </a:r>
            <a:endParaRPr lang="zh-CN" altLang="en-US" sz="2400" dirty="0">
              <a:solidFill>
                <a:schemeClr val="accent2"/>
              </a:solidFill>
              <a:latin typeface="+mj-ea"/>
              <a:ea typeface="+mj-ea"/>
            </a:endParaRPr>
          </a:p>
        </p:txBody>
      </p:sp>
      <p:sp>
        <p:nvSpPr>
          <p:cNvPr id="4" name="文本框 3"/>
          <p:cNvSpPr txBox="1"/>
          <p:nvPr/>
        </p:nvSpPr>
        <p:spPr>
          <a:xfrm>
            <a:off x="901065" y="1575435"/>
            <a:ext cx="5339715" cy="4424680"/>
          </a:xfrm>
          <a:prstGeom prst="rect">
            <a:avLst/>
          </a:prstGeom>
          <a:noFill/>
        </p:spPr>
        <p:txBody>
          <a:bodyPr wrap="square" rtlCol="0">
            <a:spAutoFit/>
          </a:bodyPr>
          <a:p>
            <a:pPr>
              <a:lnSpc>
                <a:spcPct val="110000"/>
              </a:lnSpc>
            </a:pPr>
            <a:r>
              <a:t>水下多机器人合作干预MAC协议（UMCI-MAC）</a:t>
            </a:r>
          </a:p>
          <a:p>
            <a:pPr>
              <a:lnSpc>
                <a:spcPct val="110000"/>
              </a:lnSpc>
            </a:pPr>
            <a:r>
              <a:t>最小化延迟和抖动</a:t>
            </a:r>
          </a:p>
          <a:p>
            <a:pPr>
              <a:lnSpc>
                <a:spcPct val="110000"/>
              </a:lnSpc>
            </a:pPr>
            <a:endParaRPr lang="zh-CN" altLang="en-US" sz="2000"/>
          </a:p>
          <a:p>
            <a:pPr>
              <a:lnSpc>
                <a:spcPct val="110000"/>
              </a:lnSpc>
            </a:pPr>
            <a:r>
              <a:rPr lang="zh-CN" altLang="en-US" sz="2000"/>
              <a:t>不对称传播延迟MAC（APD-TDMA）</a:t>
            </a:r>
            <a:endParaRPr lang="zh-CN" altLang="en-US" sz="2000"/>
          </a:p>
          <a:p>
            <a:pPr>
              <a:lnSpc>
                <a:spcPct val="110000"/>
              </a:lnSpc>
            </a:pPr>
            <a:endParaRPr lang="zh-CN" altLang="en-US" sz="2000" b="1"/>
          </a:p>
          <a:p>
            <a:pPr algn="l">
              <a:lnSpc>
                <a:spcPct val="110000"/>
              </a:lnSpc>
              <a:buClrTx/>
              <a:buSzTx/>
              <a:buFontTx/>
            </a:pPr>
            <a:r>
              <a:rPr lang="zh-CN" altLang="en-US" sz="2000"/>
              <a:t>针对大型auv网络的DDOR（分布式动态综合路由）路由协议</a:t>
            </a:r>
            <a:endParaRPr lang="zh-CN" altLang="en-US" sz="2000"/>
          </a:p>
          <a:p>
            <a:pPr algn="l">
              <a:lnSpc>
                <a:spcPct val="110000"/>
              </a:lnSpc>
              <a:buClrTx/>
              <a:buSzTx/>
              <a:buFontTx/>
            </a:pPr>
            <a:endParaRPr lang="zh-CN" altLang="en-US" sz="2000"/>
          </a:p>
          <a:p>
            <a:pPr algn="l">
              <a:lnSpc>
                <a:spcPct val="110000"/>
              </a:lnSpc>
              <a:buClrTx/>
              <a:buSzTx/>
              <a:buFontTx/>
            </a:pPr>
            <a:r>
              <a:rPr lang="zh-CN" altLang="en-US" sz="2000"/>
              <a:t>PDOR 是 DDOR 的改进版本，它考虑了地理/辐射碰撞模型并根据信号强度解决碰撞。</a:t>
            </a:r>
            <a:endParaRPr lang="zh-CN" altLang="en-US" sz="2000"/>
          </a:p>
          <a:p>
            <a:pPr algn="l">
              <a:lnSpc>
                <a:spcPct val="110000"/>
              </a:lnSpc>
              <a:buClrTx/>
              <a:buSzTx/>
              <a:buFontTx/>
            </a:pPr>
            <a:endParaRPr lang="zh-CN" altLang="en-US" sz="2000"/>
          </a:p>
          <a:p>
            <a:pPr algn="l">
              <a:lnSpc>
                <a:spcPct val="110000"/>
              </a:lnSpc>
              <a:buClrTx/>
              <a:buSzTx/>
              <a:buFontTx/>
            </a:pPr>
            <a:r>
              <a:rPr lang="zh-CN" altLang="en-US" sz="2000"/>
              <a:t>用于带有auv的单跳网络的基于位置的TDMA</a:t>
            </a:r>
            <a:endParaRPr lang="zh-CN" altLang="en-US" sz="2000"/>
          </a:p>
          <a:p>
            <a:pPr algn="l">
              <a:lnSpc>
                <a:spcPct val="110000"/>
              </a:lnSpc>
              <a:buClrTx/>
              <a:buSzTx/>
              <a:buFontTx/>
            </a:pPr>
            <a:r>
              <a:rPr lang="zh-CN" altLang="en-US" sz="2000"/>
              <a:t>MAC（LTM-MAC）</a:t>
            </a:r>
            <a:endParaRPr lang="zh-CN" altLang="en-US" sz="2000"/>
          </a:p>
        </p:txBody>
      </p:sp>
      <p:pic>
        <p:nvPicPr>
          <p:cNvPr id="17" name="图片 16" descr="303b32303039333135323bbcfdcdb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40385" y="1665394"/>
            <a:ext cx="360943" cy="292438"/>
          </a:xfrm>
          <a:prstGeom prst="rect">
            <a:avLst/>
          </a:prstGeom>
        </p:spPr>
      </p:pic>
      <p:pic>
        <p:nvPicPr>
          <p:cNvPr id="7" name="图片 6" descr="303b32303039333135323bbcfdcdb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40385" y="2569845"/>
            <a:ext cx="360680" cy="292735"/>
          </a:xfrm>
          <a:prstGeom prst="rect">
            <a:avLst/>
          </a:prstGeom>
        </p:spPr>
      </p:pic>
      <p:pic>
        <p:nvPicPr>
          <p:cNvPr id="18" name="图片 17" descr="303b32303039333135323bbcfdcdb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40385" y="3282315"/>
            <a:ext cx="360680" cy="292735"/>
          </a:xfrm>
          <a:prstGeom prst="rect">
            <a:avLst/>
          </a:prstGeom>
        </p:spPr>
      </p:pic>
      <p:pic>
        <p:nvPicPr>
          <p:cNvPr id="16" name="图片 15" descr="303b32303039333135323bbcfdcdb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40385" y="4263390"/>
            <a:ext cx="360680" cy="292735"/>
          </a:xfrm>
          <a:prstGeom prst="rect">
            <a:avLst/>
          </a:prstGeom>
        </p:spPr>
      </p:pic>
      <p:pic>
        <p:nvPicPr>
          <p:cNvPr id="20" name="图片 19" descr="303b32303039333135323bbcfdcdb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40385" y="5308600"/>
            <a:ext cx="360680" cy="292735"/>
          </a:xfrm>
          <a:prstGeom prst="rect">
            <a:avLst/>
          </a:prstGeom>
        </p:spPr>
      </p:pic>
      <p:sp>
        <p:nvSpPr>
          <p:cNvPr id="8" name="虚尾箭头 7"/>
          <p:cNvSpPr/>
          <p:nvPr/>
        </p:nvSpPr>
        <p:spPr>
          <a:xfrm>
            <a:off x="5746115" y="2569845"/>
            <a:ext cx="955040" cy="28511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6967220" y="2494280"/>
            <a:ext cx="4807585" cy="368300"/>
          </a:xfrm>
          <a:prstGeom prst="rect">
            <a:avLst/>
          </a:prstGeom>
          <a:noFill/>
        </p:spPr>
        <p:txBody>
          <a:bodyPr wrap="square" rtlCol="0">
            <a:spAutoFit/>
          </a:bodyPr>
          <a:p>
            <a:r>
              <a:rPr lang="zh-CN" altLang="en-US"/>
              <a:t>通过</a:t>
            </a:r>
            <a:r>
              <a:rPr lang="zh-CN" altLang="en-US" b="1"/>
              <a:t>延迟数据传输</a:t>
            </a:r>
            <a:r>
              <a:rPr lang="zh-CN" altLang="en-US"/>
              <a:t>，避免了接收节点上的碰撞。</a:t>
            </a:r>
            <a:endParaRPr lang="zh-CN" altLang="en-US"/>
          </a:p>
        </p:txBody>
      </p:sp>
      <p:sp>
        <p:nvSpPr>
          <p:cNvPr id="14" name="右大括号 13"/>
          <p:cNvSpPr/>
          <p:nvPr/>
        </p:nvSpPr>
        <p:spPr>
          <a:xfrm>
            <a:off x="6269355" y="3377565"/>
            <a:ext cx="651510" cy="134048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5" name="文本框 14"/>
          <p:cNvSpPr txBox="1"/>
          <p:nvPr/>
        </p:nvSpPr>
        <p:spPr>
          <a:xfrm>
            <a:off x="7095490" y="3780790"/>
            <a:ext cx="906780" cy="534035"/>
          </a:xfrm>
          <a:prstGeom prst="rect">
            <a:avLst/>
          </a:prstGeom>
          <a:noFill/>
        </p:spPr>
        <p:txBody>
          <a:bodyPr wrap="square" rtlCol="0">
            <a:spAutoFit/>
          </a:bodyPr>
          <a:p>
            <a:pPr algn="l">
              <a:lnSpc>
                <a:spcPct val="120000"/>
              </a:lnSpc>
              <a:buClrTx/>
              <a:buSzTx/>
              <a:buFontTx/>
            </a:pPr>
            <a:r>
              <a:rPr lang="zh-CN" altLang="en-US" sz="2400" b="1" dirty="0">
                <a:gradFill>
                  <a:gsLst>
                    <a:gs pos="0">
                      <a:srgbClr val="012D86"/>
                    </a:gs>
                    <a:gs pos="100000">
                      <a:srgbClr val="0E2557"/>
                    </a:gs>
                  </a:gsLst>
                  <a:lin scaled="0"/>
                </a:gradFill>
              </a:rPr>
              <a:t>区别</a:t>
            </a:r>
            <a:endParaRPr lang="zh-CN" altLang="en-US" sz="2400" b="1" dirty="0">
              <a:gradFill>
                <a:gsLst>
                  <a:gs pos="0">
                    <a:srgbClr val="012D86"/>
                  </a:gs>
                  <a:gs pos="100000">
                    <a:srgbClr val="0E2557"/>
                  </a:gs>
                </a:gsLst>
                <a:lin scaled="0"/>
              </a:gradFill>
            </a:endParaRPr>
          </a:p>
        </p:txBody>
      </p:sp>
      <p:sp>
        <p:nvSpPr>
          <p:cNvPr id="19" name="虚尾箭头 18"/>
          <p:cNvSpPr/>
          <p:nvPr/>
        </p:nvSpPr>
        <p:spPr>
          <a:xfrm>
            <a:off x="5807075" y="5534025"/>
            <a:ext cx="955040" cy="28511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文本框 20"/>
          <p:cNvSpPr txBox="1"/>
          <p:nvPr/>
        </p:nvSpPr>
        <p:spPr>
          <a:xfrm>
            <a:off x="7462520" y="5305425"/>
            <a:ext cx="4064000" cy="368300"/>
          </a:xfrm>
          <a:prstGeom prst="rect">
            <a:avLst/>
          </a:prstGeom>
          <a:noFill/>
        </p:spPr>
        <p:txBody>
          <a:bodyPr wrap="square" rtlCol="0">
            <a:spAutoFit/>
          </a:bodyPr>
          <a:p>
            <a:endParaRPr lang="zh-CN" altLang="en-US"/>
          </a:p>
        </p:txBody>
      </p:sp>
      <p:sp>
        <p:nvSpPr>
          <p:cNvPr id="23" name="文本框 22"/>
          <p:cNvSpPr txBox="1"/>
          <p:nvPr/>
        </p:nvSpPr>
        <p:spPr>
          <a:xfrm>
            <a:off x="6896735" y="5076825"/>
            <a:ext cx="4779645" cy="1291590"/>
          </a:xfrm>
          <a:prstGeom prst="rect">
            <a:avLst/>
          </a:prstGeom>
          <a:noFill/>
        </p:spPr>
        <p:txBody>
          <a:bodyPr wrap="square" rtlCol="0">
            <a:spAutoFit/>
          </a:bodyPr>
          <a:p>
            <a:r>
              <a:rPr lang="zh-CN" altLang="en-US"/>
              <a:t>静态节点在传输前会</a:t>
            </a:r>
            <a:r>
              <a:rPr lang="zh-CN" altLang="en-US" sz="2000" b="1" dirty="0">
                <a:gradFill>
                  <a:gsLst>
                    <a:gs pos="0">
                      <a:srgbClr val="012D86"/>
                    </a:gs>
                    <a:gs pos="100000">
                      <a:srgbClr val="0E2557"/>
                    </a:gs>
                  </a:gsLst>
                  <a:lin scaled="0"/>
                </a:gradFill>
              </a:rPr>
              <a:t>侦听足够长的时间</a:t>
            </a:r>
            <a:r>
              <a:rPr lang="zh-CN" altLang="en-US"/>
              <a:t>，以便考虑AUV需要建立通信的情况。如果AUV有数据要发送，它将占用时隙，</a:t>
            </a:r>
            <a:r>
              <a:rPr lang="zh-CN" altLang="en-US" sz="2000" b="1" dirty="0">
                <a:gradFill>
                  <a:gsLst>
                    <a:gs pos="0">
                      <a:srgbClr val="012D86"/>
                    </a:gs>
                    <a:gs pos="100000">
                      <a:srgbClr val="0E2557"/>
                    </a:gs>
                  </a:gsLst>
                  <a:lin scaled="0"/>
                </a:gradFill>
              </a:rPr>
              <a:t>其他静态节点延迟传输</a:t>
            </a:r>
            <a:r>
              <a:rPr lang="zh-CN" altLang="en-US"/>
              <a:t>，从而确保了AUV的及时访问。</a:t>
            </a:r>
            <a:endParaRPr lang="zh-CN" altLang="en-US"/>
          </a:p>
        </p:txBody>
      </p:sp>
      <p:sp>
        <p:nvSpPr>
          <p:cNvPr id="6" name="文本占位符 5"/>
          <p:cNvSpPr>
            <a:spLocks noGrp="1"/>
          </p:cNvSpPr>
          <p:nvPr/>
        </p:nvSpPr>
        <p:spPr>
          <a:xfrm>
            <a:off x="3679356" y="87340"/>
            <a:ext cx="2127600" cy="36830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数据链路层</a:t>
            </a:r>
            <a:endParaRPr lang="zh-CN" altLang="en-US" dirty="0"/>
          </a:p>
        </p:txBody>
      </p:sp>
    </p:spTree>
    <p:custDataLst>
      <p:tags r:id="rId3"/>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5" name="文本占位符 4"/>
          <p:cNvSpPr>
            <a:spLocks noGrp="1"/>
          </p:cNvSpPr>
          <p:nvPr>
            <p:ph type="body" sz="quarter" idx="13"/>
          </p:nvPr>
        </p:nvSpPr>
        <p:spPr>
          <a:xfrm>
            <a:off x="1551008" y="87340"/>
            <a:ext cx="2127600" cy="368300"/>
          </a:xfrm>
        </p:spPr>
        <p:txBody>
          <a:bodyPr/>
          <a:lstStyle/>
          <a:p>
            <a:pPr algn="ctr"/>
            <a:r>
              <a:rPr lang="zh-CN" altLang="en-US" dirty="0"/>
              <a:t>内容</a:t>
            </a:r>
            <a:r>
              <a:rPr lang="zh-CN" altLang="en-US" dirty="0"/>
              <a:t>讨论</a:t>
            </a:r>
            <a:endParaRPr lang="zh-CN" altLang="en-US" dirty="0"/>
          </a:p>
        </p:txBody>
      </p:sp>
      <p:sp>
        <p:nvSpPr>
          <p:cNvPr id="3" name="文本框 2"/>
          <p:cNvSpPr txBox="1"/>
          <p:nvPr/>
        </p:nvSpPr>
        <p:spPr>
          <a:xfrm>
            <a:off x="412147" y="800100"/>
            <a:ext cx="5666740" cy="460375"/>
          </a:xfrm>
          <a:prstGeom prst="rect">
            <a:avLst/>
          </a:prstGeom>
          <a:noFill/>
        </p:spPr>
        <p:txBody>
          <a:bodyPr wrap="none" rtlCol="0">
            <a:spAutoFit/>
          </a:bodyPr>
          <a:lstStyle/>
          <a:p>
            <a:pPr algn="l">
              <a:buClrTx/>
              <a:buSzTx/>
              <a:buFontTx/>
            </a:pPr>
            <a:r>
              <a:rPr lang="zh-CN" altLang="en-US" sz="2400" dirty="0">
                <a:solidFill>
                  <a:schemeClr val="accent2"/>
                </a:solidFill>
                <a:latin typeface="+mj-ea"/>
                <a:ea typeface="+mj-ea"/>
                <a:sym typeface="+mn-ea"/>
              </a:rPr>
              <a:t>DDOR（分布式动态综合路由）路由协议</a:t>
            </a:r>
            <a:endParaRPr lang="zh-CN" altLang="en-US" sz="2400" dirty="0">
              <a:solidFill>
                <a:schemeClr val="accent2"/>
              </a:solidFill>
              <a:latin typeface="+mj-ea"/>
              <a:ea typeface="+mj-ea"/>
            </a:endParaRPr>
          </a:p>
        </p:txBody>
      </p:sp>
      <p:sp>
        <p:nvSpPr>
          <p:cNvPr id="21" name="文本框 20"/>
          <p:cNvSpPr txBox="1"/>
          <p:nvPr/>
        </p:nvSpPr>
        <p:spPr>
          <a:xfrm>
            <a:off x="7462520" y="5305425"/>
            <a:ext cx="4064000" cy="368300"/>
          </a:xfrm>
          <a:prstGeom prst="rect">
            <a:avLst/>
          </a:prstGeom>
          <a:noFill/>
        </p:spPr>
        <p:txBody>
          <a:bodyPr wrap="square" rtlCol="0">
            <a:spAutoFit/>
          </a:bodyPr>
          <a:p>
            <a:endParaRPr lang="zh-CN" altLang="en-US"/>
          </a:p>
        </p:txBody>
      </p:sp>
      <p:sp>
        <p:nvSpPr>
          <p:cNvPr id="6" name="文本占位符 5"/>
          <p:cNvSpPr>
            <a:spLocks noGrp="1"/>
          </p:cNvSpPr>
          <p:nvPr/>
        </p:nvSpPr>
        <p:spPr>
          <a:xfrm>
            <a:off x="3679356" y="87340"/>
            <a:ext cx="2127600" cy="36830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数据链路层</a:t>
            </a:r>
            <a:endParaRPr lang="zh-CN" altLang="en-US" dirty="0"/>
          </a:p>
        </p:txBody>
      </p:sp>
      <p:sp>
        <p:nvSpPr>
          <p:cNvPr id="10" name="文本框 9"/>
          <p:cNvSpPr txBox="1"/>
          <p:nvPr/>
        </p:nvSpPr>
        <p:spPr>
          <a:xfrm>
            <a:off x="1948180" y="1894840"/>
            <a:ext cx="8295005" cy="4074795"/>
          </a:xfrm>
          <a:prstGeom prst="rect">
            <a:avLst/>
          </a:prstGeom>
          <a:noFill/>
        </p:spPr>
        <p:txBody>
          <a:bodyPr wrap="square" rtlCol="0">
            <a:noAutofit/>
          </a:bodyPr>
          <a:p>
            <a:pPr marL="285750" indent="-285750" algn="l">
              <a:buClrTx/>
              <a:buSzTx/>
              <a:buFont typeface="Arial" panose="020B0604020202020204" pitchFamily="34" charset="0"/>
              <a:buChar char="•"/>
            </a:pPr>
            <a:r>
              <a:rPr lang="zh-CN" altLang="en-US"/>
              <a:t>逻辑时钟 L (t)递增；节点三种状态：侦听、请求和运行。</a:t>
            </a:r>
            <a:endParaRPr lang="zh-CN" altLang="en-US"/>
          </a:p>
          <a:p>
            <a:endParaRPr lang="zh-CN" altLang="en-US"/>
          </a:p>
          <a:p>
            <a:pPr marL="285750" indent="-285750">
              <a:buFont typeface="Arial" panose="020B0604020202020204" pitchFamily="34" charset="0"/>
              <a:buChar char="•"/>
            </a:pPr>
            <a:r>
              <a:rPr lang="zh-CN" altLang="en-US"/>
              <a:t>节点默认值为“侦听”。该节点在一个随机数量的时间槽内保持在</a:t>
            </a:r>
            <a:r>
              <a:rPr lang="zh-CN" altLang="en-US" sz="2000" b="1" dirty="0">
                <a:gradFill>
                  <a:gsLst>
                    <a:gs pos="0">
                      <a:srgbClr val="012D86"/>
                    </a:gs>
                    <a:gs pos="100000">
                      <a:srgbClr val="0E2557"/>
                    </a:gs>
                  </a:gsLst>
                  <a:lin scaled="0"/>
                </a:gradFill>
              </a:rPr>
              <a:t>侦听状态</a:t>
            </a:r>
            <a:r>
              <a:rPr lang="zh-CN" altLang="en-US"/>
              <a:t>，同时从接收到的消息中</a:t>
            </a:r>
            <a:r>
              <a:rPr lang="zh-CN" altLang="en-US" sz="2000" b="1" dirty="0">
                <a:gradFill>
                  <a:gsLst>
                    <a:gs pos="0">
                      <a:srgbClr val="012D86"/>
                    </a:gs>
                    <a:gs pos="100000">
                      <a:srgbClr val="0E2557"/>
                    </a:gs>
                  </a:gsLst>
                  <a:lin scaled="0"/>
                </a:gradFill>
              </a:rPr>
              <a:t>更新其本地调度和可见的邻域列表</a:t>
            </a:r>
            <a:r>
              <a:rPr lang="zh-CN" altLang="en-US"/>
              <a:t>（它们最近接收到消息的所有节点）。如果可见邻域列表在</a:t>
            </a:r>
            <a:r>
              <a:rPr lang="zh-CN" altLang="en-US" b="1"/>
              <a:t>超时后仍然为空</a:t>
            </a:r>
            <a:r>
              <a:rPr lang="zh-CN" altLang="en-US"/>
              <a:t>（未收到消息），节点将自己添加到其本地调度的第一个槽</a:t>
            </a:r>
            <a:r>
              <a:rPr lang="zh-CN" altLang="en-US"/>
              <a:t>并传输包含此计划的消息。否则，节点将对当前调度中的第一个空槽发出请求，并随机返回到侦听。</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在</a:t>
            </a:r>
            <a:r>
              <a:rPr lang="en-US" altLang="zh-CN"/>
              <a:t>MAC</a:t>
            </a:r>
            <a:r>
              <a:rPr lang="zh-CN" altLang="en-US"/>
              <a:t>层中使用了基于预订的TDMA。在一个指定的时间槽中，每个节点都可以首先发送一个较长的消息，其中包括它的本地调度和有效载荷数据，然后是一个非常短的两字节请求槽，用于调度即将到来的时间槽。其主要优点是，它为其他节点提供了本地化和调度信息。然而，节点的高互联性导致更大的调度，从而导致较高的端到端延迟。</a:t>
            </a:r>
            <a:endParaRPr lang="zh-CN" altLang="en-US"/>
          </a:p>
        </p:txBody>
      </p:sp>
      <p:sp>
        <p:nvSpPr>
          <p:cNvPr id="4" name="文本框 3"/>
          <p:cNvSpPr txBox="1"/>
          <p:nvPr/>
        </p:nvSpPr>
        <p:spPr>
          <a:xfrm>
            <a:off x="518795" y="1260475"/>
            <a:ext cx="4917440" cy="398780"/>
          </a:xfrm>
          <a:prstGeom prst="rect">
            <a:avLst/>
          </a:prstGeom>
          <a:noFill/>
        </p:spPr>
        <p:txBody>
          <a:bodyPr wrap="square" rtlCol="0">
            <a:spAutoFit/>
          </a:bodyPr>
          <a:p>
            <a:pPr algn="l">
              <a:buClrTx/>
              <a:buSzTx/>
              <a:buFontTx/>
            </a:pPr>
            <a:r>
              <a:rPr lang="zh-CN" altLang="en-US" sz="2000" b="1" dirty="0">
                <a:gradFill>
                  <a:gsLst>
                    <a:gs pos="0">
                      <a:srgbClr val="012D86"/>
                    </a:gs>
                    <a:gs pos="100000">
                      <a:srgbClr val="0E2557"/>
                    </a:gs>
                  </a:gsLst>
                  <a:lin scaled="0"/>
                </a:gradFill>
              </a:rPr>
              <a:t>结合网络层和MAC协议的跨层功能的协议</a:t>
            </a:r>
            <a:endParaRPr lang="zh-CN" altLang="en-US" sz="2000" b="1" dirty="0">
              <a:gradFill>
                <a:gsLst>
                  <a:gs pos="0">
                    <a:srgbClr val="012D86"/>
                  </a:gs>
                  <a:gs pos="100000">
                    <a:srgbClr val="0E2557"/>
                  </a:gs>
                </a:gsLst>
                <a:lin scaled="0"/>
              </a:gradFill>
            </a:endParaRPr>
          </a:p>
        </p:txBody>
      </p:sp>
      <p:sp>
        <p:nvSpPr>
          <p:cNvPr id="7" name="文本框 6"/>
          <p:cNvSpPr txBox="1"/>
          <p:nvPr/>
        </p:nvSpPr>
        <p:spPr>
          <a:xfrm>
            <a:off x="6924675" y="952500"/>
            <a:ext cx="5139055" cy="706755"/>
          </a:xfrm>
          <a:prstGeom prst="rect">
            <a:avLst/>
          </a:prstGeom>
          <a:noFill/>
        </p:spPr>
        <p:txBody>
          <a:bodyPr wrap="square" rtlCol="0">
            <a:spAutoFit/>
          </a:bodyPr>
          <a:p>
            <a:pPr algn="l">
              <a:buClrTx/>
              <a:buSzTx/>
              <a:buFontTx/>
            </a:pPr>
            <a:r>
              <a:rPr lang="zh-CN" altLang="en-US" sz="2000" b="1" dirty="0">
                <a:gradFill>
                  <a:gsLst>
                    <a:gs pos="0">
                      <a:srgbClr val="012D86"/>
                    </a:gs>
                    <a:gs pos="100000">
                      <a:srgbClr val="0E2557"/>
                    </a:gs>
                  </a:gsLst>
                  <a:lin scaled="0"/>
                </a:gradFill>
              </a:rPr>
              <a:t>竞争节点之间的冲突是通过选择索引最低的节点（也就是最短路径）来解决。</a:t>
            </a:r>
            <a:endParaRPr lang="zh-CN" altLang="en-US" sz="2000" b="1" dirty="0">
              <a:gradFill>
                <a:gsLst>
                  <a:gs pos="0">
                    <a:srgbClr val="012D86"/>
                  </a:gs>
                  <a:gs pos="100000">
                    <a:srgbClr val="0E2557"/>
                  </a:gs>
                </a:gsLst>
                <a:lin scaled="0"/>
              </a:gra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5" name="文本占位符 4"/>
          <p:cNvSpPr>
            <a:spLocks noGrp="1"/>
          </p:cNvSpPr>
          <p:nvPr>
            <p:ph type="body" sz="quarter" idx="13"/>
          </p:nvPr>
        </p:nvSpPr>
        <p:spPr>
          <a:xfrm>
            <a:off x="1551008" y="87340"/>
            <a:ext cx="2127600" cy="368300"/>
          </a:xfrm>
        </p:spPr>
        <p:txBody>
          <a:bodyPr/>
          <a:lstStyle/>
          <a:p>
            <a:pPr algn="ctr"/>
            <a:r>
              <a:rPr lang="zh-CN" altLang="en-US" dirty="0"/>
              <a:t>内容</a:t>
            </a:r>
            <a:r>
              <a:rPr lang="zh-CN" altLang="en-US" dirty="0"/>
              <a:t>讨论</a:t>
            </a:r>
            <a:endParaRPr lang="zh-CN" altLang="en-US" dirty="0"/>
          </a:p>
        </p:txBody>
      </p:sp>
      <p:sp>
        <p:nvSpPr>
          <p:cNvPr id="3" name="文本框 2"/>
          <p:cNvSpPr txBox="1"/>
          <p:nvPr/>
        </p:nvSpPr>
        <p:spPr>
          <a:xfrm>
            <a:off x="412147" y="800100"/>
            <a:ext cx="5925820" cy="460375"/>
          </a:xfrm>
          <a:prstGeom prst="rect">
            <a:avLst/>
          </a:prstGeom>
          <a:noFill/>
        </p:spPr>
        <p:txBody>
          <a:bodyPr wrap="none" rtlCol="0">
            <a:spAutoFit/>
          </a:bodyPr>
          <a:lstStyle/>
          <a:p>
            <a:pPr algn="l">
              <a:buClrTx/>
              <a:buSzTx/>
              <a:buFontTx/>
            </a:pPr>
            <a:r>
              <a:rPr lang="en-US" altLang="zh-CN" sz="2400" dirty="0">
                <a:solidFill>
                  <a:schemeClr val="accent2"/>
                </a:solidFill>
                <a:latin typeface="+mj-ea"/>
                <a:ea typeface="+mj-ea"/>
                <a:sym typeface="+mn-ea"/>
              </a:rPr>
              <a:t>P</a:t>
            </a:r>
            <a:r>
              <a:rPr lang="zh-CN" altLang="en-US" sz="2400" dirty="0">
                <a:solidFill>
                  <a:schemeClr val="accent2"/>
                </a:solidFill>
                <a:latin typeface="+mj-ea"/>
                <a:ea typeface="+mj-ea"/>
                <a:sym typeface="+mn-ea"/>
              </a:rPr>
              <a:t>DOR（修剪分布</a:t>
            </a:r>
            <a:r>
              <a:rPr lang="zh-CN" altLang="en-US" sz="2400" dirty="0">
                <a:solidFill>
                  <a:schemeClr val="accent2"/>
                </a:solidFill>
                <a:latin typeface="+mj-ea"/>
                <a:ea typeface="+mj-ea"/>
                <a:sym typeface="+mn-ea"/>
              </a:rPr>
              <a:t>式无干扰路由）路由协议</a:t>
            </a:r>
            <a:endParaRPr lang="zh-CN" altLang="en-US" sz="2400" dirty="0">
              <a:solidFill>
                <a:schemeClr val="accent2"/>
              </a:solidFill>
              <a:latin typeface="+mj-ea"/>
              <a:ea typeface="+mj-ea"/>
            </a:endParaRPr>
          </a:p>
        </p:txBody>
      </p:sp>
      <p:sp>
        <p:nvSpPr>
          <p:cNvPr id="21" name="文本框 20"/>
          <p:cNvSpPr txBox="1"/>
          <p:nvPr/>
        </p:nvSpPr>
        <p:spPr>
          <a:xfrm>
            <a:off x="7462520" y="5305425"/>
            <a:ext cx="4064000" cy="368300"/>
          </a:xfrm>
          <a:prstGeom prst="rect">
            <a:avLst/>
          </a:prstGeom>
          <a:noFill/>
        </p:spPr>
        <p:txBody>
          <a:bodyPr wrap="square" rtlCol="0">
            <a:spAutoFit/>
          </a:bodyPr>
          <a:p>
            <a:endParaRPr lang="zh-CN" altLang="en-US"/>
          </a:p>
        </p:txBody>
      </p:sp>
      <p:sp>
        <p:nvSpPr>
          <p:cNvPr id="6" name="文本占位符 5"/>
          <p:cNvSpPr>
            <a:spLocks noGrp="1"/>
          </p:cNvSpPr>
          <p:nvPr/>
        </p:nvSpPr>
        <p:spPr>
          <a:xfrm>
            <a:off x="3679356" y="87340"/>
            <a:ext cx="2127600" cy="36830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数据链路层</a:t>
            </a:r>
            <a:endParaRPr lang="zh-CN" altLang="en-US" dirty="0"/>
          </a:p>
        </p:txBody>
      </p:sp>
      <p:sp>
        <p:nvSpPr>
          <p:cNvPr id="10" name="文本框 9"/>
          <p:cNvSpPr txBox="1"/>
          <p:nvPr/>
        </p:nvSpPr>
        <p:spPr>
          <a:xfrm>
            <a:off x="518795" y="1894840"/>
            <a:ext cx="5421630" cy="4074795"/>
          </a:xfrm>
          <a:prstGeom prst="rect">
            <a:avLst/>
          </a:prstGeom>
          <a:noFill/>
        </p:spPr>
        <p:txBody>
          <a:bodyPr wrap="square" rtlCol="0">
            <a:noAutofit/>
          </a:bodyPr>
          <a:p>
            <a:pPr marL="285750" indent="-285750" algn="l">
              <a:buClrTx/>
              <a:buSzTx/>
              <a:buFont typeface="Arial" panose="020B0604020202020204" pitchFamily="34" charset="0"/>
              <a:buChar char="•"/>
            </a:pPr>
            <a:r>
              <a:rPr lang="zh-CN" altLang="en-US"/>
              <a:t>真实的无线电链路中，无线电波</a:t>
            </a:r>
            <a:r>
              <a:rPr lang="zh-CN" altLang="en-US" sz="2000" b="1" dirty="0">
                <a:gradFill>
                  <a:gsLst>
                    <a:gs pos="0">
                      <a:srgbClr val="012D86"/>
                    </a:gs>
                    <a:gs pos="100000">
                      <a:srgbClr val="0E2557"/>
                    </a:gs>
                  </a:gsLst>
                  <a:lin scaled="0"/>
                </a:gradFill>
              </a:rPr>
              <a:t>随距离的强烈衰减</a:t>
            </a:r>
            <a:r>
              <a:rPr lang="zh-CN" altLang="en-US"/>
              <a:t>，只有一个小区域可能发生碰撞。而近距离节点发送的消息将被在同一时间段发送的更远的节点的</a:t>
            </a:r>
            <a:r>
              <a:rPr lang="zh-CN" altLang="en-US" sz="2000" b="1" dirty="0">
                <a:gradFill>
                  <a:gsLst>
                    <a:gs pos="0">
                      <a:srgbClr val="012D86"/>
                    </a:gs>
                    <a:gs pos="100000">
                      <a:srgbClr val="0E2557"/>
                    </a:gs>
                  </a:gsLst>
                  <a:lin scaled="0"/>
                </a:gradFill>
              </a:rPr>
              <a:t>消息“覆盖</a:t>
            </a:r>
            <a:r>
              <a:rPr lang="zh-CN" altLang="en-US"/>
              <a:t>”。</a:t>
            </a:r>
            <a:endParaRPr lang="zh-CN" altLang="en-US"/>
          </a:p>
          <a:p>
            <a:pPr marL="285750" indent="-285750" algn="l">
              <a:buClrTx/>
              <a:buSzTx/>
              <a:buFont typeface="Arial" panose="020B0604020202020204" pitchFamily="34" charset="0"/>
              <a:buChar char="•"/>
            </a:pPr>
            <a:r>
              <a:rPr lang="zh-CN" altLang="en-US"/>
              <a:t>因此PDOR会给</a:t>
            </a:r>
            <a:r>
              <a:rPr lang="zh-CN" altLang="en-US" u="sng"/>
              <a:t>几何上更接近那个特定节点的节点分配一个槽</a:t>
            </a:r>
            <a:r>
              <a:rPr lang="zh-CN" altLang="en-US"/>
              <a:t>，而在范围内的其他节点也会把槽分配给其他</a:t>
            </a:r>
            <a:r>
              <a:rPr lang="zh-CN" altLang="en-US" b="1" u="sng"/>
              <a:t>信号强度更大的节点</a:t>
            </a:r>
            <a:r>
              <a:rPr lang="zh-CN" altLang="en-US"/>
              <a:t>。这就可以自由地把比较远的节点的插槽重新发布到更近的节点，从而允许</a:t>
            </a:r>
            <a:r>
              <a:rPr lang="zh-CN" altLang="en-US" sz="2000" b="1" dirty="0">
                <a:gradFill>
                  <a:gsLst>
                    <a:gs pos="0">
                      <a:srgbClr val="012D86"/>
                    </a:gs>
                    <a:gs pos="100000">
                      <a:srgbClr val="0E2557"/>
                    </a:gs>
                  </a:gsLst>
                  <a:lin scaled="0"/>
                </a:gradFill>
              </a:rPr>
              <a:t>空间重用</a:t>
            </a:r>
            <a:r>
              <a:rPr lang="zh-CN" altLang="en-US"/>
              <a:t>。</a:t>
            </a:r>
            <a:endParaRPr lang="zh-CN" altLang="en-US"/>
          </a:p>
          <a:p>
            <a:pPr marL="285750" indent="-285750" algn="l">
              <a:buClrTx/>
              <a:buSzTx/>
              <a:buFont typeface="Arial" panose="020B0604020202020204" pitchFamily="34" charset="0"/>
              <a:buChar char="•"/>
            </a:pPr>
            <a:r>
              <a:rPr lang="zh-CN" altLang="en-US"/>
              <a:t>第二个区别在于请求机制。如前所说的，节点在调度中申请空插槽。如果没有可用的空插槽，则节点可以申请阻塞的插槽（优先在计划结束时使用阻塞的插槽）。如果没有可用的阻塞槽，节点请求本地测量信号强度最低的节点占用的槽。PDOR同时修改了TDMA的帧长度和</a:t>
            </a:r>
            <a:r>
              <a:rPr lang="zh-CN" altLang="en-US" sz="2000" b="1" dirty="0">
                <a:gradFill>
                  <a:gsLst>
                    <a:gs pos="0">
                      <a:srgbClr val="012D86"/>
                    </a:gs>
                    <a:gs pos="100000">
                      <a:srgbClr val="0E2557"/>
                    </a:gs>
                  </a:gsLst>
                  <a:lin scaled="0"/>
                </a:gradFill>
              </a:rPr>
              <a:t>插槽分配</a:t>
            </a:r>
            <a:r>
              <a:rPr lang="zh-CN" altLang="en-US"/>
              <a:t>，来提高TDMA的性能。</a:t>
            </a:r>
            <a:endParaRPr lang="zh-CN" altLang="en-US"/>
          </a:p>
        </p:txBody>
      </p:sp>
      <p:sp>
        <p:nvSpPr>
          <p:cNvPr id="4" name="文本框 3"/>
          <p:cNvSpPr txBox="1"/>
          <p:nvPr/>
        </p:nvSpPr>
        <p:spPr>
          <a:xfrm>
            <a:off x="518795" y="1260475"/>
            <a:ext cx="4917440" cy="398780"/>
          </a:xfrm>
          <a:prstGeom prst="rect">
            <a:avLst/>
          </a:prstGeom>
          <a:noFill/>
        </p:spPr>
        <p:txBody>
          <a:bodyPr wrap="square" rtlCol="0">
            <a:spAutoFit/>
          </a:bodyPr>
          <a:p>
            <a:pPr algn="l">
              <a:buClrTx/>
              <a:buSzTx/>
              <a:buFontTx/>
            </a:pPr>
            <a:r>
              <a:rPr lang="zh-CN" altLang="en-US" sz="2000" b="1" dirty="0">
                <a:gradFill>
                  <a:gsLst>
                    <a:gs pos="0">
                      <a:srgbClr val="012D86"/>
                    </a:gs>
                    <a:gs pos="100000">
                      <a:srgbClr val="0E2557"/>
                    </a:gs>
                  </a:gsLst>
                  <a:lin scaled="0"/>
                </a:gradFill>
              </a:rPr>
              <a:t>结合网络层和MAC协议的跨层功能的协议</a:t>
            </a:r>
            <a:endParaRPr lang="zh-CN" altLang="en-US" sz="2000" b="1" dirty="0">
              <a:gradFill>
                <a:gsLst>
                  <a:gs pos="0">
                    <a:srgbClr val="012D86"/>
                  </a:gs>
                  <a:gs pos="100000">
                    <a:srgbClr val="0E2557"/>
                  </a:gs>
                </a:gsLst>
                <a:lin scaled="0"/>
              </a:gradFill>
            </a:endParaRPr>
          </a:p>
        </p:txBody>
      </p:sp>
      <p:sp>
        <p:nvSpPr>
          <p:cNvPr id="7" name="文本框 6"/>
          <p:cNvSpPr txBox="1"/>
          <p:nvPr/>
        </p:nvSpPr>
        <p:spPr>
          <a:xfrm>
            <a:off x="6924675" y="952500"/>
            <a:ext cx="5139055" cy="706755"/>
          </a:xfrm>
          <a:prstGeom prst="rect">
            <a:avLst/>
          </a:prstGeom>
          <a:noFill/>
        </p:spPr>
        <p:txBody>
          <a:bodyPr wrap="square" rtlCol="0">
            <a:spAutoFit/>
          </a:bodyPr>
          <a:p>
            <a:pPr algn="l">
              <a:buClrTx/>
              <a:buSzTx/>
              <a:buFontTx/>
            </a:pPr>
            <a:r>
              <a:rPr lang="zh-CN" altLang="en-US" sz="2000" b="1" dirty="0">
                <a:gradFill>
                  <a:gsLst>
                    <a:gs pos="0">
                      <a:srgbClr val="012D86"/>
                    </a:gs>
                    <a:gs pos="100000">
                      <a:srgbClr val="0E2557"/>
                    </a:gs>
                  </a:gsLst>
                  <a:lin scaled="0"/>
                </a:gradFill>
                <a:sym typeface="+mn-ea"/>
              </a:rPr>
              <a:t>PDOR中的碰撞是根据信号强度而不是节点索引来解决的</a:t>
            </a:r>
            <a:endParaRPr lang="zh-CN" altLang="en-US" sz="2000" b="1" dirty="0">
              <a:gradFill>
                <a:gsLst>
                  <a:gs pos="0">
                    <a:srgbClr val="012D86"/>
                  </a:gs>
                  <a:gs pos="100000">
                    <a:srgbClr val="0E2557"/>
                  </a:gs>
                </a:gsLst>
                <a:lin scaled="0"/>
              </a:gradFill>
            </a:endParaRPr>
          </a:p>
        </p:txBody>
      </p:sp>
      <p:pic>
        <p:nvPicPr>
          <p:cNvPr id="8" name="图片 7"/>
          <p:cNvPicPr>
            <a:picLocks noChangeAspect="1"/>
          </p:cNvPicPr>
          <p:nvPr/>
        </p:nvPicPr>
        <p:blipFill>
          <a:blip r:embed="rId1"/>
          <a:stretch>
            <a:fillRect/>
          </a:stretch>
        </p:blipFill>
        <p:spPr>
          <a:xfrm>
            <a:off x="6337935" y="1737995"/>
            <a:ext cx="3196590" cy="4387850"/>
          </a:xfrm>
          <a:prstGeom prst="rect">
            <a:avLst/>
          </a:prstGeom>
        </p:spPr>
      </p:pic>
      <p:sp>
        <p:nvSpPr>
          <p:cNvPr id="9" name="文本框 8"/>
          <p:cNvSpPr txBox="1"/>
          <p:nvPr/>
        </p:nvSpPr>
        <p:spPr>
          <a:xfrm>
            <a:off x="9767570" y="3159760"/>
            <a:ext cx="2059305" cy="645160"/>
          </a:xfrm>
          <a:prstGeom prst="rect">
            <a:avLst/>
          </a:prstGeom>
          <a:noFill/>
        </p:spPr>
        <p:txBody>
          <a:bodyPr wrap="square" rtlCol="0">
            <a:spAutoFit/>
          </a:bodyPr>
          <a:p>
            <a:r>
              <a:rPr lang="zh-CN" altLang="en-US"/>
              <a:t>显示二维和三维配置的</a:t>
            </a:r>
            <a:r>
              <a:rPr lang="zh-CN" altLang="en-US"/>
              <a:t>集群模拟</a:t>
            </a:r>
            <a:endParaRPr lang="zh-CN" alt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5" name="文本占位符 4"/>
          <p:cNvSpPr>
            <a:spLocks noGrp="1"/>
          </p:cNvSpPr>
          <p:nvPr>
            <p:ph type="body" sz="quarter" idx="13"/>
          </p:nvPr>
        </p:nvSpPr>
        <p:spPr>
          <a:xfrm>
            <a:off x="1551008" y="87340"/>
            <a:ext cx="2127600" cy="368300"/>
          </a:xfrm>
        </p:spPr>
        <p:txBody>
          <a:bodyPr/>
          <a:lstStyle/>
          <a:p>
            <a:pPr algn="ctr"/>
            <a:r>
              <a:rPr lang="zh-CN" altLang="en-US" dirty="0"/>
              <a:t>内容</a:t>
            </a:r>
            <a:r>
              <a:rPr lang="zh-CN" altLang="en-US" dirty="0"/>
              <a:t>讨论</a:t>
            </a:r>
            <a:endParaRPr lang="zh-CN" altLang="en-US" dirty="0"/>
          </a:p>
        </p:txBody>
      </p:sp>
      <p:sp>
        <p:nvSpPr>
          <p:cNvPr id="3" name="文本框 2"/>
          <p:cNvSpPr txBox="1"/>
          <p:nvPr/>
        </p:nvSpPr>
        <p:spPr>
          <a:xfrm>
            <a:off x="412147" y="800100"/>
            <a:ext cx="4864100" cy="460375"/>
          </a:xfrm>
          <a:prstGeom prst="rect">
            <a:avLst/>
          </a:prstGeom>
          <a:noFill/>
        </p:spPr>
        <p:txBody>
          <a:bodyPr wrap="none" rtlCol="0">
            <a:spAutoFit/>
          </a:bodyPr>
          <a:lstStyle/>
          <a:p>
            <a:pPr algn="l"/>
            <a:r>
              <a:rPr lang="zh-CN" altLang="en-US" sz="2400" dirty="0">
                <a:solidFill>
                  <a:schemeClr val="accent2"/>
                </a:solidFill>
                <a:latin typeface="+mj-ea"/>
                <a:ea typeface="+mj-ea"/>
              </a:rPr>
              <a:t>基于轮询的协议（</a:t>
            </a:r>
            <a:r>
              <a:rPr lang="en-US" altLang="zh-CN" sz="2400" dirty="0">
                <a:solidFill>
                  <a:schemeClr val="accent2"/>
                </a:solidFill>
                <a:latin typeface="+mj-ea"/>
                <a:ea typeface="+mj-ea"/>
              </a:rPr>
              <a:t>Token Polling</a:t>
            </a:r>
            <a:r>
              <a:rPr lang="zh-CN" altLang="en-US" sz="2400" dirty="0">
                <a:solidFill>
                  <a:schemeClr val="accent2"/>
                </a:solidFill>
                <a:latin typeface="+mj-ea"/>
                <a:ea typeface="+mj-ea"/>
              </a:rPr>
              <a:t>）</a:t>
            </a:r>
            <a:endParaRPr lang="zh-CN" altLang="en-US" sz="2400" dirty="0">
              <a:solidFill>
                <a:schemeClr val="accent2"/>
              </a:solidFill>
              <a:latin typeface="+mj-ea"/>
              <a:ea typeface="+mj-ea"/>
            </a:endParaRPr>
          </a:p>
        </p:txBody>
      </p:sp>
      <p:pic>
        <p:nvPicPr>
          <p:cNvPr id="8" name="图片 7" descr="联想截图_20230619134218"/>
          <p:cNvPicPr>
            <a:picLocks noChangeAspect="1"/>
          </p:cNvPicPr>
          <p:nvPr/>
        </p:nvPicPr>
        <p:blipFill>
          <a:blip r:embed="rId1"/>
          <a:stretch>
            <a:fillRect/>
          </a:stretch>
        </p:blipFill>
        <p:spPr>
          <a:xfrm>
            <a:off x="1110615" y="1456055"/>
            <a:ext cx="9796145" cy="4424680"/>
          </a:xfrm>
          <a:prstGeom prst="rect">
            <a:avLst/>
          </a:prstGeom>
        </p:spPr>
      </p:pic>
      <p:sp>
        <p:nvSpPr>
          <p:cNvPr id="12" name="文本框 11"/>
          <p:cNvSpPr txBox="1"/>
          <p:nvPr/>
        </p:nvSpPr>
        <p:spPr>
          <a:xfrm>
            <a:off x="1891665" y="1756410"/>
            <a:ext cx="7774940" cy="4061460"/>
          </a:xfrm>
          <a:prstGeom prst="rect">
            <a:avLst/>
          </a:prstGeom>
          <a:noFill/>
        </p:spPr>
        <p:txBody>
          <a:bodyPr wrap="square" rtlCol="0" anchor="t">
            <a:spAutoFit/>
          </a:bodyPr>
          <a:p>
            <a:r>
              <a:rPr lang="en-US" altLang="zh-CN"/>
              <a:t>      </a:t>
            </a:r>
            <a:r>
              <a:rPr lang="zh-CN" altLang="en-US"/>
              <a:t>基于轮询的方法使用</a:t>
            </a:r>
            <a:r>
              <a:rPr lang="zh-CN" altLang="en-US" sz="2000" b="1" dirty="0">
                <a:gradFill>
                  <a:gsLst>
                    <a:gs pos="0">
                      <a:srgbClr val="012D86"/>
                    </a:gs>
                    <a:gs pos="100000">
                      <a:srgbClr val="0E2557"/>
                    </a:gs>
                  </a:gsLst>
                  <a:lin scaled="0"/>
                </a:gradFill>
              </a:rPr>
              <a:t>令牌</a:t>
            </a:r>
            <a:r>
              <a:rPr lang="zh-CN" altLang="en-US"/>
              <a:t>来指示节点何时完成其传输或何时开始其传输。它依赖于令牌的到来来触发调度中下一个节点的传输，而不是像TDMA这样的固定调度。</a:t>
            </a:r>
            <a:endParaRPr lang="zh-CN" altLang="en-US"/>
          </a:p>
          <a:p>
            <a:endParaRPr lang="zh-CN" altLang="en-US"/>
          </a:p>
          <a:p>
            <a:r>
              <a:rPr lang="zh-CN" altLang="en-US"/>
              <a:t>①基于令牌的介质访问控制协议（</a:t>
            </a:r>
            <a:r>
              <a:rPr lang="zh-CN" altLang="en-US" b="1"/>
              <a:t>TMAC</a:t>
            </a:r>
            <a:r>
              <a:rPr lang="zh-CN" altLang="en-US"/>
              <a:t>）</a:t>
            </a:r>
            <a:endParaRPr lang="zh-CN" altLang="en-US"/>
          </a:p>
          <a:p>
            <a:r>
              <a:rPr lang="zh-CN" altLang="en-US"/>
              <a:t>这里使用了一个虚拟令牌，但它</a:t>
            </a:r>
            <a:r>
              <a:rPr lang="zh-CN" altLang="en-US" sz="2000" b="1" dirty="0">
                <a:gradFill>
                  <a:gsLst>
                    <a:gs pos="0">
                      <a:srgbClr val="012D86"/>
                    </a:gs>
                    <a:gs pos="100000">
                      <a:srgbClr val="0E2557"/>
                    </a:gs>
                  </a:gsLst>
                  <a:lin scaled="0"/>
                </a:gradFill>
              </a:rPr>
              <a:t>不会在AUV之间传递</a:t>
            </a:r>
            <a:r>
              <a:rPr lang="zh-CN" altLang="en-US"/>
              <a:t>。相反，它根据传输和接收的消息在每个</a:t>
            </a:r>
            <a:r>
              <a:rPr lang="en-US" altLang="zh-CN"/>
              <a:t>AUV</a:t>
            </a:r>
            <a:r>
              <a:rPr lang="zh-CN" altLang="en-US"/>
              <a:t>内进行维护。在固定的TDMA时间表中，对5个auv保持30秒的固定时间。虚拟令牌作为一种机制，触发</a:t>
            </a:r>
            <a:r>
              <a:rPr lang="en-US" altLang="zh-CN"/>
              <a:t>AUV</a:t>
            </a:r>
            <a:r>
              <a:rPr lang="zh-CN" altLang="en-US"/>
              <a:t>在其时隙内进行传输。这就避免了在TDMA协议中对</a:t>
            </a:r>
            <a:r>
              <a:rPr lang="en-US" altLang="zh-CN"/>
              <a:t>AUV</a:t>
            </a:r>
            <a:r>
              <a:rPr lang="zh-CN" altLang="en-US"/>
              <a:t>之间的时间同步的需要。</a:t>
            </a:r>
            <a:endParaRPr lang="zh-CN" altLang="en-US"/>
          </a:p>
          <a:p>
            <a:endParaRPr lang="zh-CN" altLang="en-US"/>
          </a:p>
          <a:p>
            <a:r>
              <a:rPr lang="zh-CN" altLang="en-US"/>
              <a:t>②自适应标记轮询MAC（</a:t>
            </a:r>
            <a:r>
              <a:rPr lang="zh-CN" altLang="en-US" b="1"/>
              <a:t>ATP-MAC</a:t>
            </a:r>
            <a:r>
              <a:rPr lang="zh-CN" altLang="en-US"/>
              <a:t>）</a:t>
            </a:r>
            <a:r>
              <a:rPr lang="en-US" altLang="zh-CN"/>
              <a:t>:用于测量或监测适合于保持结构化地层模式的AUV配置的应用程序。</a:t>
            </a:r>
            <a:endParaRPr lang="en-US" altLang="zh-CN"/>
          </a:p>
          <a:p>
            <a:endParaRPr lang="en-US" altLang="zh-CN"/>
          </a:p>
          <a:p>
            <a:r>
              <a:rPr lang="zh-CN" altLang="en-US"/>
              <a:t>③</a:t>
            </a:r>
            <a:r>
              <a:rPr lang="en-US" altLang="zh-CN" b="1"/>
              <a:t>AST-TDMA</a:t>
            </a:r>
            <a:r>
              <a:rPr lang="zh-CN" altLang="en-US"/>
              <a:t>用</a:t>
            </a:r>
            <a:r>
              <a:rPr lang="en-US" altLang="zh-CN"/>
              <a:t>于时间关键任务，如</a:t>
            </a:r>
            <a:r>
              <a:rPr lang="zh-CN" altLang="en-US" sz="2000" b="1" dirty="0">
                <a:gradFill>
                  <a:gsLst>
                    <a:gs pos="0">
                      <a:srgbClr val="012D86"/>
                    </a:gs>
                    <a:gs pos="100000">
                      <a:srgbClr val="0E2557"/>
                    </a:gs>
                  </a:gsLst>
                  <a:lin scaled="0"/>
                </a:gradFill>
              </a:rPr>
              <a:t>救援和搜索任务</a:t>
            </a:r>
            <a:endParaRPr lang="en-US" altLang="zh-CN"/>
          </a:p>
        </p:txBody>
      </p:sp>
      <p:sp>
        <p:nvSpPr>
          <p:cNvPr id="16" name="文本占位符 5"/>
          <p:cNvSpPr>
            <a:spLocks noGrp="1"/>
          </p:cNvSpPr>
          <p:nvPr/>
        </p:nvSpPr>
        <p:spPr>
          <a:xfrm>
            <a:off x="3679356" y="87340"/>
            <a:ext cx="2127600" cy="36830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数据链路层</a:t>
            </a:r>
            <a:endParaRPr lang="zh-CN" altLang="en-US" dirty="0"/>
          </a:p>
        </p:txBody>
      </p:sp>
    </p:spTree>
    <p:custDataLst>
      <p:tags r:id="rId2"/>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5" name="文本占位符 4"/>
          <p:cNvSpPr>
            <a:spLocks noGrp="1"/>
          </p:cNvSpPr>
          <p:nvPr>
            <p:ph type="body" sz="quarter" idx="13"/>
          </p:nvPr>
        </p:nvSpPr>
        <p:spPr>
          <a:xfrm>
            <a:off x="1551008" y="87340"/>
            <a:ext cx="2127600" cy="368300"/>
          </a:xfrm>
        </p:spPr>
        <p:txBody>
          <a:bodyPr/>
          <a:lstStyle/>
          <a:p>
            <a:r>
              <a:rPr lang="zh-CN" altLang="en-US" dirty="0"/>
              <a:t>内容讨论</a:t>
            </a:r>
            <a:endParaRPr lang="zh-CN" altLang="en-US" dirty="0"/>
          </a:p>
        </p:txBody>
      </p:sp>
      <p:sp>
        <p:nvSpPr>
          <p:cNvPr id="12" name="文本占位符 7"/>
          <p:cNvSpPr>
            <a:spLocks noGrp="1"/>
          </p:cNvSpPr>
          <p:nvPr/>
        </p:nvSpPr>
        <p:spPr>
          <a:xfrm>
            <a:off x="3679190" y="87630"/>
            <a:ext cx="3751580" cy="36830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dirty="0"/>
              <a:t>网络模型</a:t>
            </a:r>
            <a:r>
              <a:rPr dirty="0"/>
              <a:t>：网络层协议</a:t>
            </a:r>
            <a:endParaRPr dirty="0"/>
          </a:p>
        </p:txBody>
      </p:sp>
      <p:sp>
        <p:nvSpPr>
          <p:cNvPr id="77" name="矩形: 圆角 76"/>
          <p:cNvSpPr/>
          <p:nvPr/>
        </p:nvSpPr>
        <p:spPr>
          <a:xfrm>
            <a:off x="649605" y="1457960"/>
            <a:ext cx="11026775" cy="1198880"/>
          </a:xfrm>
          <a:prstGeom prst="roundRect">
            <a:avLst>
              <a:gd name="adj" fmla="val 7012"/>
            </a:avLst>
          </a:prstGeom>
          <a:solidFill>
            <a:schemeClr val="bg1"/>
          </a:solidFill>
          <a:ln>
            <a:gradFill>
              <a:gsLst>
                <a:gs pos="0">
                  <a:schemeClr val="accent1"/>
                </a:gs>
                <a:gs pos="100000">
                  <a:schemeClr val="accent2"/>
                </a:gs>
              </a:gsLst>
              <a:lin ang="5400000" scaled="1"/>
            </a:gradFill>
          </a:ln>
          <a:effectLst>
            <a:outerShdw blurRad="215900" dist="88900" dir="2700000" algn="tl"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C:/Users/27445/AppData/Local/Temp/kaimatting_20230619131648/output_20230619131715..pngoutput_20230619131715."/>
          <p:cNvPicPr>
            <a:picLocks noChangeAspect="1"/>
          </p:cNvPicPr>
          <p:nvPr/>
        </p:nvPicPr>
        <p:blipFill>
          <a:blip r:embed="rId1"/>
          <a:stretch>
            <a:fillRect/>
          </a:stretch>
        </p:blipFill>
        <p:spPr>
          <a:xfrm>
            <a:off x="787400" y="2731135"/>
            <a:ext cx="4926330" cy="3637280"/>
          </a:xfrm>
          <a:prstGeom prst="rect">
            <a:avLst/>
          </a:prstGeom>
        </p:spPr>
      </p:pic>
      <p:sp>
        <p:nvSpPr>
          <p:cNvPr id="11" name="文本框 10"/>
          <p:cNvSpPr txBox="1"/>
          <p:nvPr/>
        </p:nvSpPr>
        <p:spPr>
          <a:xfrm>
            <a:off x="564547" y="852805"/>
            <a:ext cx="1605280" cy="521970"/>
          </a:xfrm>
          <a:prstGeom prst="rect">
            <a:avLst/>
          </a:prstGeom>
          <a:noFill/>
        </p:spPr>
        <p:txBody>
          <a:bodyPr wrap="none" rtlCol="0">
            <a:spAutoFit/>
          </a:bodyPr>
          <a:p>
            <a:r>
              <a:rPr lang="zh-CN" altLang="en-US" sz="2800" dirty="0">
                <a:solidFill>
                  <a:schemeClr val="accent2"/>
                </a:solidFill>
                <a:latin typeface="+mj-ea"/>
                <a:ea typeface="+mj-ea"/>
              </a:rPr>
              <a:t>路由协议</a:t>
            </a:r>
            <a:endParaRPr lang="zh-CN" altLang="en-US" sz="2800" dirty="0">
              <a:solidFill>
                <a:schemeClr val="accent2"/>
              </a:solidFill>
              <a:latin typeface="+mj-ea"/>
              <a:ea typeface="+mj-ea"/>
            </a:endParaRPr>
          </a:p>
        </p:txBody>
      </p:sp>
      <p:sp>
        <p:nvSpPr>
          <p:cNvPr id="3" name="文本框 2"/>
          <p:cNvSpPr txBox="1"/>
          <p:nvPr/>
        </p:nvSpPr>
        <p:spPr>
          <a:xfrm>
            <a:off x="649605" y="1457960"/>
            <a:ext cx="10913745" cy="1198880"/>
          </a:xfrm>
          <a:prstGeom prst="rect">
            <a:avLst/>
          </a:prstGeom>
          <a:noFill/>
        </p:spPr>
        <p:txBody>
          <a:bodyPr wrap="square" rtlCol="0" anchor="t">
            <a:spAutoFit/>
          </a:bodyPr>
          <a:p>
            <a:r>
              <a:rPr lang="en-US" altLang="zh-CN" sz="2000"/>
              <a:t>	</a:t>
            </a:r>
            <a:r>
              <a:rPr lang="zh-CN" altLang="en-US" sz="2000"/>
              <a:t>在涉及长期合作任务的应用中，</a:t>
            </a:r>
            <a:r>
              <a:rPr lang="zh-CN" altLang="en-US" sz="2400" b="1">
                <a:gradFill>
                  <a:gsLst>
                    <a:gs pos="0">
                      <a:srgbClr val="012D86"/>
                    </a:gs>
                    <a:gs pos="100000">
                      <a:srgbClr val="0E2557"/>
                    </a:gs>
                  </a:gsLst>
                  <a:lin scaled="0"/>
                </a:gradFill>
              </a:rPr>
              <a:t>路由协议的设计和开发至关重要</a:t>
            </a:r>
            <a:r>
              <a:rPr lang="zh-CN" altLang="en-US" sz="2000"/>
              <a:t>。但</a:t>
            </a:r>
            <a:r>
              <a:rPr lang="zh-CN" altLang="en-US" sz="2000">
                <a:sym typeface="+mn-ea"/>
              </a:rPr>
              <a:t>移动水下传感器网络设计合适的路由协议具有挑战性，因为它具有固有的特性，而且有可能出现</a:t>
            </a:r>
            <a:r>
              <a:rPr lang="zh-CN" altLang="en-US" sz="2400" b="1">
                <a:gradFill>
                  <a:gsLst>
                    <a:gs pos="0">
                      <a:srgbClr val="012D86"/>
                    </a:gs>
                    <a:gs pos="100000">
                      <a:srgbClr val="0E2557"/>
                    </a:gs>
                  </a:gsLst>
                  <a:lin scaled="0"/>
                </a:gradFill>
                <a:sym typeface="+mn-ea"/>
              </a:rPr>
              <a:t> “阴影区域”</a:t>
            </a:r>
            <a:r>
              <a:rPr lang="zh-CN" altLang="en-US" sz="2000">
                <a:sym typeface="+mn-ea"/>
              </a:rPr>
              <a:t>，从而导致高比特错误率和暂时性连接中断</a:t>
            </a:r>
            <a:endParaRPr lang="zh-CN" altLang="en-US" sz="2000">
              <a:sym typeface="+mn-ea"/>
            </a:endParaRPr>
          </a:p>
        </p:txBody>
      </p:sp>
      <p:sp>
        <p:nvSpPr>
          <p:cNvPr id="14" name="矩形 13"/>
          <p:cNvSpPr/>
          <p:nvPr/>
        </p:nvSpPr>
        <p:spPr>
          <a:xfrm>
            <a:off x="6412230" y="2933700"/>
            <a:ext cx="5151120" cy="3503930"/>
          </a:xfrm>
          <a:prstGeom prst="rect">
            <a:avLst/>
          </a:prstGeom>
          <a:solidFill>
            <a:schemeClr val="bg1"/>
          </a:solidFill>
          <a:ln>
            <a:noFill/>
          </a:ln>
          <a:effectLst>
            <a:outerShdw blurRad="114300" dist="76200" dir="13500000" algn="br" rotWithShape="0">
              <a:schemeClr val="bg1">
                <a:lumMod val="50000"/>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8" name="任意多边形: 形状 47"/>
          <p:cNvSpPr/>
          <p:nvPr/>
        </p:nvSpPr>
        <p:spPr>
          <a:xfrm>
            <a:off x="6412230" y="2933700"/>
            <a:ext cx="314325" cy="294005"/>
          </a:xfrm>
          <a:custGeom>
            <a:avLst/>
            <a:gdLst>
              <a:gd name="connsiteX0" fmla="*/ 0 w 314473"/>
              <a:gd name="connsiteY0" fmla="*/ 0 h 314473"/>
              <a:gd name="connsiteX1" fmla="*/ 314473 w 314473"/>
              <a:gd name="connsiteY1" fmla="*/ 0 h 314473"/>
              <a:gd name="connsiteX2" fmla="*/ 314473 w 314473"/>
              <a:gd name="connsiteY2" fmla="*/ 36034 h 314473"/>
              <a:gd name="connsiteX3" fmla="*/ 42862 w 314473"/>
              <a:gd name="connsiteY3" fmla="*/ 36034 h 314473"/>
              <a:gd name="connsiteX4" fmla="*/ 42862 w 314473"/>
              <a:gd name="connsiteY4" fmla="*/ 314473 h 314473"/>
              <a:gd name="connsiteX5" fmla="*/ 0 w 314473"/>
              <a:gd name="connsiteY5" fmla="*/ 314473 h 3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473" h="314473">
                <a:moveTo>
                  <a:pt x="0" y="0"/>
                </a:moveTo>
                <a:lnTo>
                  <a:pt x="314473" y="0"/>
                </a:lnTo>
                <a:lnTo>
                  <a:pt x="314473" y="36034"/>
                </a:lnTo>
                <a:lnTo>
                  <a:pt x="42862" y="36034"/>
                </a:lnTo>
                <a:lnTo>
                  <a:pt x="42862" y="314473"/>
                </a:lnTo>
                <a:lnTo>
                  <a:pt x="0" y="314473"/>
                </a:lnTo>
                <a:close/>
              </a:path>
            </a:pathLst>
          </a:custGeom>
          <a:gradFill>
            <a:gsLst>
              <a:gs pos="34000">
                <a:schemeClr val="accent2"/>
              </a:gs>
              <a:gs pos="2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7" name="文本框 6"/>
          <p:cNvSpPr txBox="1"/>
          <p:nvPr/>
        </p:nvSpPr>
        <p:spPr>
          <a:xfrm>
            <a:off x="6550025" y="3110865"/>
            <a:ext cx="4875530" cy="1291590"/>
          </a:xfrm>
          <a:prstGeom prst="rect">
            <a:avLst/>
          </a:prstGeom>
          <a:noFill/>
        </p:spPr>
        <p:txBody>
          <a:bodyPr wrap="square" rtlCol="0" anchor="t">
            <a:spAutoFit/>
          </a:bodyPr>
          <a:p>
            <a:r>
              <a:rPr lang="en-US" altLang="zh-CN"/>
              <a:t>	</a:t>
            </a:r>
            <a:r>
              <a:rPr lang="zh-CN" altLang="en-US"/>
              <a:t>在设计路由协议时，应</a:t>
            </a:r>
            <a:r>
              <a:rPr lang="zh-CN" altLang="en-US" sz="2000" b="1">
                <a:gradFill>
                  <a:gsLst>
                    <a:gs pos="0">
                      <a:srgbClr val="012D86"/>
                    </a:gs>
                    <a:gs pos="100000">
                      <a:srgbClr val="0E2557"/>
                    </a:gs>
                  </a:gsLst>
                  <a:lin scaled="0"/>
                </a:gradFill>
              </a:rPr>
              <a:t>考虑高动态环境下频繁的链路中断、端到端延迟和公平的分组传送率</a:t>
            </a:r>
            <a:r>
              <a:rPr lang="zh-CN" altLang="en-US"/>
              <a:t>。由此便有了以下四种路由分类</a:t>
            </a:r>
            <a:endParaRPr lang="zh-CN" altLang="en-US"/>
          </a:p>
        </p:txBody>
      </p:sp>
      <p:sp>
        <p:nvSpPr>
          <p:cNvPr id="8" name="文本框 7"/>
          <p:cNvSpPr txBox="1"/>
          <p:nvPr/>
        </p:nvSpPr>
        <p:spPr>
          <a:xfrm>
            <a:off x="6550025" y="4402455"/>
            <a:ext cx="3431540" cy="1751965"/>
          </a:xfrm>
          <a:prstGeom prst="rect">
            <a:avLst/>
          </a:prstGeom>
          <a:noFill/>
        </p:spPr>
        <p:txBody>
          <a:bodyPr wrap="square" rtlCol="0" anchor="t">
            <a:spAutoFit/>
          </a:bodyPr>
          <a:p>
            <a:pPr fontAlgn="auto">
              <a:lnSpc>
                <a:spcPct val="120000"/>
              </a:lnSpc>
            </a:pPr>
            <a:r>
              <a:rPr lang="zh-CN" altLang="en-US"/>
              <a:t>(1)基于按需的路由协议，</a:t>
            </a:r>
            <a:endParaRPr lang="zh-CN" altLang="en-US"/>
          </a:p>
          <a:p>
            <a:pPr fontAlgn="auto">
              <a:lnSpc>
                <a:spcPct val="120000"/>
              </a:lnSpc>
            </a:pPr>
            <a:r>
              <a:rPr lang="zh-CN" altLang="en-US"/>
              <a:t>(2)基于延迟容忍的路由协议</a:t>
            </a:r>
            <a:endParaRPr lang="zh-CN" altLang="en-US"/>
          </a:p>
          <a:p>
            <a:pPr fontAlgn="auto">
              <a:lnSpc>
                <a:spcPct val="120000"/>
              </a:lnSpc>
            </a:pPr>
            <a:r>
              <a:rPr lang="zh-CN" altLang="en-US"/>
              <a:t>(3)基于位置的路由协议，</a:t>
            </a:r>
            <a:endParaRPr lang="zh-CN" altLang="en-US"/>
          </a:p>
          <a:p>
            <a:pPr fontAlgn="auto">
              <a:lnSpc>
                <a:spcPct val="120000"/>
              </a:lnSpc>
            </a:pPr>
            <a:r>
              <a:rPr lang="zh-CN" altLang="en-US"/>
              <a:t>(4)用于数据收集的AUV辅助网络。</a:t>
            </a:r>
            <a:endParaRPr lang="zh-CN" altLang="en-US"/>
          </a:p>
        </p:txBody>
      </p:sp>
      <p:pic>
        <p:nvPicPr>
          <p:cNvPr id="15" name="图片 14" descr="303b32303039333135323bbcfdcdb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35495" y="3163570"/>
            <a:ext cx="295275" cy="240030"/>
          </a:xfrm>
          <a:prstGeom prst="rect">
            <a:avLst/>
          </a:prstGeom>
        </p:spPr>
      </p:pic>
      <p:pic>
        <p:nvPicPr>
          <p:cNvPr id="16" name="图片 15" descr="C:/Users/27445/AppData/Local/Temp/kaimatting_20230619133145/output_20230619133148..pngoutput_20230619133148."/>
          <p:cNvPicPr>
            <a:picLocks noChangeAspect="1"/>
          </p:cNvPicPr>
          <p:nvPr/>
        </p:nvPicPr>
        <p:blipFill>
          <a:blip r:embed="rId4"/>
          <a:stretch>
            <a:fillRect/>
          </a:stretch>
        </p:blipFill>
        <p:spPr>
          <a:xfrm>
            <a:off x="10059670" y="5119370"/>
            <a:ext cx="1503680" cy="131826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5" name="文本占位符 4"/>
          <p:cNvSpPr>
            <a:spLocks noGrp="1"/>
          </p:cNvSpPr>
          <p:nvPr>
            <p:ph type="body" sz="quarter" idx="13"/>
          </p:nvPr>
        </p:nvSpPr>
        <p:spPr>
          <a:xfrm>
            <a:off x="1551008" y="87340"/>
            <a:ext cx="2127600" cy="368300"/>
          </a:xfrm>
        </p:spPr>
        <p:txBody>
          <a:bodyPr/>
          <a:lstStyle/>
          <a:p>
            <a:r>
              <a:rPr lang="zh-CN" altLang="en-US" dirty="0"/>
              <a:t>内容讨论</a:t>
            </a:r>
            <a:endParaRPr lang="zh-CN" altLang="en-US" dirty="0"/>
          </a:p>
        </p:txBody>
      </p:sp>
      <p:sp>
        <p:nvSpPr>
          <p:cNvPr id="12" name="文本占位符 7"/>
          <p:cNvSpPr>
            <a:spLocks noGrp="1"/>
          </p:cNvSpPr>
          <p:nvPr/>
        </p:nvSpPr>
        <p:spPr>
          <a:xfrm>
            <a:off x="3679190" y="87630"/>
            <a:ext cx="3751580" cy="36830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dirty="0"/>
              <a:t>网络模型</a:t>
            </a:r>
            <a:r>
              <a:rPr dirty="0"/>
              <a:t>：网络层协议</a:t>
            </a:r>
            <a:endParaRPr dirty="0"/>
          </a:p>
        </p:txBody>
      </p:sp>
      <p:sp>
        <p:nvSpPr>
          <p:cNvPr id="3" name="文本框 2"/>
          <p:cNvSpPr txBox="1"/>
          <p:nvPr/>
        </p:nvSpPr>
        <p:spPr>
          <a:xfrm>
            <a:off x="652780" y="665480"/>
            <a:ext cx="6951345" cy="521970"/>
          </a:xfrm>
          <a:prstGeom prst="rect">
            <a:avLst/>
          </a:prstGeom>
          <a:noFill/>
        </p:spPr>
        <p:txBody>
          <a:bodyPr wrap="none" rtlCol="0" anchor="t">
            <a:spAutoFit/>
          </a:bodyPr>
          <a:p>
            <a:r>
              <a:rPr lang="zh-CN" altLang="en-US" sz="2800" b="1">
                <a:gradFill>
                  <a:gsLst>
                    <a:gs pos="0">
                      <a:srgbClr val="012D86"/>
                    </a:gs>
                    <a:gs pos="100000">
                      <a:srgbClr val="0E2557"/>
                    </a:gs>
                  </a:gsLst>
                  <a:lin scaled="0"/>
                </a:gradFill>
                <a:sym typeface="+mn-ea"/>
              </a:rPr>
              <a:t>基于按需的路由协议：适用于动态水下网络</a:t>
            </a:r>
            <a:endParaRPr lang="zh-CN" altLang="en-US" sz="2800" b="1">
              <a:gradFill>
                <a:gsLst>
                  <a:gs pos="0">
                    <a:srgbClr val="012D86"/>
                  </a:gs>
                  <a:gs pos="100000">
                    <a:srgbClr val="0E2557"/>
                  </a:gs>
                </a:gsLst>
                <a:lin scaled="0"/>
              </a:gradFill>
              <a:sym typeface="+mn-ea"/>
            </a:endParaRPr>
          </a:p>
        </p:txBody>
      </p:sp>
      <p:sp>
        <p:nvSpPr>
          <p:cNvPr id="101" name="矩形: 圆角 100"/>
          <p:cNvSpPr/>
          <p:nvPr/>
        </p:nvSpPr>
        <p:spPr>
          <a:xfrm>
            <a:off x="581660" y="1280795"/>
            <a:ext cx="11095355" cy="3220720"/>
          </a:xfrm>
          <a:prstGeom prst="roundRect">
            <a:avLst>
              <a:gd name="adj" fmla="val 8772"/>
            </a:avLst>
          </a:prstGeom>
          <a:solidFill>
            <a:schemeClr val="accent2">
              <a:lumMod val="10000"/>
              <a:lumOff val="90000"/>
              <a:alpha val="12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581812" y="1453285"/>
            <a:ext cx="1933423" cy="492125"/>
          </a:xfrm>
          <a:prstGeom prst="rect">
            <a:avLst/>
          </a:prstGeom>
          <a:noFill/>
        </p:spPr>
        <p:txBody>
          <a:bodyPr wrap="square" lIns="0" tIns="0" rIns="0" bIns="0" rtlCol="0">
            <a:spAutoFit/>
          </a:bodyPr>
          <a:p>
            <a:pPr algn="ctr">
              <a:spcAft>
                <a:spcPts val="0"/>
              </a:spcAft>
              <a:defRPr/>
            </a:pPr>
            <a:r>
              <a:rPr lang="zh-CN" altLang="en-US" sz="3200" b="1" dirty="0">
                <a:gradFill>
                  <a:gsLst>
                    <a:gs pos="0">
                      <a:srgbClr val="012D86"/>
                    </a:gs>
                    <a:gs pos="100000">
                      <a:srgbClr val="0E2557"/>
                    </a:gs>
                  </a:gsLst>
                  <a:lin scaled="0"/>
                </a:gradFill>
                <a:latin typeface="微软雅黑" panose="020B0503020204020204" charset="-122"/>
                <a:ea typeface="微软雅黑" panose="020B0503020204020204" charset="-122"/>
                <a:cs typeface="微软雅黑" panose="020B0503020204020204" charset="-122"/>
              </a:rPr>
              <a:t>协议一</a:t>
            </a:r>
            <a:endParaRPr lang="zh-CN" altLang="en-US" sz="3200" b="1" dirty="0">
              <a:gradFill>
                <a:gsLst>
                  <a:gs pos="0">
                    <a:srgbClr val="012D86"/>
                  </a:gs>
                  <a:gs pos="100000">
                    <a:srgbClr val="0E2557"/>
                  </a:gs>
                </a:gsLst>
                <a:lin scaled="0"/>
              </a:gradFill>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nvSpPr>
        <p:spPr>
          <a:xfrm>
            <a:off x="2515235" y="1453515"/>
            <a:ext cx="8042910" cy="442595"/>
          </a:xfrm>
          <a:prstGeom prst="rect">
            <a:avLst/>
          </a:prstGeom>
          <a:noFill/>
        </p:spPr>
        <p:txBody>
          <a:bodyPr wrap="square" lIns="0" tIns="0" rIns="0" bIns="0" rtlCol="0">
            <a:spAutoFit/>
          </a:bodyPr>
          <a:p>
            <a:pPr marR="0" indent="0" defTabSz="914400" fontAlgn="auto">
              <a:lnSpc>
                <a:spcPct val="120000"/>
              </a:lnSpc>
              <a:spcBef>
                <a:spcPts val="0"/>
              </a:spcBef>
              <a:spcAft>
                <a:spcPts val="0"/>
              </a:spcAft>
              <a:buClrTx/>
              <a:buSzPct val="100000"/>
              <a:buFontTx/>
              <a:buNone/>
              <a:defRPr/>
            </a:pPr>
            <a:r>
              <a:rPr lang="zh-CN" altLang="en-US" sz="2400" b="1" dirty="0">
                <a:latin typeface="微软雅黑" panose="020B0503020204020204" charset="-122"/>
                <a:ea typeface="微软雅黑" panose="020B0503020204020204" charset="-122"/>
              </a:rPr>
              <a:t>AUSNET协议（</a:t>
            </a:r>
            <a:r>
              <a:rPr lang="en-US" altLang="zh-CN" sz="2400" b="1" dirty="0">
                <a:latin typeface="微软雅黑" panose="020B0503020204020204" charset="-122"/>
                <a:ea typeface="微软雅黑" panose="020B0503020204020204" charset="-122"/>
              </a:rPr>
              <a:t>DSR</a:t>
            </a:r>
            <a:r>
              <a:rPr lang="zh-CN" altLang="en-US" sz="2400" b="1" dirty="0">
                <a:latin typeface="微软雅黑" panose="020B0503020204020204" charset="-122"/>
                <a:ea typeface="微软雅黑" panose="020B0503020204020204" charset="-122"/>
              </a:rPr>
              <a:t>协议的扩展）</a:t>
            </a:r>
            <a:endParaRPr lang="zh-CN" altLang="en-US" sz="2400" b="1" dirty="0">
              <a:latin typeface="微软雅黑" panose="020B0503020204020204" charset="-122"/>
              <a:ea typeface="微软雅黑" panose="020B0503020204020204" charset="-122"/>
            </a:endParaRPr>
          </a:p>
        </p:txBody>
      </p:sp>
      <p:cxnSp>
        <p:nvCxnSpPr>
          <p:cNvPr id="8" name="直接连接符 7"/>
          <p:cNvCxnSpPr/>
          <p:nvPr/>
        </p:nvCxnSpPr>
        <p:spPr>
          <a:xfrm flipV="1">
            <a:off x="865505" y="2072005"/>
            <a:ext cx="1268095" cy="508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1061720" y="2072005"/>
            <a:ext cx="7539990" cy="508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652780" y="2072005"/>
            <a:ext cx="10886440" cy="2343785"/>
          </a:xfrm>
          <a:prstGeom prst="rect">
            <a:avLst/>
          </a:prstGeom>
          <a:noFill/>
        </p:spPr>
        <p:txBody>
          <a:bodyPr wrap="square" rtlCol="0">
            <a:spAutoFit/>
          </a:bodyPr>
          <a:p>
            <a:pPr marR="0" indent="0" algn="just" defTabSz="914400" fontAlgn="auto">
              <a:lnSpc>
                <a:spcPct val="120000"/>
              </a:lnSpc>
              <a:spcBef>
                <a:spcPts val="0"/>
              </a:spcBef>
              <a:spcAft>
                <a:spcPts val="0"/>
              </a:spcAft>
              <a:buClrTx/>
              <a:buSzPct val="100000"/>
              <a:buFontTx/>
              <a:buNone/>
              <a:defRPr/>
            </a:pPr>
            <a:r>
              <a:rPr lang="en-US" altLang="zh-CN" sz="2400" b="1" dirty="0">
                <a:latin typeface="微软雅黑" panose="020B0503020204020204" charset="-122"/>
                <a:ea typeface="微软雅黑" panose="020B0503020204020204" charset="-122"/>
                <a:cs typeface="微软雅黑" panose="020B0503020204020204" charset="-122"/>
              </a:rPr>
              <a:t>    </a:t>
            </a:r>
            <a:r>
              <a:rPr dirty="0">
                <a:latin typeface="微软雅黑" panose="020B0503020204020204" charset="-122"/>
                <a:ea typeface="微软雅黑" panose="020B0503020204020204" charset="-122"/>
                <a:cs typeface="微软雅黑" panose="020B0503020204020204" charset="-122"/>
              </a:rPr>
              <a:t>AUSNET是动态源路由(DSR)的扩展版本，用于移动自组织网络。AUSNET</a:t>
            </a:r>
            <a:r>
              <a:rPr lang="zh-CN" dirty="0">
                <a:latin typeface="微软雅黑" panose="020B0503020204020204" charset="-122"/>
                <a:ea typeface="微软雅黑" panose="020B0503020204020204" charset="-122"/>
                <a:cs typeface="微软雅黑" panose="020B0503020204020204" charset="-122"/>
              </a:rPr>
              <a:t>除了带有</a:t>
            </a:r>
            <a:r>
              <a:rPr lang="en-US" altLang="zh-CN" dirty="0">
                <a:latin typeface="微软雅黑" panose="020B0503020204020204" charset="-122"/>
                <a:ea typeface="微软雅黑" panose="020B0503020204020204" charset="-122"/>
                <a:cs typeface="微软雅黑" panose="020B0503020204020204" charset="-122"/>
              </a:rPr>
              <a:t>DSR</a:t>
            </a:r>
            <a:r>
              <a:rPr lang="zh-CN" altLang="en-US" dirty="0">
                <a:latin typeface="微软雅黑" panose="020B0503020204020204" charset="-122"/>
                <a:ea typeface="微软雅黑" panose="020B0503020204020204" charset="-122"/>
                <a:cs typeface="微软雅黑" panose="020B0503020204020204" charset="-122"/>
              </a:rPr>
              <a:t>协议的能动性外，还</a:t>
            </a:r>
            <a:r>
              <a:rPr dirty="0">
                <a:latin typeface="微软雅黑" panose="020B0503020204020204" charset="-122"/>
                <a:ea typeface="微软雅黑" panose="020B0503020204020204" charset="-122"/>
                <a:cs typeface="微软雅黑" panose="020B0503020204020204" charset="-122"/>
              </a:rPr>
              <a:t>允许节点</a:t>
            </a:r>
            <a:r>
              <a:rPr sz="2000" b="1" dirty="0">
                <a:gradFill>
                  <a:gsLst>
                    <a:gs pos="0">
                      <a:srgbClr val="012D86"/>
                    </a:gs>
                    <a:gs pos="100000">
                      <a:srgbClr val="0E2557"/>
                    </a:gs>
                  </a:gsLst>
                  <a:lin scaled="0"/>
                </a:gradFill>
                <a:latin typeface="微软雅黑" panose="020B0503020204020204" charset="-122"/>
                <a:ea typeface="微软雅黑" panose="020B0503020204020204" charset="-122"/>
                <a:cs typeface="微软雅黑" panose="020B0503020204020204" charset="-122"/>
              </a:rPr>
              <a:t>根据需要学习网络路由</a:t>
            </a:r>
            <a:r>
              <a:rPr dirty="0">
                <a:latin typeface="微软雅黑" panose="020B0503020204020204" charset="-122"/>
                <a:ea typeface="微软雅黑" panose="020B0503020204020204" charset="-122"/>
                <a:cs typeface="微软雅黑" panose="020B0503020204020204" charset="-122"/>
              </a:rPr>
              <a:t>，并听取来自邻居的节点发现。节点可以充当路由器，并允许根据需求通过添加或删除特定节点来实现网络的可伸缩性。AUSNET提出了</a:t>
            </a:r>
            <a:r>
              <a:rPr sz="2000" b="1" dirty="0">
                <a:gradFill>
                  <a:gsLst>
                    <a:gs pos="0">
                      <a:srgbClr val="012D86"/>
                    </a:gs>
                    <a:gs pos="100000">
                      <a:srgbClr val="0E2557"/>
                    </a:gs>
                  </a:gsLst>
                  <a:lin scaled="0"/>
                </a:gradFill>
                <a:latin typeface="微软雅黑" panose="020B0503020204020204" charset="-122"/>
                <a:ea typeface="微软雅黑" panose="020B0503020204020204" charset="-122"/>
                <a:cs typeface="微软雅黑" panose="020B0503020204020204" charset="-122"/>
              </a:rPr>
              <a:t>基于预测的路由(PBR)思想</a:t>
            </a:r>
            <a:r>
              <a:rPr lang="zh-CN" dirty="0">
                <a:latin typeface="微软雅黑" panose="020B0503020204020204" charset="-122"/>
                <a:ea typeface="微软雅黑" panose="020B0503020204020204" charset="-122"/>
                <a:cs typeface="微软雅黑" panose="020B0503020204020204" charset="-122"/>
              </a:rPr>
              <a:t>，其</a:t>
            </a:r>
            <a:r>
              <a:rPr dirty="0">
                <a:latin typeface="微软雅黑" panose="020B0503020204020204" charset="-122"/>
                <a:ea typeface="微软雅黑" panose="020B0503020204020204" charset="-122"/>
                <a:cs typeface="微软雅黑" panose="020B0503020204020204" charset="-122"/>
              </a:rPr>
              <a:t>合理利用现有车辆运动信息的情况下进行演化，对当前网络拓扑进行估计。这是通过</a:t>
            </a:r>
            <a:r>
              <a:rPr sz="2000" b="1" dirty="0">
                <a:gradFill>
                  <a:gsLst>
                    <a:gs pos="0">
                      <a:srgbClr val="012D86"/>
                    </a:gs>
                    <a:gs pos="100000">
                      <a:srgbClr val="0E2557"/>
                    </a:gs>
                  </a:gsLst>
                  <a:lin scaled="0"/>
                </a:gradFill>
                <a:latin typeface="微软雅黑" panose="020B0503020204020204" charset="-122"/>
                <a:ea typeface="微软雅黑" panose="020B0503020204020204" charset="-122"/>
                <a:cs typeface="微软雅黑" panose="020B0503020204020204" charset="-122"/>
              </a:rPr>
              <a:t>使用航位推算技术</a:t>
            </a:r>
            <a:r>
              <a:rPr dirty="0">
                <a:latin typeface="微软雅黑" panose="020B0503020204020204" charset="-122"/>
                <a:ea typeface="微软雅黑" panose="020B0503020204020204" charset="-122"/>
                <a:cs typeface="微软雅黑" panose="020B0503020204020204" charset="-122"/>
              </a:rPr>
              <a:t>根据车辆轨迹完成的。拓扑是借助生成树算法确定的，可以找到到达目的地的最短路径，同时减少DSR协议中创建的可观开销。如果预测失败，AUSNET将依靠DSR的路由发现机制</a:t>
            </a:r>
            <a:endParaRPr dirty="0">
              <a:latin typeface="微软雅黑" panose="020B0503020204020204" charset="-122"/>
              <a:ea typeface="微软雅黑" panose="020B0503020204020204" charset="-122"/>
              <a:cs typeface="微软雅黑" panose="020B0503020204020204" charset="-122"/>
            </a:endParaRPr>
          </a:p>
        </p:txBody>
      </p:sp>
      <p:sp>
        <p:nvSpPr>
          <p:cNvPr id="9" name="Freeform 55"/>
          <p:cNvSpPr>
            <a:spLocks noEditPoints="1"/>
          </p:cNvSpPr>
          <p:nvPr/>
        </p:nvSpPr>
        <p:spPr bwMode="auto">
          <a:xfrm>
            <a:off x="10964372" y="558008"/>
            <a:ext cx="574709" cy="629116"/>
          </a:xfrm>
          <a:custGeom>
            <a:avLst/>
            <a:gdLst>
              <a:gd name="T0" fmla="*/ 65 w 128"/>
              <a:gd name="T1" fmla="*/ 0 h 140"/>
              <a:gd name="T2" fmla="*/ 52 w 128"/>
              <a:gd name="T3" fmla="*/ 12 h 140"/>
              <a:gd name="T4" fmla="*/ 65 w 128"/>
              <a:gd name="T5" fmla="*/ 25 h 140"/>
              <a:gd name="T6" fmla="*/ 77 w 128"/>
              <a:gd name="T7" fmla="*/ 12 h 140"/>
              <a:gd name="T8" fmla="*/ 65 w 128"/>
              <a:gd name="T9" fmla="*/ 0 h 140"/>
              <a:gd name="T10" fmla="*/ 26 w 128"/>
              <a:gd name="T11" fmla="*/ 92 h 140"/>
              <a:gd name="T12" fmla="*/ 8 w 128"/>
              <a:gd name="T13" fmla="*/ 88 h 140"/>
              <a:gd name="T14" fmla="*/ 3 w 128"/>
              <a:gd name="T15" fmla="*/ 105 h 140"/>
              <a:gd name="T16" fmla="*/ 21 w 128"/>
              <a:gd name="T17" fmla="*/ 109 h 140"/>
              <a:gd name="T18" fmla="*/ 26 w 128"/>
              <a:gd name="T19" fmla="*/ 92 h 140"/>
              <a:gd name="T20" fmla="*/ 120 w 128"/>
              <a:gd name="T21" fmla="*/ 88 h 140"/>
              <a:gd name="T22" fmla="*/ 104 w 128"/>
              <a:gd name="T23" fmla="*/ 92 h 140"/>
              <a:gd name="T24" fmla="*/ 108 w 128"/>
              <a:gd name="T25" fmla="*/ 109 h 140"/>
              <a:gd name="T26" fmla="*/ 125 w 128"/>
              <a:gd name="T27" fmla="*/ 105 h 140"/>
              <a:gd name="T28" fmla="*/ 120 w 128"/>
              <a:gd name="T29" fmla="*/ 88 h 140"/>
              <a:gd name="T30" fmla="*/ 114 w 128"/>
              <a:gd name="T31" fmla="*/ 78 h 140"/>
              <a:gd name="T32" fmla="*/ 122 w 128"/>
              <a:gd name="T33" fmla="*/ 80 h 140"/>
              <a:gd name="T34" fmla="*/ 122 w 128"/>
              <a:gd name="T35" fmla="*/ 60 h 140"/>
              <a:gd name="T36" fmla="*/ 114 w 128"/>
              <a:gd name="T37" fmla="*/ 61 h 140"/>
              <a:gd name="T38" fmla="*/ 114 w 128"/>
              <a:gd name="T39" fmla="*/ 78 h 140"/>
              <a:gd name="T40" fmla="*/ 120 w 128"/>
              <a:gd name="T41" fmla="*/ 52 h 140"/>
              <a:gd name="T42" fmla="*/ 125 w 128"/>
              <a:gd name="T43" fmla="*/ 35 h 140"/>
              <a:gd name="T44" fmla="*/ 108 w 128"/>
              <a:gd name="T45" fmla="*/ 30 h 140"/>
              <a:gd name="T46" fmla="*/ 104 w 128"/>
              <a:gd name="T47" fmla="*/ 47 h 140"/>
              <a:gd name="T48" fmla="*/ 120 w 128"/>
              <a:gd name="T49" fmla="*/ 52 h 140"/>
              <a:gd name="T50" fmla="*/ 28 w 128"/>
              <a:gd name="T51" fmla="*/ 25 h 140"/>
              <a:gd name="T52" fmla="*/ 33 w 128"/>
              <a:gd name="T53" fmla="*/ 31 h 140"/>
              <a:gd name="T54" fmla="*/ 47 w 128"/>
              <a:gd name="T55" fmla="*/ 23 h 140"/>
              <a:gd name="T56" fmla="*/ 45 w 128"/>
              <a:gd name="T57" fmla="*/ 15 h 140"/>
              <a:gd name="T58" fmla="*/ 28 w 128"/>
              <a:gd name="T59" fmla="*/ 25 h 140"/>
              <a:gd name="T60" fmla="*/ 65 w 128"/>
              <a:gd name="T61" fmla="*/ 115 h 140"/>
              <a:gd name="T62" fmla="*/ 52 w 128"/>
              <a:gd name="T63" fmla="*/ 127 h 140"/>
              <a:gd name="T64" fmla="*/ 65 w 128"/>
              <a:gd name="T65" fmla="*/ 140 h 140"/>
              <a:gd name="T66" fmla="*/ 77 w 128"/>
              <a:gd name="T67" fmla="*/ 127 h 140"/>
              <a:gd name="T68" fmla="*/ 65 w 128"/>
              <a:gd name="T69" fmla="*/ 115 h 140"/>
              <a:gd name="T70" fmla="*/ 7 w 128"/>
              <a:gd name="T71" fmla="*/ 80 h 140"/>
              <a:gd name="T72" fmla="*/ 15 w 128"/>
              <a:gd name="T73" fmla="*/ 78 h 140"/>
              <a:gd name="T74" fmla="*/ 15 w 128"/>
              <a:gd name="T75" fmla="*/ 61 h 140"/>
              <a:gd name="T76" fmla="*/ 7 w 128"/>
              <a:gd name="T77" fmla="*/ 60 h 140"/>
              <a:gd name="T78" fmla="*/ 7 w 128"/>
              <a:gd name="T79" fmla="*/ 80 h 140"/>
              <a:gd name="T80" fmla="*/ 8 w 128"/>
              <a:gd name="T81" fmla="*/ 52 h 140"/>
              <a:gd name="T82" fmla="*/ 26 w 128"/>
              <a:gd name="T83" fmla="*/ 47 h 140"/>
              <a:gd name="T84" fmla="*/ 21 w 128"/>
              <a:gd name="T85" fmla="*/ 30 h 140"/>
              <a:gd name="T86" fmla="*/ 3 w 128"/>
              <a:gd name="T87" fmla="*/ 35 h 140"/>
              <a:gd name="T88" fmla="*/ 8 w 128"/>
              <a:gd name="T89" fmla="*/ 52 h 140"/>
              <a:gd name="T90" fmla="*/ 27 w 128"/>
              <a:gd name="T91" fmla="*/ 115 h 140"/>
              <a:gd name="T92" fmla="*/ 45 w 128"/>
              <a:gd name="T93" fmla="*/ 124 h 140"/>
              <a:gd name="T94" fmla="*/ 47 w 128"/>
              <a:gd name="T95" fmla="*/ 117 h 140"/>
              <a:gd name="T96" fmla="*/ 33 w 128"/>
              <a:gd name="T97" fmla="*/ 109 h 140"/>
              <a:gd name="T98" fmla="*/ 27 w 128"/>
              <a:gd name="T99" fmla="*/ 115 h 140"/>
              <a:gd name="T100" fmla="*/ 82 w 128"/>
              <a:gd name="T101" fmla="*/ 22 h 140"/>
              <a:gd name="T102" fmla="*/ 97 w 128"/>
              <a:gd name="T103" fmla="*/ 31 h 140"/>
              <a:gd name="T104" fmla="*/ 102 w 128"/>
              <a:gd name="T105" fmla="*/ 25 h 140"/>
              <a:gd name="T106" fmla="*/ 85 w 128"/>
              <a:gd name="T107" fmla="*/ 15 h 140"/>
              <a:gd name="T108" fmla="*/ 82 w 128"/>
              <a:gd name="T109" fmla="*/ 22 h 140"/>
              <a:gd name="T110" fmla="*/ 82 w 128"/>
              <a:gd name="T111" fmla="*/ 117 h 140"/>
              <a:gd name="T112" fmla="*/ 84 w 128"/>
              <a:gd name="T113" fmla="*/ 124 h 140"/>
              <a:gd name="T114" fmla="*/ 102 w 128"/>
              <a:gd name="T115" fmla="*/ 114 h 140"/>
              <a:gd name="T116" fmla="*/ 97 w 128"/>
              <a:gd name="T117" fmla="*/ 108 h 140"/>
              <a:gd name="T118" fmla="*/ 82 w 128"/>
              <a:gd name="T119" fmla="*/ 11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 h="140">
                <a:moveTo>
                  <a:pt x="65" y="0"/>
                </a:moveTo>
                <a:cubicBezTo>
                  <a:pt x="58" y="0"/>
                  <a:pt x="52" y="5"/>
                  <a:pt x="52" y="12"/>
                </a:cubicBezTo>
                <a:cubicBezTo>
                  <a:pt x="52" y="19"/>
                  <a:pt x="58" y="25"/>
                  <a:pt x="65" y="25"/>
                </a:cubicBezTo>
                <a:cubicBezTo>
                  <a:pt x="71" y="25"/>
                  <a:pt x="77" y="19"/>
                  <a:pt x="77" y="12"/>
                </a:cubicBezTo>
                <a:cubicBezTo>
                  <a:pt x="77" y="5"/>
                  <a:pt x="71" y="0"/>
                  <a:pt x="65" y="0"/>
                </a:cubicBezTo>
                <a:close/>
                <a:moveTo>
                  <a:pt x="26" y="92"/>
                </a:moveTo>
                <a:cubicBezTo>
                  <a:pt x="22" y="86"/>
                  <a:pt x="14" y="84"/>
                  <a:pt x="8" y="88"/>
                </a:cubicBezTo>
                <a:cubicBezTo>
                  <a:pt x="2" y="91"/>
                  <a:pt x="0" y="99"/>
                  <a:pt x="3" y="105"/>
                </a:cubicBezTo>
                <a:cubicBezTo>
                  <a:pt x="7" y="111"/>
                  <a:pt x="15" y="113"/>
                  <a:pt x="21" y="109"/>
                </a:cubicBezTo>
                <a:cubicBezTo>
                  <a:pt x="27" y="106"/>
                  <a:pt x="29" y="98"/>
                  <a:pt x="26" y="92"/>
                </a:cubicBezTo>
                <a:close/>
                <a:moveTo>
                  <a:pt x="120" y="88"/>
                </a:moveTo>
                <a:cubicBezTo>
                  <a:pt x="115" y="84"/>
                  <a:pt x="107" y="86"/>
                  <a:pt x="104" y="92"/>
                </a:cubicBezTo>
                <a:cubicBezTo>
                  <a:pt x="101" y="98"/>
                  <a:pt x="103" y="106"/>
                  <a:pt x="108" y="109"/>
                </a:cubicBezTo>
                <a:cubicBezTo>
                  <a:pt x="114" y="113"/>
                  <a:pt x="121" y="111"/>
                  <a:pt x="125" y="105"/>
                </a:cubicBezTo>
                <a:cubicBezTo>
                  <a:pt x="128" y="99"/>
                  <a:pt x="126" y="91"/>
                  <a:pt x="120" y="88"/>
                </a:cubicBezTo>
                <a:close/>
                <a:moveTo>
                  <a:pt x="114" y="78"/>
                </a:moveTo>
                <a:cubicBezTo>
                  <a:pt x="117" y="78"/>
                  <a:pt x="119" y="79"/>
                  <a:pt x="122" y="80"/>
                </a:cubicBezTo>
                <a:cubicBezTo>
                  <a:pt x="122" y="60"/>
                  <a:pt x="122" y="60"/>
                  <a:pt x="122" y="60"/>
                </a:cubicBezTo>
                <a:cubicBezTo>
                  <a:pt x="119" y="61"/>
                  <a:pt x="117" y="61"/>
                  <a:pt x="114" y="61"/>
                </a:cubicBezTo>
                <a:lnTo>
                  <a:pt x="114" y="78"/>
                </a:lnTo>
                <a:close/>
                <a:moveTo>
                  <a:pt x="120" y="52"/>
                </a:moveTo>
                <a:cubicBezTo>
                  <a:pt x="126" y="48"/>
                  <a:pt x="128" y="41"/>
                  <a:pt x="125" y="35"/>
                </a:cubicBezTo>
                <a:cubicBezTo>
                  <a:pt x="121" y="29"/>
                  <a:pt x="114" y="27"/>
                  <a:pt x="108" y="30"/>
                </a:cubicBezTo>
                <a:cubicBezTo>
                  <a:pt x="103" y="34"/>
                  <a:pt x="101" y="41"/>
                  <a:pt x="104" y="47"/>
                </a:cubicBezTo>
                <a:cubicBezTo>
                  <a:pt x="107" y="53"/>
                  <a:pt x="115" y="55"/>
                  <a:pt x="120" y="52"/>
                </a:cubicBezTo>
                <a:close/>
                <a:moveTo>
                  <a:pt x="28" y="25"/>
                </a:moveTo>
                <a:cubicBezTo>
                  <a:pt x="30" y="27"/>
                  <a:pt x="32" y="29"/>
                  <a:pt x="33" y="31"/>
                </a:cubicBezTo>
                <a:cubicBezTo>
                  <a:pt x="47" y="23"/>
                  <a:pt x="47" y="23"/>
                  <a:pt x="47" y="23"/>
                </a:cubicBezTo>
                <a:cubicBezTo>
                  <a:pt x="46" y="21"/>
                  <a:pt x="45" y="18"/>
                  <a:pt x="45" y="15"/>
                </a:cubicBezTo>
                <a:lnTo>
                  <a:pt x="28" y="25"/>
                </a:lnTo>
                <a:close/>
                <a:moveTo>
                  <a:pt x="65" y="115"/>
                </a:moveTo>
                <a:cubicBezTo>
                  <a:pt x="58" y="115"/>
                  <a:pt x="52" y="121"/>
                  <a:pt x="52" y="127"/>
                </a:cubicBezTo>
                <a:cubicBezTo>
                  <a:pt x="52" y="134"/>
                  <a:pt x="58" y="140"/>
                  <a:pt x="65" y="140"/>
                </a:cubicBezTo>
                <a:cubicBezTo>
                  <a:pt x="71" y="140"/>
                  <a:pt x="77" y="134"/>
                  <a:pt x="77" y="127"/>
                </a:cubicBezTo>
                <a:cubicBezTo>
                  <a:pt x="77" y="121"/>
                  <a:pt x="71" y="115"/>
                  <a:pt x="65" y="115"/>
                </a:cubicBezTo>
                <a:close/>
                <a:moveTo>
                  <a:pt x="7" y="80"/>
                </a:moveTo>
                <a:cubicBezTo>
                  <a:pt x="10" y="79"/>
                  <a:pt x="12" y="78"/>
                  <a:pt x="15" y="78"/>
                </a:cubicBezTo>
                <a:cubicBezTo>
                  <a:pt x="15" y="61"/>
                  <a:pt x="15" y="61"/>
                  <a:pt x="15" y="61"/>
                </a:cubicBezTo>
                <a:cubicBezTo>
                  <a:pt x="12" y="61"/>
                  <a:pt x="10" y="61"/>
                  <a:pt x="7" y="60"/>
                </a:cubicBezTo>
                <a:lnTo>
                  <a:pt x="7" y="80"/>
                </a:lnTo>
                <a:close/>
                <a:moveTo>
                  <a:pt x="8" y="52"/>
                </a:moveTo>
                <a:cubicBezTo>
                  <a:pt x="14" y="55"/>
                  <a:pt x="22" y="53"/>
                  <a:pt x="26" y="47"/>
                </a:cubicBezTo>
                <a:cubicBezTo>
                  <a:pt x="29" y="41"/>
                  <a:pt x="27" y="34"/>
                  <a:pt x="21" y="30"/>
                </a:cubicBezTo>
                <a:cubicBezTo>
                  <a:pt x="15" y="27"/>
                  <a:pt x="7" y="29"/>
                  <a:pt x="3" y="35"/>
                </a:cubicBezTo>
                <a:cubicBezTo>
                  <a:pt x="0" y="41"/>
                  <a:pt x="2" y="48"/>
                  <a:pt x="8" y="52"/>
                </a:cubicBezTo>
                <a:close/>
                <a:moveTo>
                  <a:pt x="27" y="115"/>
                </a:moveTo>
                <a:cubicBezTo>
                  <a:pt x="45" y="124"/>
                  <a:pt x="45" y="124"/>
                  <a:pt x="45" y="124"/>
                </a:cubicBezTo>
                <a:cubicBezTo>
                  <a:pt x="45" y="122"/>
                  <a:pt x="46" y="119"/>
                  <a:pt x="47" y="117"/>
                </a:cubicBezTo>
                <a:cubicBezTo>
                  <a:pt x="33" y="109"/>
                  <a:pt x="33" y="109"/>
                  <a:pt x="33" y="109"/>
                </a:cubicBezTo>
                <a:cubicBezTo>
                  <a:pt x="31" y="111"/>
                  <a:pt x="29" y="113"/>
                  <a:pt x="27" y="115"/>
                </a:cubicBezTo>
                <a:close/>
                <a:moveTo>
                  <a:pt x="82" y="22"/>
                </a:moveTo>
                <a:cubicBezTo>
                  <a:pt x="97" y="31"/>
                  <a:pt x="97" y="31"/>
                  <a:pt x="97" y="31"/>
                </a:cubicBezTo>
                <a:cubicBezTo>
                  <a:pt x="98" y="29"/>
                  <a:pt x="100" y="27"/>
                  <a:pt x="102" y="25"/>
                </a:cubicBezTo>
                <a:cubicBezTo>
                  <a:pt x="85" y="15"/>
                  <a:pt x="85" y="15"/>
                  <a:pt x="85" y="15"/>
                </a:cubicBezTo>
                <a:cubicBezTo>
                  <a:pt x="84" y="18"/>
                  <a:pt x="83" y="20"/>
                  <a:pt x="82" y="22"/>
                </a:cubicBezTo>
                <a:close/>
                <a:moveTo>
                  <a:pt x="82" y="117"/>
                </a:moveTo>
                <a:cubicBezTo>
                  <a:pt x="83" y="119"/>
                  <a:pt x="84" y="121"/>
                  <a:pt x="84" y="124"/>
                </a:cubicBezTo>
                <a:cubicBezTo>
                  <a:pt x="102" y="114"/>
                  <a:pt x="102" y="114"/>
                  <a:pt x="102" y="114"/>
                </a:cubicBezTo>
                <a:cubicBezTo>
                  <a:pt x="100" y="112"/>
                  <a:pt x="98" y="110"/>
                  <a:pt x="97" y="108"/>
                </a:cubicBezTo>
                <a:lnTo>
                  <a:pt x="82" y="117"/>
                </a:lnTo>
                <a:close/>
              </a:path>
            </a:pathLst>
          </a:custGeom>
          <a:solidFill>
            <a:schemeClr val="accent2"/>
          </a:solidFill>
          <a:ln>
            <a:noFill/>
          </a:ln>
        </p:spPr>
        <p:txBody>
          <a:bodyPr vert="horz" wrap="square" lIns="91440" tIns="45720" rIns="91440" bIns="45720" numCol="1" anchor="t" anchorCtr="0" compatLnSpc="1"/>
          <a:p>
            <a:endParaRPr lang="en-US"/>
          </a:p>
        </p:txBody>
      </p:sp>
      <p:sp>
        <p:nvSpPr>
          <p:cNvPr id="10" name="矩形: 圆角 100"/>
          <p:cNvSpPr/>
          <p:nvPr/>
        </p:nvSpPr>
        <p:spPr>
          <a:xfrm>
            <a:off x="581660" y="4577080"/>
            <a:ext cx="11094085" cy="1861185"/>
          </a:xfrm>
          <a:prstGeom prst="roundRect">
            <a:avLst>
              <a:gd name="adj" fmla="val 8772"/>
            </a:avLst>
          </a:prstGeom>
          <a:solidFill>
            <a:schemeClr val="accent2">
              <a:lumMod val="10000"/>
              <a:lumOff val="90000"/>
              <a:alpha val="12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581812" y="4626380"/>
            <a:ext cx="1933423" cy="492125"/>
          </a:xfrm>
          <a:prstGeom prst="rect">
            <a:avLst/>
          </a:prstGeom>
          <a:noFill/>
        </p:spPr>
        <p:txBody>
          <a:bodyPr wrap="square" lIns="0" tIns="0" rIns="0" bIns="0" rtlCol="0">
            <a:spAutoFit/>
          </a:bodyPr>
          <a:p>
            <a:pPr algn="ctr">
              <a:spcAft>
                <a:spcPts val="0"/>
              </a:spcAft>
              <a:defRPr/>
            </a:pPr>
            <a:r>
              <a:rPr lang="zh-CN" altLang="en-US" sz="3200" b="1" dirty="0">
                <a:gradFill>
                  <a:gsLst>
                    <a:gs pos="0">
                      <a:srgbClr val="012D86"/>
                    </a:gs>
                    <a:gs pos="100000">
                      <a:srgbClr val="0E2557"/>
                    </a:gs>
                  </a:gsLst>
                  <a:lin scaled="0"/>
                </a:gradFill>
                <a:latin typeface="微软雅黑" panose="020B0503020204020204" charset="-122"/>
                <a:ea typeface="微软雅黑" panose="020B0503020204020204" charset="-122"/>
                <a:cs typeface="微软雅黑" panose="020B0503020204020204" charset="-122"/>
              </a:rPr>
              <a:t>协议二</a:t>
            </a:r>
            <a:endParaRPr lang="zh-CN" altLang="en-US" sz="3200" b="1" dirty="0">
              <a:gradFill>
                <a:gsLst>
                  <a:gs pos="0">
                    <a:srgbClr val="012D86"/>
                  </a:gs>
                  <a:gs pos="100000">
                    <a:srgbClr val="0E2557"/>
                  </a:gs>
                </a:gsLst>
                <a:lin scaled="0"/>
              </a:gradFill>
              <a:latin typeface="微软雅黑" panose="020B0503020204020204" charset="-122"/>
              <a:ea typeface="微软雅黑" panose="020B0503020204020204" charset="-122"/>
              <a:cs typeface="微软雅黑" panose="020B0503020204020204" charset="-122"/>
            </a:endParaRPr>
          </a:p>
        </p:txBody>
      </p:sp>
      <p:cxnSp>
        <p:nvCxnSpPr>
          <p:cNvPr id="14" name="直接连接符 13"/>
          <p:cNvCxnSpPr/>
          <p:nvPr/>
        </p:nvCxnSpPr>
        <p:spPr>
          <a:xfrm flipV="1">
            <a:off x="865505" y="5236845"/>
            <a:ext cx="1299845" cy="508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310130" y="4626610"/>
            <a:ext cx="8042910" cy="442595"/>
          </a:xfrm>
          <a:prstGeom prst="rect">
            <a:avLst/>
          </a:prstGeom>
          <a:noFill/>
        </p:spPr>
        <p:txBody>
          <a:bodyPr wrap="square" lIns="0" tIns="0" rIns="0" bIns="0" rtlCol="0">
            <a:spAutoFit/>
          </a:bodyPr>
          <a:p>
            <a:pPr marR="0" indent="0" defTabSz="914400" fontAlgn="auto">
              <a:lnSpc>
                <a:spcPct val="120000"/>
              </a:lnSpc>
              <a:spcBef>
                <a:spcPts val="0"/>
              </a:spcBef>
              <a:spcAft>
                <a:spcPts val="0"/>
              </a:spcAft>
              <a:buClrTx/>
              <a:buSzPct val="100000"/>
              <a:buFontTx/>
              <a:buNone/>
              <a:defRPr/>
            </a:pPr>
            <a:r>
              <a:rPr lang="en-US" altLang="zh-CN" sz="2400" b="1" dirty="0">
                <a:latin typeface="微软雅黑" panose="020B0503020204020204" charset="-122"/>
                <a:ea typeface="微软雅黑" panose="020B0503020204020204" charset="-122"/>
              </a:rPr>
              <a:t>DSR</a:t>
            </a:r>
            <a:r>
              <a:rPr lang="zh-CN" altLang="en-US" sz="2400" b="1" dirty="0">
                <a:latin typeface="微软雅黑" panose="020B0503020204020204" charset="-122"/>
                <a:ea typeface="微软雅黑" panose="020B0503020204020204" charset="-122"/>
              </a:rPr>
              <a:t>协议的扩展（定制水下</a:t>
            </a:r>
            <a:r>
              <a:rPr lang="en-US" altLang="zh-CN" sz="2400" b="1" dirty="0">
                <a:latin typeface="微软雅黑" panose="020B0503020204020204" charset="-122"/>
                <a:ea typeface="微软雅黑" panose="020B0503020204020204" charset="-122"/>
              </a:rPr>
              <a:t>AUV</a:t>
            </a:r>
            <a:r>
              <a:rPr lang="zh-CN" altLang="en-US" sz="2400" b="1" dirty="0">
                <a:latin typeface="微软雅黑" panose="020B0503020204020204" charset="-122"/>
                <a:ea typeface="微软雅黑" panose="020B0503020204020204" charset="-122"/>
              </a:rPr>
              <a:t>网络）</a:t>
            </a:r>
            <a:endParaRPr lang="zh-CN" altLang="en-US" sz="2400" b="1" dirty="0">
              <a:latin typeface="微软雅黑" panose="020B0503020204020204" charset="-122"/>
              <a:ea typeface="微软雅黑" panose="020B0503020204020204" charset="-122"/>
            </a:endParaRPr>
          </a:p>
        </p:txBody>
      </p:sp>
      <p:cxnSp>
        <p:nvCxnSpPr>
          <p:cNvPr id="17" name="直接连接符 16"/>
          <p:cNvCxnSpPr/>
          <p:nvPr/>
        </p:nvCxnSpPr>
        <p:spPr>
          <a:xfrm flipV="1">
            <a:off x="2133600" y="5236845"/>
            <a:ext cx="5288915" cy="508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865505" y="5241925"/>
            <a:ext cx="7436485" cy="1087755"/>
          </a:xfrm>
          <a:prstGeom prst="rect">
            <a:avLst/>
          </a:prstGeom>
          <a:noFill/>
          <a:ln w="9525">
            <a:noFill/>
          </a:ln>
        </p:spPr>
        <p:txBody>
          <a:bodyPr wrap="square">
            <a:spAutoFit/>
          </a:bodyPr>
          <a:p>
            <a:pPr indent="0" fontAlgn="auto">
              <a:lnSpc>
                <a:spcPct val="120000"/>
              </a:lnSpc>
            </a:pPr>
            <a:r>
              <a:rPr lang="zh-CN" b="0">
                <a:solidFill>
                  <a:srgbClr val="000000"/>
                </a:solidFill>
                <a:latin typeface="微软雅黑" panose="020B0503020204020204" charset="-122"/>
                <a:ea typeface="微软雅黑" panose="020B0503020204020204" charset="-122"/>
              </a:rPr>
              <a:t>两种技术来补偿水下网络中的延迟</a:t>
            </a:r>
            <a:endParaRPr lang="zh-CN" b="0">
              <a:solidFill>
                <a:srgbClr val="000000"/>
              </a:solidFill>
              <a:latin typeface="微软雅黑" panose="020B0503020204020204" charset="-122"/>
              <a:ea typeface="微软雅黑" panose="020B0503020204020204" charset="-122"/>
            </a:endParaRPr>
          </a:p>
          <a:p>
            <a:pPr marL="285750" indent="0" fontAlgn="auto">
              <a:lnSpc>
                <a:spcPct val="120000"/>
              </a:lnSpc>
              <a:buFont typeface="Arial" panose="020B0604020202020204" pitchFamily="34" charset="0"/>
              <a:buChar char="•"/>
            </a:pPr>
            <a:r>
              <a:rPr lang="zh-CN" altLang="en-US" b="0">
                <a:solidFill>
                  <a:srgbClr val="000000"/>
                </a:solidFill>
                <a:latin typeface="微软雅黑" panose="020B0503020204020204" charset="-122"/>
                <a:ea typeface="微软雅黑" panose="020B0503020204020204" charset="-122"/>
              </a:rPr>
              <a:t>引入位置感知，考虑传入传输的隐式信息，对本地网络拓扑进行估计</a:t>
            </a:r>
            <a:endParaRPr lang="zh-CN" altLang="en-US" b="0">
              <a:solidFill>
                <a:srgbClr val="000000"/>
              </a:solidFill>
              <a:latin typeface="微软雅黑" panose="020B0503020204020204" charset="-122"/>
              <a:ea typeface="微软雅黑" panose="020B0503020204020204" charset="-122"/>
            </a:endParaRPr>
          </a:p>
          <a:p>
            <a:pPr marL="285750" indent="0" fontAlgn="auto">
              <a:lnSpc>
                <a:spcPct val="120000"/>
              </a:lnSpc>
              <a:buFont typeface="Arial" panose="020B0604020202020204" pitchFamily="34" charset="0"/>
              <a:buChar char="•"/>
            </a:pPr>
            <a:r>
              <a:rPr lang="zh-CN" altLang="en-US" b="0">
                <a:solidFill>
                  <a:srgbClr val="000000"/>
                </a:solidFill>
                <a:latin typeface="微软雅黑" panose="020B0503020204020204" charset="-122"/>
                <a:ea typeface="微软雅黑" panose="020B0503020204020204" charset="-122"/>
              </a:rPr>
              <a:t>使用链路质量度量来代替DSR使用的简单跳数度量。</a:t>
            </a:r>
            <a:endParaRPr lang="zh-CN" altLang="en-US" b="0">
              <a:solidFill>
                <a:srgbClr val="000000"/>
              </a:solidFill>
              <a:latin typeface="微软雅黑" panose="020B0503020204020204" charset="-122"/>
              <a:ea typeface="微软雅黑" panose="020B0503020204020204" charset="-122"/>
            </a:endParaRPr>
          </a:p>
        </p:txBody>
      </p:sp>
      <p:sp>
        <p:nvSpPr>
          <p:cNvPr id="18" name="文本框 17"/>
          <p:cNvSpPr txBox="1"/>
          <p:nvPr/>
        </p:nvSpPr>
        <p:spPr>
          <a:xfrm>
            <a:off x="8333740" y="4732655"/>
            <a:ext cx="3342005" cy="1550035"/>
          </a:xfrm>
          <a:prstGeom prst="rect">
            <a:avLst/>
          </a:prstGeom>
          <a:noFill/>
        </p:spPr>
        <p:txBody>
          <a:bodyPr wrap="square" lIns="0" tIns="0" rIns="0" bIns="0" rtlCol="0">
            <a:spAutoFit/>
          </a:bodyPr>
          <a:p>
            <a:pPr marR="0" indent="0" defTabSz="914400" fontAlgn="auto">
              <a:lnSpc>
                <a:spcPct val="120000"/>
              </a:lnSpc>
              <a:spcBef>
                <a:spcPts val="0"/>
              </a:spcBef>
              <a:spcAft>
                <a:spcPts val="0"/>
              </a:spcAft>
              <a:buClrTx/>
              <a:buSzPct val="100000"/>
              <a:buFontTx/>
              <a:buNone/>
              <a:defRPr/>
            </a:pPr>
            <a:r>
              <a:rPr lang="zh-CN" sz="2800" b="1" dirty="0">
                <a:gradFill>
                  <a:gsLst>
                    <a:gs pos="0">
                      <a:srgbClr val="012D86"/>
                    </a:gs>
                    <a:gs pos="100000">
                      <a:srgbClr val="0E2557"/>
                    </a:gs>
                  </a:gsLst>
                  <a:lin scaled="0"/>
                </a:gradFill>
                <a:latin typeface="微软雅黑" panose="020B0503020204020204" charset="-122"/>
                <a:ea typeface="微软雅黑" panose="020B0503020204020204" charset="-122"/>
              </a:rPr>
              <a:t>此外还有</a:t>
            </a:r>
            <a:r>
              <a:rPr sz="2800" b="1" dirty="0">
                <a:gradFill>
                  <a:gsLst>
                    <a:gs pos="0">
                      <a:srgbClr val="012D86"/>
                    </a:gs>
                    <a:gs pos="100000">
                      <a:srgbClr val="0E2557"/>
                    </a:gs>
                  </a:gsLst>
                  <a:lin scaled="0"/>
                </a:gradFill>
                <a:latin typeface="微软雅黑" panose="020B0503020204020204" charset="-122"/>
                <a:ea typeface="微软雅黑" panose="020B0503020204020204" charset="-122"/>
              </a:rPr>
              <a:t>用于静态和移动网络的路由协议</a:t>
            </a:r>
            <a:endParaRPr sz="2800" b="1" dirty="0">
              <a:gradFill>
                <a:gsLst>
                  <a:gs pos="0">
                    <a:srgbClr val="012D86"/>
                  </a:gs>
                  <a:gs pos="100000">
                    <a:srgbClr val="0E2557"/>
                  </a:gs>
                </a:gsLst>
                <a:lin scaled="0"/>
              </a:gradFill>
              <a:latin typeface="微软雅黑" panose="020B0503020204020204" charset="-122"/>
              <a:ea typeface="微软雅黑" panose="020B0503020204020204" charset="-122"/>
            </a:endParaRPr>
          </a:p>
          <a:p>
            <a:pPr marR="0" indent="0" defTabSz="914400" fontAlgn="auto">
              <a:lnSpc>
                <a:spcPct val="120000"/>
              </a:lnSpc>
              <a:spcBef>
                <a:spcPts val="0"/>
              </a:spcBef>
              <a:spcAft>
                <a:spcPts val="0"/>
              </a:spcAft>
              <a:buClrTx/>
              <a:buSzPct val="100000"/>
              <a:buFontTx/>
              <a:buNone/>
              <a:defRPr/>
            </a:pPr>
            <a:r>
              <a:rPr sz="2800" b="1" dirty="0">
                <a:gradFill>
                  <a:gsLst>
                    <a:gs pos="0">
                      <a:srgbClr val="012D86"/>
                    </a:gs>
                    <a:gs pos="100000">
                      <a:srgbClr val="0E2557"/>
                    </a:gs>
                  </a:gsLst>
                  <a:lin scaled="0"/>
                </a:gradFill>
                <a:latin typeface="微软雅黑" panose="020B0503020204020204" charset="-122"/>
                <a:ea typeface="微软雅黑" panose="020B0503020204020204" charset="-122"/>
              </a:rPr>
              <a:t>LOARP</a:t>
            </a:r>
            <a:r>
              <a:rPr lang="zh-CN" sz="2800" b="1" dirty="0">
                <a:gradFill>
                  <a:gsLst>
                    <a:gs pos="0">
                      <a:srgbClr val="012D86"/>
                    </a:gs>
                    <a:gs pos="100000">
                      <a:srgbClr val="0E2557"/>
                    </a:gs>
                  </a:gsLst>
                  <a:lin scaled="0"/>
                </a:gradFill>
                <a:latin typeface="微软雅黑" panose="020B0503020204020204" charset="-122"/>
                <a:ea typeface="微软雅黑" panose="020B0503020204020204" charset="-122"/>
              </a:rPr>
              <a:t>低开销协议</a:t>
            </a:r>
            <a:endParaRPr lang="zh-CN" sz="2800" b="1" dirty="0">
              <a:gradFill>
                <a:gsLst>
                  <a:gs pos="0">
                    <a:srgbClr val="012D86"/>
                  </a:gs>
                  <a:gs pos="100000">
                    <a:srgbClr val="0E2557"/>
                  </a:gs>
                </a:gsLst>
                <a:lin scaled="0"/>
              </a:gradFill>
              <a:latin typeface="微软雅黑" panose="020B0503020204020204" charset="-122"/>
              <a:ea typeface="微软雅黑" panose="020B050302020402020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887104" y="2769215"/>
            <a:ext cx="1718935" cy="923330"/>
          </a:xfrm>
          <a:prstGeom prst="rect">
            <a:avLst/>
          </a:prstGeom>
        </p:spPr>
        <p:txBody>
          <a:bodyPr wrap="square">
            <a:spAutoFit/>
          </a:bodyPr>
          <a:lstStyle/>
          <a:p>
            <a:pPr algn="ctr"/>
            <a:r>
              <a:rPr lang="zh-CN" altLang="en-US" sz="5400" b="1" spc="300" dirty="0">
                <a:solidFill>
                  <a:schemeClr val="bg1"/>
                </a:solidFill>
                <a:latin typeface="+mj-ea"/>
                <a:ea typeface="+mj-ea"/>
              </a:rPr>
              <a:t>目录</a:t>
            </a:r>
            <a:endParaRPr lang="zh-CN" altLang="en-US" sz="5400" b="1" spc="300" dirty="0">
              <a:solidFill>
                <a:schemeClr val="bg1"/>
              </a:solidFill>
              <a:latin typeface="+mj-ea"/>
              <a:ea typeface="+mj-ea"/>
            </a:endParaRPr>
          </a:p>
        </p:txBody>
      </p:sp>
      <p:sp>
        <p:nvSpPr>
          <p:cNvPr id="9" name="文本框 8"/>
          <p:cNvSpPr txBox="1"/>
          <p:nvPr/>
        </p:nvSpPr>
        <p:spPr>
          <a:xfrm>
            <a:off x="793136" y="3692545"/>
            <a:ext cx="1906869" cy="461665"/>
          </a:xfrm>
          <a:prstGeom prst="rect">
            <a:avLst/>
          </a:prstGeom>
          <a:noFill/>
        </p:spPr>
        <p:txBody>
          <a:bodyPr wrap="none" rtlCol="0">
            <a:spAutoFit/>
          </a:bodyPr>
          <a:lstStyle/>
          <a:p>
            <a:pPr algn="ctr"/>
            <a:r>
              <a:rPr lang="en-US" altLang="zh-CN" sz="2400" dirty="0">
                <a:solidFill>
                  <a:schemeClr val="bg1"/>
                </a:solidFill>
                <a:latin typeface="+mj-ea"/>
                <a:ea typeface="+mj-ea"/>
              </a:rPr>
              <a:t>CONTENTS</a:t>
            </a:r>
            <a:endParaRPr lang="zh-CN" altLang="en-US" sz="2400" dirty="0">
              <a:solidFill>
                <a:schemeClr val="bg1"/>
              </a:solidFill>
              <a:latin typeface="+mj-ea"/>
              <a:ea typeface="+mj-ea"/>
            </a:endParaRPr>
          </a:p>
        </p:txBody>
      </p:sp>
      <p:sp>
        <p:nvSpPr>
          <p:cNvPr id="47" name="文本框 46"/>
          <p:cNvSpPr txBox="1"/>
          <p:nvPr/>
        </p:nvSpPr>
        <p:spPr>
          <a:xfrm>
            <a:off x="5736516" y="2768918"/>
            <a:ext cx="5758014" cy="2779395"/>
          </a:xfrm>
          <a:prstGeom prst="rect">
            <a:avLst/>
          </a:prstGeom>
          <a:noFill/>
        </p:spPr>
        <p:txBody>
          <a:bodyPr wrap="square" rtlCol="0" anchor="ctr">
            <a:spAutoFit/>
          </a:bodyPr>
          <a:lstStyle/>
          <a:p>
            <a:pPr marL="342900" indent="-342900">
              <a:spcBef>
                <a:spcPts val="2000"/>
              </a:spcBef>
              <a:spcAft>
                <a:spcPts val="2000"/>
              </a:spcAft>
              <a:buFont typeface="+mj-lt"/>
              <a:buAutoNum type="arabicPeriod"/>
            </a:pPr>
            <a:r>
              <a:rPr lang="zh-CN" altLang="en-US" sz="3600" b="1" dirty="0">
                <a:solidFill>
                  <a:schemeClr val="accent2"/>
                </a:solidFill>
                <a:latin typeface="+mj-ea"/>
                <a:ea typeface="+mj-ea"/>
              </a:rPr>
              <a:t>文献背景</a:t>
            </a:r>
            <a:endParaRPr lang="en-US" altLang="zh-CN" sz="3600" b="1" dirty="0">
              <a:solidFill>
                <a:schemeClr val="accent2"/>
              </a:solidFill>
              <a:latin typeface="+mj-ea"/>
              <a:ea typeface="+mj-ea"/>
            </a:endParaRPr>
          </a:p>
          <a:p>
            <a:pPr marL="342900" indent="-342900">
              <a:spcBef>
                <a:spcPts val="2000"/>
              </a:spcBef>
              <a:spcAft>
                <a:spcPts val="2000"/>
              </a:spcAft>
              <a:buFont typeface="+mj-lt"/>
              <a:buAutoNum type="arabicPeriod"/>
            </a:pPr>
            <a:r>
              <a:rPr lang="zh-CN" altLang="en-US" sz="3600" b="1" dirty="0">
                <a:solidFill>
                  <a:schemeClr val="accent2"/>
                </a:solidFill>
                <a:latin typeface="+mj-ea"/>
                <a:ea typeface="+mj-ea"/>
              </a:rPr>
              <a:t>内容讨论</a:t>
            </a:r>
            <a:endParaRPr lang="en-US" altLang="zh-CN" sz="3600" b="1" dirty="0">
              <a:solidFill>
                <a:schemeClr val="accent2"/>
              </a:solidFill>
              <a:latin typeface="+mj-ea"/>
              <a:ea typeface="+mj-ea"/>
            </a:endParaRPr>
          </a:p>
          <a:p>
            <a:pPr indent="0">
              <a:spcBef>
                <a:spcPts val="2000"/>
              </a:spcBef>
              <a:spcAft>
                <a:spcPts val="2000"/>
              </a:spcAft>
              <a:buFont typeface="+mj-lt"/>
              <a:buNone/>
            </a:pPr>
            <a:endParaRPr lang="zh-CN" altLang="en-US" sz="3600" b="1" dirty="0">
              <a:solidFill>
                <a:schemeClr val="accent2"/>
              </a:solidFill>
              <a:latin typeface="+mj-ea"/>
              <a:ea typeface="+mj-ea"/>
            </a:endParaRPr>
          </a:p>
        </p:txBody>
      </p:sp>
      <p:grpSp>
        <p:nvGrpSpPr>
          <p:cNvPr id="55" name="组合 54"/>
          <p:cNvGrpSpPr/>
          <p:nvPr/>
        </p:nvGrpSpPr>
        <p:grpSpPr>
          <a:xfrm flipH="1">
            <a:off x="505574" y="2581870"/>
            <a:ext cx="2984292" cy="0"/>
            <a:chOff x="1209167" y="2722880"/>
            <a:chExt cx="2984292" cy="0"/>
          </a:xfrm>
        </p:grpSpPr>
        <p:cxnSp>
          <p:nvCxnSpPr>
            <p:cNvPr id="56" name="直接连接符 55"/>
            <p:cNvCxnSpPr/>
            <p:nvPr/>
          </p:nvCxnSpPr>
          <p:spPr>
            <a:xfrm>
              <a:off x="1211071" y="2722880"/>
              <a:ext cx="2982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1209167" y="2722880"/>
              <a:ext cx="338328"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9" name="组合 58"/>
          <p:cNvGrpSpPr/>
          <p:nvPr/>
        </p:nvGrpSpPr>
        <p:grpSpPr>
          <a:xfrm>
            <a:off x="505574" y="4380190"/>
            <a:ext cx="2982388" cy="0"/>
            <a:chOff x="1211071" y="2722880"/>
            <a:chExt cx="2982388" cy="0"/>
          </a:xfrm>
        </p:grpSpPr>
        <p:cxnSp>
          <p:nvCxnSpPr>
            <p:cNvPr id="60" name="直接连接符 59"/>
            <p:cNvCxnSpPr/>
            <p:nvPr/>
          </p:nvCxnSpPr>
          <p:spPr>
            <a:xfrm>
              <a:off x="1211071" y="2722880"/>
              <a:ext cx="2982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1211072" y="2722880"/>
              <a:ext cx="338328"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98282" y="568528"/>
            <a:ext cx="430664" cy="430046"/>
          </a:xfrm>
          <a:prstGeom prst="rect">
            <a:avLst/>
          </a:prstGeom>
        </p:spPr>
      </p:pic>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2501" y="660282"/>
            <a:ext cx="1296039" cy="24653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矩形 133"/>
          <p:cNvSpPr/>
          <p:nvPr/>
        </p:nvSpPr>
        <p:spPr>
          <a:xfrm>
            <a:off x="-18415" y="5658485"/>
            <a:ext cx="12272010" cy="1225550"/>
          </a:xfrm>
          <a:prstGeom prst="rect">
            <a:avLst/>
          </a:prstGeom>
          <a:gradFill>
            <a:gsLst>
              <a:gs pos="100000">
                <a:srgbClr val="222222">
                  <a:alpha val="84000"/>
                </a:srgbClr>
              </a:gs>
              <a:gs pos="0">
                <a:srgbClr val="000709">
                  <a:alpha val="0"/>
                </a:srgbClr>
              </a:gs>
              <a:gs pos="7000">
                <a:srgbClr val="000709">
                  <a:alpha val="34000"/>
                </a:srgbClr>
              </a:gs>
              <a:gs pos="20000">
                <a:srgbClr val="000304">
                  <a:alpha val="23000"/>
                </a:srgbClr>
              </a:gs>
              <a:gs pos="71000">
                <a:srgbClr val="222222">
                  <a:alpha val="71000"/>
                </a:srgbClr>
              </a:gs>
            </a:gsLst>
            <a:lin ang="10800000" scaled="0"/>
          </a:gradFill>
          <a:ln w="19050" cap="flat" cmpd="sng" algn="ctr">
            <a:noFill/>
            <a:prstDash val="solid"/>
            <a:miter lim="800000"/>
          </a:ln>
          <a:effectLst/>
        </p:spPr>
        <p:txBody>
          <a:bodyPr rot="0" spcFirstLastPara="0" vertOverflow="overflow" horzOverflow="overflow" vert="horz" wrap="square" lIns="44240" tIns="22120" rIns="44240" bIns="22120" numCol="1" spcCol="0" rtlCol="0" fromWordArt="0" anchor="ctr" anchorCtr="0" forceAA="0" compatLnSpc="1">
            <a:noAutofit/>
          </a:bodyPr>
          <a:p>
            <a:pPr marL="0" marR="0" lvl="0" indent="0" algn="ctr" defTabSz="220980" rtl="0" eaLnBrk="1" fontAlgn="auto" latinLnBrk="0" hangingPunct="1">
              <a:lnSpc>
                <a:spcPct val="100000"/>
              </a:lnSpc>
              <a:spcBef>
                <a:spcPts val="0"/>
              </a:spcBef>
              <a:spcAft>
                <a:spcPts val="0"/>
              </a:spcAft>
              <a:buClrTx/>
              <a:buSzTx/>
              <a:buFontTx/>
              <a:buNone/>
              <a:defRPr/>
            </a:pPr>
            <a:endParaRPr kumimoji="0" lang="zh-CN" altLang="en-US" sz="870" b="0" i="0" u="none" strike="noStrike" kern="0" cap="none" spc="0" normalizeH="0" baseline="0" noProof="0" dirty="0">
              <a:ln>
                <a:noFill/>
              </a:ln>
              <a:solidFill>
                <a:prstClr val="white"/>
              </a:solidFill>
              <a:effectLst/>
              <a:uLnTx/>
              <a:uFillTx/>
              <a:latin typeface="Calibri" panose="020F0502020204030204"/>
              <a:ea typeface="等线" panose="02010600030101010101" charset="-122"/>
              <a:cs typeface="+mn-cs"/>
            </a:endParaRPr>
          </a:p>
        </p:txBody>
      </p:sp>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5" name="文本占位符 4"/>
          <p:cNvSpPr>
            <a:spLocks noGrp="1"/>
          </p:cNvSpPr>
          <p:nvPr>
            <p:ph type="body" sz="quarter" idx="13"/>
          </p:nvPr>
        </p:nvSpPr>
        <p:spPr>
          <a:xfrm>
            <a:off x="1551008" y="87340"/>
            <a:ext cx="2127600" cy="368300"/>
          </a:xfrm>
        </p:spPr>
        <p:txBody>
          <a:bodyPr/>
          <a:lstStyle/>
          <a:p>
            <a:r>
              <a:rPr lang="zh-CN" altLang="en-US" dirty="0"/>
              <a:t>内容讨论</a:t>
            </a:r>
            <a:endParaRPr lang="zh-CN" altLang="en-US" dirty="0"/>
          </a:p>
        </p:txBody>
      </p:sp>
      <p:sp>
        <p:nvSpPr>
          <p:cNvPr id="12" name="文本占位符 7"/>
          <p:cNvSpPr>
            <a:spLocks noGrp="1"/>
          </p:cNvSpPr>
          <p:nvPr/>
        </p:nvSpPr>
        <p:spPr>
          <a:xfrm>
            <a:off x="3679190" y="87630"/>
            <a:ext cx="3751580" cy="36830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dirty="0"/>
              <a:t>网络模型：路由协议</a:t>
            </a:r>
            <a:endParaRPr dirty="0"/>
          </a:p>
        </p:txBody>
      </p:sp>
      <p:sp>
        <p:nvSpPr>
          <p:cNvPr id="3" name="文本框 2"/>
          <p:cNvSpPr txBox="1"/>
          <p:nvPr/>
        </p:nvSpPr>
        <p:spPr>
          <a:xfrm>
            <a:off x="652780" y="665480"/>
            <a:ext cx="5526405" cy="521970"/>
          </a:xfrm>
          <a:prstGeom prst="rect">
            <a:avLst/>
          </a:prstGeom>
          <a:noFill/>
        </p:spPr>
        <p:txBody>
          <a:bodyPr wrap="none" rtlCol="0" anchor="t">
            <a:spAutoFit/>
          </a:bodyPr>
          <a:p>
            <a:pPr algn="l"/>
            <a:r>
              <a:rPr lang="zh-CN" altLang="en-US" sz="2800" b="1">
                <a:gradFill>
                  <a:gsLst>
                    <a:gs pos="0">
                      <a:srgbClr val="012D86"/>
                    </a:gs>
                    <a:gs pos="100000">
                      <a:srgbClr val="0E2557"/>
                    </a:gs>
                  </a:gsLst>
                  <a:lin scaled="0"/>
                </a:gradFill>
                <a:sym typeface="+mn-ea"/>
              </a:rPr>
              <a:t>容忍延迟网络</a:t>
            </a:r>
            <a:r>
              <a:rPr lang="zh-CN" altLang="en-US" sz="2800" b="1">
                <a:gradFill>
                  <a:gsLst>
                    <a:gs pos="0">
                      <a:srgbClr val="012D86"/>
                    </a:gs>
                    <a:gs pos="100000">
                      <a:srgbClr val="0E2557"/>
                    </a:gs>
                  </a:gsLst>
                  <a:lin scaled="0"/>
                </a:gradFill>
                <a:sym typeface="+mn-ea"/>
              </a:rPr>
              <a:t>协议：间歇连接网络</a:t>
            </a:r>
            <a:endParaRPr lang="zh-CN" altLang="en-US" sz="2800" b="1">
              <a:gradFill>
                <a:gsLst>
                  <a:gs pos="0">
                    <a:srgbClr val="012D86"/>
                  </a:gs>
                  <a:gs pos="100000">
                    <a:srgbClr val="0E2557"/>
                  </a:gs>
                </a:gsLst>
                <a:lin scaled="0"/>
              </a:gradFill>
              <a:sym typeface="+mn-ea"/>
            </a:endParaRPr>
          </a:p>
        </p:txBody>
      </p:sp>
      <p:pic>
        <p:nvPicPr>
          <p:cNvPr id="6" name="图片 5"/>
          <p:cNvPicPr>
            <a:picLocks noChangeAspect="1"/>
          </p:cNvPicPr>
          <p:nvPr/>
        </p:nvPicPr>
        <p:blipFill>
          <a:blip r:embed="rId1"/>
          <a:stretch>
            <a:fillRect/>
          </a:stretch>
        </p:blipFill>
        <p:spPr>
          <a:xfrm>
            <a:off x="6885940" y="908050"/>
            <a:ext cx="4991735" cy="4298315"/>
          </a:xfrm>
          <a:prstGeom prst="rect">
            <a:avLst/>
          </a:prstGeom>
          <a:effectLst>
            <a:outerShdw blurRad="50800" dist="38100" dir="8100000" algn="tr" rotWithShape="0">
              <a:prstClr val="black">
                <a:alpha val="40000"/>
              </a:prstClr>
            </a:outerShdw>
            <a:reflection blurRad="6350" stA="50000" endA="300" endPos="8000" dir="5400000" sy="-100000" algn="bl" rotWithShape="0"/>
          </a:effectLst>
        </p:spPr>
      </p:pic>
      <p:sp>
        <p:nvSpPr>
          <p:cNvPr id="8" name="文本框 7"/>
          <p:cNvSpPr txBox="1"/>
          <p:nvPr/>
        </p:nvSpPr>
        <p:spPr>
          <a:xfrm>
            <a:off x="499110" y="1187450"/>
            <a:ext cx="5834380" cy="977265"/>
          </a:xfrm>
          <a:prstGeom prst="rect">
            <a:avLst/>
          </a:prstGeom>
          <a:noFill/>
        </p:spPr>
        <p:txBody>
          <a:bodyPr wrap="square" rtlCol="0" anchor="t">
            <a:spAutoFit/>
          </a:bodyPr>
          <a:p>
            <a:pPr fontAlgn="auto">
              <a:lnSpc>
                <a:spcPct val="120000"/>
              </a:lnSpc>
            </a:pPr>
            <a:r>
              <a:rPr lang="en-US" altLang="zh-CN" sz="2000" b="1"/>
              <a:t>          </a:t>
            </a:r>
            <a:r>
              <a:rPr lang="zh-CN" altLang="en-US" sz="2000" b="1"/>
              <a:t>延迟容忍网络旨在</a:t>
            </a:r>
            <a:r>
              <a:rPr lang="zh-CN" altLang="en-US" sz="2400" b="1">
                <a:gradFill>
                  <a:gsLst>
                    <a:gs pos="0">
                      <a:srgbClr val="FECF40"/>
                    </a:gs>
                    <a:gs pos="100000">
                      <a:srgbClr val="846C21"/>
                    </a:gs>
                  </a:gsLst>
                  <a:lin scaled="0"/>
                </a:gradFill>
              </a:rPr>
              <a:t>使用存储和转发</a:t>
            </a:r>
            <a:r>
              <a:rPr lang="zh-CN" altLang="en-US" sz="2000" b="1"/>
              <a:t>方法，在</a:t>
            </a:r>
            <a:r>
              <a:rPr lang="zh-CN" altLang="en-US" sz="2400" b="1">
                <a:gradFill>
                  <a:gsLst>
                    <a:gs pos="0">
                      <a:srgbClr val="FECF40"/>
                    </a:gs>
                    <a:gs pos="100000">
                      <a:srgbClr val="846C21"/>
                    </a:gs>
                  </a:gsLst>
                  <a:lin scaled="0"/>
                </a:gradFill>
              </a:rPr>
              <a:t>连接间歇</a:t>
            </a:r>
            <a:r>
              <a:rPr lang="zh-CN" altLang="en-US" sz="2000" b="1"/>
              <a:t>或没有端到端路由的网络中建立通信。</a:t>
            </a:r>
            <a:endParaRPr lang="zh-CN" altLang="en-US" sz="2000" b="1"/>
          </a:p>
        </p:txBody>
      </p:sp>
      <p:pic>
        <p:nvPicPr>
          <p:cNvPr id="9" name="图片 8" descr="303b32303039333135323bbcfdcdb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2780" y="2487930"/>
            <a:ext cx="320675" cy="320675"/>
          </a:xfrm>
          <a:prstGeom prst="rect">
            <a:avLst/>
          </a:prstGeom>
        </p:spPr>
      </p:pic>
      <p:pic>
        <p:nvPicPr>
          <p:cNvPr id="10" name="图片 9" descr="303b32303039333135323bbcfdcdb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2780" y="3262630"/>
            <a:ext cx="320675" cy="320675"/>
          </a:xfrm>
          <a:prstGeom prst="rect">
            <a:avLst/>
          </a:prstGeom>
        </p:spPr>
      </p:pic>
      <p:pic>
        <p:nvPicPr>
          <p:cNvPr id="11" name="图片 10" descr="303b32303039333135323bbcfdcdb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2780" y="3995420"/>
            <a:ext cx="320675" cy="320675"/>
          </a:xfrm>
          <a:prstGeom prst="rect">
            <a:avLst/>
          </a:prstGeom>
        </p:spPr>
      </p:pic>
      <p:pic>
        <p:nvPicPr>
          <p:cNvPr id="13" name="图片 12" descr="303b32303039333135323bbcfdcdb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2780" y="4727575"/>
            <a:ext cx="320675" cy="320675"/>
          </a:xfrm>
          <a:prstGeom prst="rect">
            <a:avLst/>
          </a:prstGeom>
        </p:spPr>
      </p:pic>
      <p:pic>
        <p:nvPicPr>
          <p:cNvPr id="101" name="图片 100" descr="图片包含 烟, 黑暗, 飞行, 游戏机&#10;&#10;描述已自动生成"/>
          <p:cNvPicPr>
            <a:picLocks noChangeAspect="1"/>
          </p:cNvPicPr>
          <p:nvPr/>
        </p:nvPicPr>
        <p:blipFill>
          <a:blip r:embed="rId4">
            <a:extLst>
              <a:ext uri="{28A0092B-C50C-407E-A947-70E740481C1C}">
                <a14:useLocalDpi xmlns:a14="http://schemas.microsoft.com/office/drawing/2010/main" val="0"/>
              </a:ext>
            </a:extLst>
          </a:blip>
          <a:srcRect r="15583" b="51632"/>
          <a:stretch>
            <a:fillRect/>
          </a:stretch>
        </p:blipFill>
        <p:spPr>
          <a:xfrm>
            <a:off x="8717915" y="5277485"/>
            <a:ext cx="4502150" cy="1606550"/>
          </a:xfrm>
          <a:custGeom>
            <a:avLst/>
            <a:gdLst>
              <a:gd name="connsiteX0" fmla="*/ 0 w 5595667"/>
              <a:gd name="connsiteY0" fmla="*/ 0 h 1996150"/>
              <a:gd name="connsiteX1" fmla="*/ 5595667 w 5595667"/>
              <a:gd name="connsiteY1" fmla="*/ 0 h 1996150"/>
              <a:gd name="connsiteX2" fmla="*/ 5595667 w 5595667"/>
              <a:gd name="connsiteY2" fmla="*/ 1996150 h 1996150"/>
              <a:gd name="connsiteX3" fmla="*/ 0 w 5595667"/>
              <a:gd name="connsiteY3" fmla="*/ 1996150 h 1996150"/>
            </a:gdLst>
            <a:ahLst/>
            <a:cxnLst>
              <a:cxn ang="0">
                <a:pos x="connsiteX0" y="connsiteY0"/>
              </a:cxn>
              <a:cxn ang="0">
                <a:pos x="connsiteX1" y="connsiteY1"/>
              </a:cxn>
              <a:cxn ang="0">
                <a:pos x="connsiteX2" y="connsiteY2"/>
              </a:cxn>
              <a:cxn ang="0">
                <a:pos x="connsiteX3" y="connsiteY3"/>
              </a:cxn>
            </a:cxnLst>
            <a:rect l="l" t="t" r="r" b="b"/>
            <a:pathLst>
              <a:path w="5595667" h="1996150">
                <a:moveTo>
                  <a:pt x="0" y="0"/>
                </a:moveTo>
                <a:lnTo>
                  <a:pt x="5595667" y="0"/>
                </a:lnTo>
                <a:lnTo>
                  <a:pt x="5595667" y="1996150"/>
                </a:lnTo>
                <a:lnTo>
                  <a:pt x="0" y="1996150"/>
                </a:lnTo>
                <a:close/>
              </a:path>
            </a:pathLst>
          </a:custGeom>
        </p:spPr>
      </p:pic>
      <p:pic>
        <p:nvPicPr>
          <p:cNvPr id="14" name="图片 13" descr="图片包含 烟, 黑暗, 飞行, 游戏机&#10;&#10;描述已自动生成"/>
          <p:cNvPicPr>
            <a:picLocks noChangeAspect="1"/>
          </p:cNvPicPr>
          <p:nvPr/>
        </p:nvPicPr>
        <p:blipFill>
          <a:blip r:embed="rId4">
            <a:extLst>
              <a:ext uri="{28A0092B-C50C-407E-A947-70E740481C1C}">
                <a14:useLocalDpi xmlns:a14="http://schemas.microsoft.com/office/drawing/2010/main" val="0"/>
              </a:ext>
            </a:extLst>
          </a:blip>
          <a:srcRect r="15583" b="51632"/>
          <a:stretch>
            <a:fillRect/>
          </a:stretch>
        </p:blipFill>
        <p:spPr>
          <a:xfrm>
            <a:off x="-3410632" y="4963450"/>
            <a:ext cx="5595667" cy="1996150"/>
          </a:xfrm>
          <a:custGeom>
            <a:avLst/>
            <a:gdLst>
              <a:gd name="connsiteX0" fmla="*/ 0 w 5595667"/>
              <a:gd name="connsiteY0" fmla="*/ 0 h 1996150"/>
              <a:gd name="connsiteX1" fmla="*/ 5595667 w 5595667"/>
              <a:gd name="connsiteY1" fmla="*/ 0 h 1996150"/>
              <a:gd name="connsiteX2" fmla="*/ 5595667 w 5595667"/>
              <a:gd name="connsiteY2" fmla="*/ 1996150 h 1996150"/>
              <a:gd name="connsiteX3" fmla="*/ 0 w 5595667"/>
              <a:gd name="connsiteY3" fmla="*/ 1996150 h 1996150"/>
            </a:gdLst>
            <a:ahLst/>
            <a:cxnLst>
              <a:cxn ang="0">
                <a:pos x="connsiteX0" y="connsiteY0"/>
              </a:cxn>
              <a:cxn ang="0">
                <a:pos x="connsiteX1" y="connsiteY1"/>
              </a:cxn>
              <a:cxn ang="0">
                <a:pos x="connsiteX2" y="connsiteY2"/>
              </a:cxn>
              <a:cxn ang="0">
                <a:pos x="connsiteX3" y="connsiteY3"/>
              </a:cxn>
            </a:cxnLst>
            <a:rect l="l" t="t" r="r" b="b"/>
            <a:pathLst>
              <a:path w="5595667" h="1996150">
                <a:moveTo>
                  <a:pt x="0" y="0"/>
                </a:moveTo>
                <a:lnTo>
                  <a:pt x="5595667" y="0"/>
                </a:lnTo>
                <a:lnTo>
                  <a:pt x="5595667" y="1996150"/>
                </a:lnTo>
                <a:lnTo>
                  <a:pt x="0" y="1996150"/>
                </a:lnTo>
                <a:close/>
              </a:path>
            </a:pathLst>
          </a:custGeom>
        </p:spPr>
      </p:pic>
      <p:sp>
        <p:nvSpPr>
          <p:cNvPr id="7" name="文本框 6"/>
          <p:cNvSpPr txBox="1"/>
          <p:nvPr/>
        </p:nvSpPr>
        <p:spPr>
          <a:xfrm>
            <a:off x="974090" y="5685155"/>
            <a:ext cx="10146665" cy="1568450"/>
          </a:xfrm>
          <a:prstGeom prst="rect">
            <a:avLst/>
          </a:prstGeom>
          <a:noFill/>
        </p:spPr>
        <p:txBody>
          <a:bodyPr wrap="square" rtlCol="0" anchor="t">
            <a:spAutoFit/>
          </a:bodyPr>
          <a:p>
            <a:r>
              <a:rPr lang="en-US" altLang="zh-CN" sz="2400" b="1">
                <a:solidFill>
                  <a:schemeClr val="bg1"/>
                </a:solidFill>
              </a:rPr>
              <a:t>	</a:t>
            </a:r>
            <a:r>
              <a:rPr lang="zh-CN" altLang="en-US" sz="2400" b="1">
                <a:solidFill>
                  <a:schemeClr val="bg1"/>
                </a:solidFill>
              </a:rPr>
              <a:t>在延迟容忍网络中，只有当两辆车进入彼此的传输范围时，才需要建立连接。</a:t>
            </a:r>
            <a:r>
              <a:rPr lang="zh-CN" altLang="en-US" sz="2400" b="1">
                <a:solidFill>
                  <a:schemeClr val="bg1"/>
                </a:solidFill>
                <a:sym typeface="+mn-ea"/>
              </a:rPr>
              <a:t>分为基于转发的和基于复制的，后者从源节点复制数据包并将其路由到中间中继节点以成功交付</a:t>
            </a:r>
            <a:endParaRPr lang="zh-CN" altLang="en-US" sz="2400" b="1">
              <a:solidFill>
                <a:schemeClr val="bg1"/>
              </a:solidFill>
            </a:endParaRPr>
          </a:p>
          <a:p>
            <a:endParaRPr lang="zh-CN" altLang="en-US" sz="2400" b="1">
              <a:solidFill>
                <a:schemeClr val="bg1"/>
              </a:solidFill>
            </a:endParaRPr>
          </a:p>
        </p:txBody>
      </p:sp>
      <p:sp>
        <p:nvSpPr>
          <p:cNvPr id="15" name="文本框 14"/>
          <p:cNvSpPr txBox="1"/>
          <p:nvPr/>
        </p:nvSpPr>
        <p:spPr>
          <a:xfrm>
            <a:off x="1094105" y="2326005"/>
            <a:ext cx="5330825" cy="645160"/>
          </a:xfrm>
          <a:prstGeom prst="rect">
            <a:avLst/>
          </a:prstGeom>
          <a:noFill/>
        </p:spPr>
        <p:txBody>
          <a:bodyPr wrap="square" rtlCol="0">
            <a:spAutoFit/>
          </a:bodyPr>
          <a:p>
            <a:r>
              <a:rPr lang="zh-CN" altLang="en-US"/>
              <a:t>PROPHET ：</a:t>
            </a:r>
            <a:r>
              <a:rPr lang="zh-CN" altLang="en-US" b="1">
                <a:gradFill>
                  <a:gsLst>
                    <a:gs pos="0">
                      <a:srgbClr val="012D86"/>
                    </a:gs>
                    <a:gs pos="100000">
                      <a:srgbClr val="0E2557"/>
                    </a:gs>
                  </a:gsLst>
                  <a:lin scaled="0"/>
                </a:gradFill>
              </a:rPr>
              <a:t>非随机属性</a:t>
            </a:r>
            <a:r>
              <a:rPr lang="zh-CN" altLang="en-US"/>
              <a:t>进行数据传播，通过具有更高可预测性指标的中继节点从源发送到目的地</a:t>
            </a:r>
            <a:endParaRPr lang="zh-CN" altLang="en-US"/>
          </a:p>
        </p:txBody>
      </p:sp>
      <p:sp>
        <p:nvSpPr>
          <p:cNvPr id="16" name="文本框 15"/>
          <p:cNvSpPr txBox="1"/>
          <p:nvPr/>
        </p:nvSpPr>
        <p:spPr>
          <a:xfrm>
            <a:off x="1094105" y="3100070"/>
            <a:ext cx="5330825" cy="645160"/>
          </a:xfrm>
          <a:prstGeom prst="rect">
            <a:avLst/>
          </a:prstGeom>
          <a:noFill/>
        </p:spPr>
        <p:txBody>
          <a:bodyPr wrap="square" rtlCol="0">
            <a:spAutoFit/>
          </a:bodyPr>
          <a:p>
            <a:r>
              <a:rPr lang="zh-CN" altLang="en-US"/>
              <a:t>uSaW ：</a:t>
            </a:r>
            <a:r>
              <a:rPr lang="zh-CN" altLang="en-US" b="1">
                <a:gradFill>
                  <a:gsLst>
                    <a:gs pos="0">
                      <a:srgbClr val="012D86"/>
                    </a:gs>
                    <a:gs pos="100000">
                      <a:srgbClr val="0E2557"/>
                    </a:gs>
                  </a:gsLst>
                  <a:lin scaled="0"/>
                </a:gradFill>
              </a:rPr>
              <a:t>AUV 作为中继节点</a:t>
            </a:r>
            <a:r>
              <a:rPr lang="zh-CN" altLang="en-US"/>
              <a:t>，中继节点存储直到遇到其通信范围内的另一个节点，交于另一个节点</a:t>
            </a:r>
            <a:endParaRPr lang="zh-CN" altLang="en-US"/>
          </a:p>
        </p:txBody>
      </p:sp>
      <p:sp>
        <p:nvSpPr>
          <p:cNvPr id="17" name="文本框 16"/>
          <p:cNvSpPr txBox="1"/>
          <p:nvPr/>
        </p:nvSpPr>
        <p:spPr>
          <a:xfrm>
            <a:off x="1094105" y="3833495"/>
            <a:ext cx="5330825" cy="645160"/>
          </a:xfrm>
          <a:prstGeom prst="rect">
            <a:avLst/>
          </a:prstGeom>
          <a:noFill/>
        </p:spPr>
        <p:txBody>
          <a:bodyPr wrap="square" rtlCol="0">
            <a:spAutoFit/>
          </a:bodyPr>
          <a:p>
            <a:r>
              <a:rPr lang="zh-CN" altLang="en-US"/>
              <a:t>COFSNET ：</a:t>
            </a:r>
            <a:r>
              <a:rPr lang="zh-CN" altLang="en-US" b="1">
                <a:gradFill>
                  <a:gsLst>
                    <a:gs pos="0">
                      <a:srgbClr val="012D86"/>
                    </a:gs>
                    <a:gs pos="100000">
                      <a:srgbClr val="0E2557"/>
                    </a:gs>
                  </a:gsLst>
                  <a:lin scaled="0"/>
                </a:gradFill>
              </a:rPr>
              <a:t>有限的泛洪技术，</a:t>
            </a:r>
            <a:r>
              <a:rPr lang="zh-CN" altLang="en-US"/>
              <a:t>使用</a:t>
            </a:r>
            <a:r>
              <a:rPr lang="zh-CN" altLang="en-US" b="1">
                <a:gradFill>
                  <a:gsLst>
                    <a:gs pos="0">
                      <a:srgbClr val="012D86"/>
                    </a:gs>
                    <a:gs pos="100000">
                      <a:srgbClr val="0E2557"/>
                    </a:gs>
                  </a:gsLst>
                  <a:lin scaled="0"/>
                </a:gradFill>
              </a:rPr>
              <a:t>数据包序列号</a:t>
            </a:r>
            <a:r>
              <a:rPr lang="zh-CN" altLang="en-US"/>
              <a:t>来防止在网络中的任何节点重复广播相同的数据包</a:t>
            </a:r>
            <a:endParaRPr lang="zh-CN" altLang="en-US"/>
          </a:p>
        </p:txBody>
      </p:sp>
      <p:sp>
        <p:nvSpPr>
          <p:cNvPr id="18" name="文本框 17"/>
          <p:cNvSpPr txBox="1"/>
          <p:nvPr/>
        </p:nvSpPr>
        <p:spPr>
          <a:xfrm>
            <a:off x="1094105" y="4561205"/>
            <a:ext cx="5330825" cy="645160"/>
          </a:xfrm>
          <a:prstGeom prst="rect">
            <a:avLst/>
          </a:prstGeom>
          <a:noFill/>
        </p:spPr>
        <p:txBody>
          <a:bodyPr wrap="square" rtlCol="0">
            <a:spAutoFit/>
          </a:bodyPr>
          <a:p>
            <a:r>
              <a:rPr lang="zh-CN" altLang="en-US"/>
              <a:t>RAPID  ：</a:t>
            </a:r>
            <a:r>
              <a:rPr lang="zh-CN" altLang="en-US" b="1">
                <a:gradFill>
                  <a:gsLst>
                    <a:gs pos="0">
                      <a:srgbClr val="012D86"/>
                    </a:gs>
                    <a:gs pos="100000">
                      <a:srgbClr val="0E2557"/>
                    </a:gs>
                  </a:gsLst>
                  <a:lin scaled="0"/>
                </a:gradFill>
              </a:rPr>
              <a:t>基于复制</a:t>
            </a:r>
            <a:r>
              <a:rPr lang="zh-CN" altLang="en-US"/>
              <a:t>，</a:t>
            </a:r>
            <a:r>
              <a:rPr lang="zh-CN" altLang="en-US"/>
              <a:t>通过依赖实用函数并从路由指标中派生每个数据包的实用函数来优化路由指标</a:t>
            </a: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5" name="文本占位符 4"/>
          <p:cNvSpPr>
            <a:spLocks noGrp="1"/>
          </p:cNvSpPr>
          <p:nvPr>
            <p:ph type="body" sz="quarter" idx="13"/>
          </p:nvPr>
        </p:nvSpPr>
        <p:spPr>
          <a:xfrm>
            <a:off x="1551008" y="87340"/>
            <a:ext cx="2127600" cy="368300"/>
          </a:xfrm>
        </p:spPr>
        <p:txBody>
          <a:bodyPr/>
          <a:lstStyle/>
          <a:p>
            <a:r>
              <a:rPr lang="zh-CN" altLang="en-US" dirty="0"/>
              <a:t>内容讨论</a:t>
            </a:r>
            <a:endParaRPr lang="zh-CN" altLang="en-US" dirty="0"/>
          </a:p>
        </p:txBody>
      </p:sp>
      <p:sp>
        <p:nvSpPr>
          <p:cNvPr id="12" name="文本占位符 7"/>
          <p:cNvSpPr>
            <a:spLocks noGrp="1"/>
          </p:cNvSpPr>
          <p:nvPr/>
        </p:nvSpPr>
        <p:spPr>
          <a:xfrm>
            <a:off x="3679190" y="87630"/>
            <a:ext cx="3751580" cy="36830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dirty="0"/>
              <a:t>网络模型</a:t>
            </a:r>
            <a:r>
              <a:rPr dirty="0"/>
              <a:t>：网络层协议</a:t>
            </a:r>
            <a:endParaRPr dirty="0"/>
          </a:p>
        </p:txBody>
      </p:sp>
      <p:sp>
        <p:nvSpPr>
          <p:cNvPr id="4" name="文本框 3"/>
          <p:cNvSpPr txBox="1"/>
          <p:nvPr/>
        </p:nvSpPr>
        <p:spPr>
          <a:xfrm>
            <a:off x="641985" y="749935"/>
            <a:ext cx="4813935" cy="521970"/>
          </a:xfrm>
          <a:prstGeom prst="rect">
            <a:avLst/>
          </a:prstGeom>
          <a:noFill/>
        </p:spPr>
        <p:txBody>
          <a:bodyPr wrap="none" rtlCol="0" anchor="t">
            <a:spAutoFit/>
          </a:bodyPr>
          <a:p>
            <a:pPr algn="l"/>
            <a:r>
              <a:rPr lang="zh-CN" altLang="en-US" sz="2800" b="1">
                <a:gradFill>
                  <a:gsLst>
                    <a:gs pos="0">
                      <a:srgbClr val="012D86"/>
                    </a:gs>
                    <a:gs pos="100000">
                      <a:srgbClr val="0E2557"/>
                    </a:gs>
                  </a:gsLst>
                  <a:lin scaled="0"/>
                </a:gradFill>
                <a:sym typeface="+mn-ea"/>
              </a:rPr>
              <a:t>水下航行器辅助数据采集网络</a:t>
            </a:r>
            <a:endParaRPr lang="zh-CN" altLang="en-US" sz="2800" b="1">
              <a:gradFill>
                <a:gsLst>
                  <a:gs pos="0">
                    <a:srgbClr val="012D86"/>
                  </a:gs>
                  <a:gs pos="100000">
                    <a:srgbClr val="0E2557"/>
                  </a:gs>
                </a:gsLst>
                <a:lin scaled="0"/>
              </a:gradFill>
              <a:sym typeface="+mn-ea"/>
            </a:endParaRPr>
          </a:p>
        </p:txBody>
      </p:sp>
      <p:sp>
        <p:nvSpPr>
          <p:cNvPr id="18" name="矩形 17"/>
          <p:cNvSpPr/>
          <p:nvPr/>
        </p:nvSpPr>
        <p:spPr>
          <a:xfrm>
            <a:off x="10795" y="1457960"/>
            <a:ext cx="10079355" cy="1128395"/>
          </a:xfrm>
          <a:prstGeom prst="rect">
            <a:avLst/>
          </a:prstGeom>
          <a:gradFill>
            <a:gsLst>
              <a:gs pos="5000">
                <a:srgbClr val="F8DD4E">
                  <a:alpha val="25000"/>
                </a:srgbClr>
              </a:gs>
              <a:gs pos="72000">
                <a:schemeClr val="tx1">
                  <a:alpha val="31000"/>
                </a:schemeClr>
              </a:gs>
            </a:gsLst>
            <a:lin ang="10800000" scaled="0"/>
          </a:gradFill>
          <a:ln w="12700">
            <a:gradFill>
              <a:gsLst>
                <a:gs pos="0">
                  <a:schemeClr val="accent1">
                    <a:lumMod val="5000"/>
                    <a:lumOff val="95000"/>
                    <a:alpha val="50000"/>
                  </a:schemeClr>
                </a:gs>
                <a:gs pos="100000">
                  <a:srgbClr val="F8DD4E"/>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矩形 18"/>
          <p:cNvSpPr/>
          <p:nvPr>
            <p:custDataLst>
              <p:tags r:id="rId1"/>
            </p:custDataLst>
          </p:nvPr>
        </p:nvSpPr>
        <p:spPr>
          <a:xfrm>
            <a:off x="1551305" y="2742565"/>
            <a:ext cx="10662285" cy="1011555"/>
          </a:xfrm>
          <a:prstGeom prst="rect">
            <a:avLst/>
          </a:prstGeom>
          <a:gradFill>
            <a:gsLst>
              <a:gs pos="54000">
                <a:srgbClr val="F8DD4E">
                  <a:alpha val="25000"/>
                </a:srgbClr>
              </a:gs>
              <a:gs pos="0">
                <a:schemeClr val="tx1">
                  <a:alpha val="31000"/>
                </a:schemeClr>
              </a:gs>
            </a:gsLst>
            <a:lin ang="10800000" scaled="0"/>
          </a:gradFill>
          <a:ln w="12700">
            <a:gradFill>
              <a:gsLst>
                <a:gs pos="100000">
                  <a:schemeClr val="accent1">
                    <a:lumMod val="5000"/>
                    <a:lumOff val="95000"/>
                    <a:alpha val="50000"/>
                  </a:schemeClr>
                </a:gs>
                <a:gs pos="0">
                  <a:srgbClr val="F8DD4E"/>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矩形 19"/>
          <p:cNvSpPr/>
          <p:nvPr/>
        </p:nvSpPr>
        <p:spPr>
          <a:xfrm>
            <a:off x="10795" y="4014470"/>
            <a:ext cx="10079355" cy="1108710"/>
          </a:xfrm>
          <a:prstGeom prst="rect">
            <a:avLst/>
          </a:prstGeom>
          <a:gradFill>
            <a:gsLst>
              <a:gs pos="0">
                <a:srgbClr val="F8DD4E">
                  <a:alpha val="25000"/>
                </a:srgbClr>
              </a:gs>
              <a:gs pos="76000">
                <a:schemeClr val="tx1">
                  <a:alpha val="31000"/>
                </a:schemeClr>
              </a:gs>
            </a:gsLst>
            <a:lin ang="10800000" scaled="0"/>
          </a:gradFill>
          <a:ln w="12700">
            <a:gradFill>
              <a:gsLst>
                <a:gs pos="0">
                  <a:schemeClr val="accent1">
                    <a:lumMod val="5000"/>
                    <a:lumOff val="95000"/>
                    <a:alpha val="50000"/>
                  </a:schemeClr>
                </a:gs>
                <a:gs pos="100000">
                  <a:srgbClr val="F8DD4E"/>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矩形 20"/>
          <p:cNvSpPr/>
          <p:nvPr>
            <p:custDataLst>
              <p:tags r:id="rId2"/>
            </p:custDataLst>
          </p:nvPr>
        </p:nvSpPr>
        <p:spPr>
          <a:xfrm>
            <a:off x="1551305" y="5372735"/>
            <a:ext cx="10662285" cy="1065530"/>
          </a:xfrm>
          <a:prstGeom prst="rect">
            <a:avLst/>
          </a:prstGeom>
          <a:gradFill>
            <a:gsLst>
              <a:gs pos="54000">
                <a:srgbClr val="F8DD4E">
                  <a:alpha val="25000"/>
                </a:srgbClr>
              </a:gs>
              <a:gs pos="0">
                <a:schemeClr val="tx1">
                  <a:alpha val="31000"/>
                </a:schemeClr>
              </a:gs>
            </a:gsLst>
            <a:lin ang="10800000" scaled="0"/>
          </a:gradFill>
          <a:ln w="12700">
            <a:gradFill>
              <a:gsLst>
                <a:gs pos="100000">
                  <a:schemeClr val="accent1">
                    <a:lumMod val="5000"/>
                    <a:lumOff val="95000"/>
                    <a:alpha val="50000"/>
                  </a:schemeClr>
                </a:gs>
                <a:gs pos="0">
                  <a:srgbClr val="F8DD4E"/>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文本框 21"/>
          <p:cNvSpPr txBox="1"/>
          <p:nvPr/>
        </p:nvSpPr>
        <p:spPr>
          <a:xfrm>
            <a:off x="170815" y="1730375"/>
            <a:ext cx="2462530" cy="583565"/>
          </a:xfrm>
          <a:prstGeom prst="rect">
            <a:avLst/>
          </a:prstGeom>
          <a:noFill/>
        </p:spPr>
        <p:txBody>
          <a:bodyPr wrap="square" rtlCol="0" anchor="t">
            <a:spAutoFit/>
          </a:bodyPr>
          <a:p>
            <a:r>
              <a:rPr lang="zh-CN" altLang="en-US" sz="3200">
                <a:sym typeface="+mn-ea"/>
              </a:rPr>
              <a:t>AURP协议</a:t>
            </a:r>
            <a:endParaRPr lang="zh-CN" altLang="en-US" sz="3200">
              <a:sym typeface="+mn-ea"/>
            </a:endParaRPr>
          </a:p>
        </p:txBody>
      </p:sp>
      <p:sp>
        <p:nvSpPr>
          <p:cNvPr id="23" name="文本框 22"/>
          <p:cNvSpPr txBox="1"/>
          <p:nvPr/>
        </p:nvSpPr>
        <p:spPr>
          <a:xfrm>
            <a:off x="9781540" y="2956560"/>
            <a:ext cx="2462530" cy="583565"/>
          </a:xfrm>
          <a:prstGeom prst="rect">
            <a:avLst/>
          </a:prstGeom>
          <a:noFill/>
        </p:spPr>
        <p:txBody>
          <a:bodyPr wrap="square" rtlCol="0" anchor="t">
            <a:spAutoFit/>
          </a:bodyPr>
          <a:p>
            <a:r>
              <a:rPr lang="zh-CN" altLang="en-US" sz="3200">
                <a:sym typeface="+mn-ea"/>
              </a:rPr>
              <a:t>Mobicast</a:t>
            </a:r>
            <a:endParaRPr lang="zh-CN" altLang="en-US" sz="3200">
              <a:sym typeface="+mn-ea"/>
            </a:endParaRPr>
          </a:p>
        </p:txBody>
      </p:sp>
      <p:sp>
        <p:nvSpPr>
          <p:cNvPr id="24" name="文本框 23"/>
          <p:cNvSpPr txBox="1"/>
          <p:nvPr/>
        </p:nvSpPr>
        <p:spPr>
          <a:xfrm>
            <a:off x="106680" y="4277360"/>
            <a:ext cx="2462530" cy="583565"/>
          </a:xfrm>
          <a:prstGeom prst="rect">
            <a:avLst/>
          </a:prstGeom>
          <a:noFill/>
        </p:spPr>
        <p:txBody>
          <a:bodyPr wrap="square" rtlCol="0" anchor="t">
            <a:spAutoFit/>
          </a:bodyPr>
          <a:p>
            <a:r>
              <a:rPr lang="en-US" altLang="zh-CN" sz="3200">
                <a:sym typeface="+mn-ea"/>
              </a:rPr>
              <a:t>CLMD</a:t>
            </a:r>
            <a:r>
              <a:rPr lang="zh-CN" altLang="en-US" sz="3200">
                <a:sym typeface="+mn-ea"/>
              </a:rPr>
              <a:t>协议</a:t>
            </a:r>
            <a:endParaRPr lang="zh-CN" altLang="en-US" sz="3200">
              <a:sym typeface="+mn-ea"/>
            </a:endParaRPr>
          </a:p>
        </p:txBody>
      </p:sp>
      <p:sp>
        <p:nvSpPr>
          <p:cNvPr id="25" name="文本框 24"/>
          <p:cNvSpPr txBox="1"/>
          <p:nvPr/>
        </p:nvSpPr>
        <p:spPr>
          <a:xfrm>
            <a:off x="9751060" y="5592445"/>
            <a:ext cx="2462530" cy="583565"/>
          </a:xfrm>
          <a:prstGeom prst="rect">
            <a:avLst/>
          </a:prstGeom>
          <a:noFill/>
        </p:spPr>
        <p:txBody>
          <a:bodyPr wrap="square" rtlCol="0" anchor="t">
            <a:spAutoFit/>
          </a:bodyPr>
          <a:p>
            <a:r>
              <a:rPr lang="zh-CN" altLang="en-US" sz="3200">
                <a:sym typeface="+mn-ea"/>
              </a:rPr>
              <a:t>UMCI-MAC </a:t>
            </a:r>
            <a:endParaRPr lang="zh-CN" altLang="en-US" sz="3200">
              <a:sym typeface="+mn-ea"/>
            </a:endParaRPr>
          </a:p>
        </p:txBody>
      </p:sp>
      <p:sp>
        <p:nvSpPr>
          <p:cNvPr id="26" name="文本框 25"/>
          <p:cNvSpPr txBox="1"/>
          <p:nvPr/>
        </p:nvSpPr>
        <p:spPr>
          <a:xfrm>
            <a:off x="2482850" y="1607185"/>
            <a:ext cx="7541895" cy="829945"/>
          </a:xfrm>
          <a:prstGeom prst="rect">
            <a:avLst/>
          </a:prstGeom>
          <a:noFill/>
        </p:spPr>
        <p:txBody>
          <a:bodyPr wrap="square" rtlCol="0" anchor="t">
            <a:spAutoFit/>
          </a:bodyPr>
          <a:p>
            <a:r>
              <a:rPr lang="zh-CN" altLang="en-US" sz="2000" b="1"/>
              <a:t>使用多个 AUV 作为中继节点，以最大限度地</a:t>
            </a:r>
            <a:r>
              <a:rPr lang="zh-CN" altLang="en-US" sz="2400" b="1">
                <a:gradFill>
                  <a:gsLst>
                    <a:gs pos="0">
                      <a:srgbClr val="012D86"/>
                    </a:gs>
                    <a:gs pos="100000">
                      <a:srgbClr val="0E2557"/>
                    </a:gs>
                  </a:gsLst>
                  <a:lin scaled="0"/>
                </a:gradFill>
              </a:rPr>
              <a:t>减少异构网络中的数据传输</a:t>
            </a:r>
            <a:r>
              <a:rPr lang="zh-CN" altLang="en-US" sz="2000" b="1"/>
              <a:t>，以高数据速率实现短距离通信，以传输大量数据。</a:t>
            </a:r>
            <a:endParaRPr lang="zh-CN" altLang="en-US" sz="2000" b="1"/>
          </a:p>
        </p:txBody>
      </p:sp>
      <p:sp>
        <p:nvSpPr>
          <p:cNvPr id="27" name="文本框 26"/>
          <p:cNvSpPr txBox="1"/>
          <p:nvPr/>
        </p:nvSpPr>
        <p:spPr>
          <a:xfrm>
            <a:off x="2482850" y="4153535"/>
            <a:ext cx="7541895" cy="866140"/>
          </a:xfrm>
          <a:prstGeom prst="rect">
            <a:avLst/>
          </a:prstGeom>
          <a:noFill/>
        </p:spPr>
        <p:txBody>
          <a:bodyPr wrap="square" rtlCol="0" anchor="t">
            <a:spAutoFit/>
          </a:bodyPr>
          <a:p>
            <a:pPr fontAlgn="auto">
              <a:lnSpc>
                <a:spcPct val="120000"/>
              </a:lnSpc>
            </a:pPr>
            <a:r>
              <a:rPr lang="zh-CN" altLang="en-US" sz="2000" b="1"/>
              <a:t>AA-RP 协议</a:t>
            </a:r>
            <a:r>
              <a:rPr lang="zh-CN" altLang="en-US" b="1"/>
              <a:t>在MAC层和路由层进行了</a:t>
            </a:r>
            <a:r>
              <a:rPr lang="zh-CN" altLang="en-US" sz="2400" b="1">
                <a:solidFill>
                  <a:schemeClr val="accent2">
                    <a:lumMod val="90000"/>
                    <a:lumOff val="10000"/>
                  </a:schemeClr>
                </a:solidFill>
                <a:latin typeface="微软雅黑" panose="020B0503020204020204" charset="-122"/>
                <a:ea typeface="微软雅黑" panose="020B0503020204020204" charset="-122"/>
              </a:rPr>
              <a:t>跨层设计</a:t>
            </a:r>
            <a:r>
              <a:rPr lang="zh-CN" altLang="en-US" b="1"/>
              <a:t>，在不同的操作阶段重新选择簇头来延长网络生命周期，保持较短的行程长度减少延迟</a:t>
            </a:r>
            <a:endParaRPr lang="zh-CN" altLang="en-US" b="1"/>
          </a:p>
        </p:txBody>
      </p:sp>
      <p:sp>
        <p:nvSpPr>
          <p:cNvPr id="28" name="文本框 27"/>
          <p:cNvSpPr txBox="1"/>
          <p:nvPr/>
        </p:nvSpPr>
        <p:spPr>
          <a:xfrm>
            <a:off x="1685925" y="2776855"/>
            <a:ext cx="8095615" cy="977265"/>
          </a:xfrm>
          <a:prstGeom prst="rect">
            <a:avLst/>
          </a:prstGeom>
          <a:noFill/>
        </p:spPr>
        <p:txBody>
          <a:bodyPr wrap="square" rtlCol="0" anchor="t">
            <a:spAutoFit/>
          </a:bodyPr>
          <a:p>
            <a:pPr fontAlgn="auto">
              <a:lnSpc>
                <a:spcPct val="120000"/>
              </a:lnSpc>
            </a:pPr>
            <a:r>
              <a:rPr lang="zh-CN" altLang="en-US" sz="2000" b="1"/>
              <a:t>直接向 AUV 发送数据来</a:t>
            </a:r>
            <a:r>
              <a:rPr lang="zh-CN" altLang="en-US" sz="2400" b="1">
                <a:gradFill>
                  <a:gsLst>
                    <a:gs pos="0">
                      <a:srgbClr val="012D86"/>
                    </a:gs>
                    <a:gs pos="100000">
                      <a:srgbClr val="0E2557"/>
                    </a:gs>
                  </a:gsLst>
                  <a:lin scaled="0"/>
                </a:gradFill>
              </a:rPr>
              <a:t>平衡节点的能耗</a:t>
            </a:r>
            <a:r>
              <a:rPr lang="zh-CN" altLang="en-US" sz="2000" b="1"/>
              <a:t>，而不是多跳传输，解决从三维参考区域内的节点收集数据时出现的</a:t>
            </a:r>
            <a:r>
              <a:rPr lang="zh-CN" altLang="en-US" sz="2400" b="1">
                <a:gradFill>
                  <a:gsLst>
                    <a:gs pos="0">
                      <a:srgbClr val="012D86"/>
                    </a:gs>
                    <a:gs pos="100000">
                      <a:srgbClr val="0E2557"/>
                    </a:gs>
                  </a:gsLst>
                  <a:lin scaled="0"/>
                </a:gradFill>
              </a:rPr>
              <a:t>移动性和拓扑孔问题</a:t>
            </a:r>
            <a:endParaRPr lang="zh-CN" altLang="en-US" sz="2400" b="1">
              <a:gradFill>
                <a:gsLst>
                  <a:gs pos="0">
                    <a:srgbClr val="012D86"/>
                  </a:gs>
                  <a:gs pos="100000">
                    <a:srgbClr val="0E2557"/>
                  </a:gs>
                </a:gsLst>
                <a:lin scaled="0"/>
              </a:gradFill>
            </a:endParaRPr>
          </a:p>
        </p:txBody>
      </p:sp>
      <p:sp>
        <p:nvSpPr>
          <p:cNvPr id="29" name="文本框 28"/>
          <p:cNvSpPr txBox="1"/>
          <p:nvPr/>
        </p:nvSpPr>
        <p:spPr>
          <a:xfrm>
            <a:off x="1686560" y="5416550"/>
            <a:ext cx="8094980" cy="977265"/>
          </a:xfrm>
          <a:prstGeom prst="rect">
            <a:avLst/>
          </a:prstGeom>
          <a:noFill/>
        </p:spPr>
        <p:txBody>
          <a:bodyPr wrap="square" rtlCol="0" anchor="t">
            <a:spAutoFit/>
          </a:bodyPr>
          <a:p>
            <a:pPr fontAlgn="auto">
              <a:lnSpc>
                <a:spcPct val="120000"/>
              </a:lnSpc>
            </a:pPr>
            <a:r>
              <a:rPr lang="zh-CN" altLang="en-US" sz="2000" b="1"/>
              <a:t>静态节点收集AUV 的估计位置决定下一跳，通过</a:t>
            </a:r>
            <a:r>
              <a:rPr lang="zh-CN" altLang="en-US" sz="2400" b="1">
                <a:gradFill>
                  <a:gsLst>
                    <a:gs pos="0">
                      <a:srgbClr val="012D86"/>
                    </a:gs>
                    <a:gs pos="100000">
                      <a:srgbClr val="0E2557"/>
                    </a:gs>
                  </a:gsLst>
                  <a:lin scaled="0"/>
                </a:gradFill>
              </a:rPr>
              <a:t>泛洪或直接存储传播</a:t>
            </a:r>
            <a:r>
              <a:rPr lang="zh-CN" altLang="en-US" sz="2000" b="1"/>
              <a:t>，最大限度减少延迟和抖动，用 </a:t>
            </a:r>
            <a:r>
              <a:rPr lang="zh-CN" altLang="en-US" sz="2400" b="1">
                <a:gradFill>
                  <a:gsLst>
                    <a:gs pos="0">
                      <a:srgbClr val="012D86"/>
                    </a:gs>
                    <a:gs pos="100000">
                      <a:srgbClr val="0E2557"/>
                    </a:gs>
                  </a:gsLst>
                  <a:lin scaled="0"/>
                </a:gradFill>
              </a:rPr>
              <a:t>TDMA </a:t>
            </a:r>
            <a:r>
              <a:rPr lang="zh-CN" altLang="en-US" sz="2000" b="1"/>
              <a:t>在 AUV 间进行通信</a:t>
            </a:r>
            <a:endParaRPr lang="zh-CN" altLang="en-US" sz="2000" b="1"/>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5" name="文本占位符 4"/>
          <p:cNvSpPr>
            <a:spLocks noGrp="1"/>
          </p:cNvSpPr>
          <p:nvPr>
            <p:ph type="body" sz="quarter" idx="13"/>
          </p:nvPr>
        </p:nvSpPr>
        <p:spPr>
          <a:xfrm>
            <a:off x="1551008" y="87340"/>
            <a:ext cx="2127600" cy="368300"/>
          </a:xfrm>
        </p:spPr>
        <p:txBody>
          <a:bodyPr/>
          <a:lstStyle/>
          <a:p>
            <a:r>
              <a:rPr lang="zh-CN" altLang="en-US" dirty="0"/>
              <a:t>内容讨论</a:t>
            </a:r>
            <a:endParaRPr lang="zh-CN" altLang="en-US" dirty="0"/>
          </a:p>
        </p:txBody>
      </p:sp>
      <p:sp>
        <p:nvSpPr>
          <p:cNvPr id="12" name="文本占位符 7"/>
          <p:cNvSpPr>
            <a:spLocks noGrp="1"/>
          </p:cNvSpPr>
          <p:nvPr/>
        </p:nvSpPr>
        <p:spPr>
          <a:xfrm>
            <a:off x="3679190" y="87630"/>
            <a:ext cx="3751580" cy="36830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dirty="0"/>
              <a:t>网络模型：定位、同步</a:t>
            </a:r>
            <a:endParaRPr dirty="0"/>
          </a:p>
        </p:txBody>
      </p:sp>
      <p:sp>
        <p:nvSpPr>
          <p:cNvPr id="7" name="文本框 6"/>
          <p:cNvSpPr txBox="1"/>
          <p:nvPr/>
        </p:nvSpPr>
        <p:spPr>
          <a:xfrm>
            <a:off x="652780" y="665480"/>
            <a:ext cx="2320290" cy="521970"/>
          </a:xfrm>
          <a:prstGeom prst="rect">
            <a:avLst/>
          </a:prstGeom>
          <a:noFill/>
        </p:spPr>
        <p:txBody>
          <a:bodyPr wrap="none" rtlCol="0" anchor="t">
            <a:spAutoFit/>
          </a:bodyPr>
          <a:p>
            <a:pPr algn="l"/>
            <a:r>
              <a:rPr lang="zh-CN" altLang="en-US" sz="2800" b="1">
                <a:gradFill>
                  <a:gsLst>
                    <a:gs pos="0">
                      <a:srgbClr val="012D86"/>
                    </a:gs>
                    <a:gs pos="100000">
                      <a:srgbClr val="0E2557"/>
                    </a:gs>
                  </a:gsLst>
                  <a:lin scaled="0"/>
                </a:gradFill>
                <a:sym typeface="+mn-ea"/>
              </a:rPr>
              <a:t>定位精确问题</a:t>
            </a:r>
            <a:endParaRPr lang="zh-CN" altLang="en-US" sz="2800" b="1">
              <a:gradFill>
                <a:gsLst>
                  <a:gs pos="0">
                    <a:srgbClr val="012D86"/>
                  </a:gs>
                  <a:gs pos="100000">
                    <a:srgbClr val="0E2557"/>
                  </a:gs>
                </a:gsLst>
                <a:lin scaled="0"/>
              </a:gradFill>
              <a:sym typeface="+mn-ea"/>
            </a:endParaRPr>
          </a:p>
        </p:txBody>
      </p:sp>
      <p:pic>
        <p:nvPicPr>
          <p:cNvPr id="8" name="图片 7"/>
          <p:cNvPicPr>
            <a:picLocks noChangeAspect="1"/>
          </p:cNvPicPr>
          <p:nvPr/>
        </p:nvPicPr>
        <p:blipFill>
          <a:blip r:embed="rId1"/>
          <a:stretch>
            <a:fillRect/>
          </a:stretch>
        </p:blipFill>
        <p:spPr>
          <a:xfrm>
            <a:off x="6002655" y="2146935"/>
            <a:ext cx="5961380" cy="3884295"/>
          </a:xfrm>
          <a:prstGeom prst="rect">
            <a:avLst/>
          </a:prstGeom>
          <a:effectLst>
            <a:outerShdw blurRad="342900" dist="38100" dir="5400000" algn="t" rotWithShape="0">
              <a:prstClr val="black">
                <a:alpha val="40000"/>
              </a:prstClr>
            </a:outerShdw>
          </a:effectLst>
        </p:spPr>
      </p:pic>
      <p:sp>
        <p:nvSpPr>
          <p:cNvPr id="9" name="文本框 8"/>
          <p:cNvSpPr txBox="1"/>
          <p:nvPr/>
        </p:nvSpPr>
        <p:spPr>
          <a:xfrm>
            <a:off x="6109335" y="1261745"/>
            <a:ext cx="6910705" cy="398780"/>
          </a:xfrm>
          <a:prstGeom prst="rect">
            <a:avLst/>
          </a:prstGeom>
          <a:noFill/>
        </p:spPr>
        <p:txBody>
          <a:bodyPr wrap="square" rtlCol="0" anchor="t">
            <a:spAutoFit/>
          </a:bodyPr>
          <a:p>
            <a:r>
              <a:rPr lang="zh-CN" altLang="en-US" sz="2000" b="1">
                <a:gradFill>
                  <a:gsLst>
                    <a:gs pos="0">
                      <a:srgbClr val="012D86"/>
                    </a:gs>
                    <a:gs pos="100000">
                      <a:srgbClr val="0E2557"/>
                    </a:gs>
                  </a:gsLst>
                  <a:lin scaled="0"/>
                </a:gradFill>
              </a:rPr>
              <a:t>定位与时间同步在多潜器协同任务中起着重要作用。</a:t>
            </a:r>
            <a:endParaRPr lang="zh-CN" altLang="en-US" sz="2000" b="1">
              <a:gradFill>
                <a:gsLst>
                  <a:gs pos="0">
                    <a:srgbClr val="012D86"/>
                  </a:gs>
                  <a:gs pos="100000">
                    <a:srgbClr val="0E2557"/>
                  </a:gs>
                </a:gsLst>
                <a:lin scaled="0"/>
              </a:gradFill>
            </a:endParaRPr>
          </a:p>
        </p:txBody>
      </p:sp>
      <p:sp>
        <p:nvSpPr>
          <p:cNvPr id="11" name="文本框 10"/>
          <p:cNvSpPr txBox="1"/>
          <p:nvPr/>
        </p:nvSpPr>
        <p:spPr>
          <a:xfrm>
            <a:off x="652780" y="1555750"/>
            <a:ext cx="5159375" cy="1014730"/>
          </a:xfrm>
          <a:prstGeom prst="rect">
            <a:avLst/>
          </a:prstGeom>
          <a:noFill/>
        </p:spPr>
        <p:txBody>
          <a:bodyPr wrap="square" rtlCol="0" anchor="t">
            <a:spAutoFit/>
          </a:bodyPr>
          <a:p>
            <a:r>
              <a:rPr lang="en-US" altLang="zh-CN" sz="2000" b="1"/>
              <a:t>    </a:t>
            </a:r>
            <a:r>
              <a:rPr lang="zh-CN" altLang="en-US" sz="2000" b="1"/>
              <a:t>全球定位系统(GPS)的不可用性、恶劣的航道条件和复杂的海洋环境，在水下进行定位变得更加困难</a:t>
            </a:r>
            <a:endParaRPr lang="zh-CN" altLang="en-US" sz="2000" b="1"/>
          </a:p>
        </p:txBody>
      </p:sp>
      <p:sp>
        <p:nvSpPr>
          <p:cNvPr id="14" name="文本框 13"/>
          <p:cNvSpPr txBox="1"/>
          <p:nvPr/>
        </p:nvSpPr>
        <p:spPr>
          <a:xfrm>
            <a:off x="652780" y="2570480"/>
            <a:ext cx="5074285" cy="706755"/>
          </a:xfrm>
          <a:prstGeom prst="rect">
            <a:avLst/>
          </a:prstGeom>
          <a:noFill/>
        </p:spPr>
        <p:txBody>
          <a:bodyPr wrap="square" rtlCol="0" anchor="t">
            <a:spAutoFit/>
          </a:bodyPr>
          <a:p>
            <a:r>
              <a:rPr lang="en-US" altLang="zh-CN"/>
              <a:t>    </a:t>
            </a:r>
            <a:r>
              <a:rPr lang="zh-CN" altLang="en-US"/>
              <a:t>在水下环境中，导航定位通常采用</a:t>
            </a:r>
            <a:r>
              <a:rPr lang="zh-CN" altLang="en-US" sz="2000" b="1">
                <a:gradFill>
                  <a:gsLst>
                    <a:gs pos="0">
                      <a:srgbClr val="012D86"/>
                    </a:gs>
                    <a:gs pos="100000">
                      <a:srgbClr val="0E2557"/>
                    </a:gs>
                  </a:gsLst>
                  <a:lin scaled="0"/>
                </a:gradFill>
              </a:rPr>
              <a:t>惯性导航、声学导航和地球物理导航</a:t>
            </a:r>
            <a:r>
              <a:rPr lang="zh-CN" altLang="en-US"/>
              <a:t>三种模式进行</a:t>
            </a:r>
            <a:endParaRPr lang="zh-CN" altLang="en-US"/>
          </a:p>
        </p:txBody>
      </p:sp>
      <p:sp>
        <p:nvSpPr>
          <p:cNvPr id="6" name="矩形 5"/>
          <p:cNvSpPr/>
          <p:nvPr/>
        </p:nvSpPr>
        <p:spPr>
          <a:xfrm>
            <a:off x="746760" y="3321685"/>
            <a:ext cx="4980305" cy="3025775"/>
          </a:xfrm>
          <a:prstGeom prst="rect">
            <a:avLst/>
          </a:prstGeom>
          <a:solidFill>
            <a:schemeClr val="bg1"/>
          </a:solidFill>
          <a:ln>
            <a:noFill/>
          </a:ln>
          <a:effectLst>
            <a:outerShdw blurRad="114300" dist="76200" dir="13500000" algn="br" rotWithShape="0">
              <a:schemeClr val="bg1">
                <a:lumMod val="50000"/>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nvSpPr>
        <p:spPr>
          <a:xfrm>
            <a:off x="816610" y="3404235"/>
            <a:ext cx="4746625" cy="2861310"/>
          </a:xfrm>
          <a:prstGeom prst="rect">
            <a:avLst/>
          </a:prstGeom>
          <a:noFill/>
        </p:spPr>
        <p:txBody>
          <a:bodyPr wrap="square" rtlCol="0" anchor="t">
            <a:spAutoFit/>
          </a:bodyPr>
          <a:p>
            <a:r>
              <a:rPr lang="en-US" altLang="zh-CN"/>
              <a:t>    </a:t>
            </a:r>
            <a:r>
              <a:rPr lang="zh-CN" altLang="en-US"/>
              <a:t>当依赖指南针和速度估计时，AUV 的航向推算位置估计可能导致高达 20% 的导航误差。 </a:t>
            </a:r>
            <a:endParaRPr lang="zh-CN" altLang="en-US"/>
          </a:p>
          <a:p>
            <a:r>
              <a:rPr lang="zh-CN" altLang="en-US"/>
              <a:t>但</a:t>
            </a:r>
            <a:r>
              <a:rPr lang="zh-CN" altLang="en-US"/>
              <a:t>协同导航，即无人机团队协作，可以减少位置不确定性的增长并提高导航精度。 </a:t>
            </a:r>
            <a:endParaRPr lang="zh-CN" altLang="en-US"/>
          </a:p>
          <a:p>
            <a:r>
              <a:rPr lang="zh-CN" altLang="en-US"/>
              <a:t>    通信和导航 AID-AUV (C/NA) 可以帮助使用 DVL 和 INS 传感器保持位置估计的准确性，从而允许在大面积区域进行快速搜索应用。</a:t>
            </a:r>
            <a:endParaRPr lang="zh-CN" altLang="en-US"/>
          </a:p>
          <a:p>
            <a:r>
              <a:rPr lang="zh-CN" altLang="en-US"/>
              <a:t>地球物理导航使用诸如多波束声纳之类的声纳来创建测深地图，并使用外部环境特征作为地标对无人机进行定位。</a:t>
            </a: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56560" y="3013501"/>
            <a:ext cx="6278880" cy="829945"/>
          </a:xfrm>
          <a:prstGeom prst="rect">
            <a:avLst/>
          </a:prstGeom>
        </p:spPr>
        <p:txBody>
          <a:bodyPr wrap="none">
            <a:spAutoFit/>
          </a:bodyPr>
          <a:lstStyle/>
          <a:p>
            <a:pPr algn="ctr"/>
            <a:r>
              <a:rPr lang="zh-CN" altLang="en-US" sz="4800" b="1" dirty="0">
                <a:solidFill>
                  <a:schemeClr val="bg1"/>
                </a:solidFill>
                <a:latin typeface="+mj-ea"/>
                <a:ea typeface="+mj-ea"/>
              </a:rPr>
              <a:t>信息网络基础文献汇报</a:t>
            </a:r>
            <a:endParaRPr lang="zh-CN" altLang="en-US" sz="4800" b="1" dirty="0">
              <a:solidFill>
                <a:schemeClr val="bg1"/>
              </a:solidFill>
              <a:latin typeface="+mj-ea"/>
              <a:ea typeface="+mj-ea"/>
            </a:endParaRPr>
          </a:p>
        </p:txBody>
      </p:sp>
      <p:sp>
        <p:nvSpPr>
          <p:cNvPr id="8" name="矩形 7"/>
          <p:cNvSpPr/>
          <p:nvPr/>
        </p:nvSpPr>
        <p:spPr>
          <a:xfrm>
            <a:off x="4994910" y="4586605"/>
            <a:ext cx="2483485" cy="398780"/>
          </a:xfrm>
          <a:prstGeom prst="rect">
            <a:avLst/>
          </a:prstGeom>
        </p:spPr>
        <p:txBody>
          <a:bodyPr wrap="square">
            <a:spAutoFit/>
          </a:bodyPr>
          <a:lstStyle/>
          <a:p>
            <a:r>
              <a:rPr lang="zh-CN" altLang="en-US" sz="2000" spc="-150" dirty="0">
                <a:solidFill>
                  <a:schemeClr val="bg1"/>
                </a:solidFill>
                <a:latin typeface="+mj-ea"/>
                <a:sym typeface="Wingdings 3" panose="05040102010807070707" pitchFamily="18" charset="2"/>
              </a:rPr>
              <a:t></a:t>
            </a:r>
            <a:r>
              <a:rPr lang="zh-CN" altLang="en-US" sz="2000" b="1" dirty="0">
                <a:solidFill>
                  <a:schemeClr val="bg1"/>
                </a:solidFill>
                <a:latin typeface="黑体" panose="02010609060101010101" pitchFamily="49" charset="-122"/>
                <a:ea typeface="黑体" panose="02010609060101010101" pitchFamily="49" charset="-122"/>
              </a:rPr>
              <a:t>汇报人：邱梁城</a:t>
            </a:r>
            <a:endParaRPr lang="zh-CN" altLang="en-US" sz="2000" b="1"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7868776" y="4586418"/>
            <a:ext cx="309880" cy="398780"/>
          </a:xfrm>
          <a:prstGeom prst="rect">
            <a:avLst/>
          </a:prstGeom>
        </p:spPr>
        <p:txBody>
          <a:bodyPr wrap="none">
            <a:spAutoFit/>
          </a:bodyPr>
          <a:lstStyle/>
          <a:p>
            <a:endParaRPr lang="zh-CN" altLang="en-US" sz="2000" b="1" dirty="0">
              <a:solidFill>
                <a:schemeClr val="bg1"/>
              </a:solidFill>
              <a:latin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5"/>
          <p:cNvSpPr>
            <a:spLocks noEditPoints="1"/>
          </p:cNvSpPr>
          <p:nvPr/>
        </p:nvSpPr>
        <p:spPr bwMode="auto">
          <a:xfrm>
            <a:off x="641177" y="1664178"/>
            <a:ext cx="574709" cy="629116"/>
          </a:xfrm>
          <a:custGeom>
            <a:avLst/>
            <a:gdLst>
              <a:gd name="T0" fmla="*/ 65 w 128"/>
              <a:gd name="T1" fmla="*/ 0 h 140"/>
              <a:gd name="T2" fmla="*/ 52 w 128"/>
              <a:gd name="T3" fmla="*/ 12 h 140"/>
              <a:gd name="T4" fmla="*/ 65 w 128"/>
              <a:gd name="T5" fmla="*/ 25 h 140"/>
              <a:gd name="T6" fmla="*/ 77 w 128"/>
              <a:gd name="T7" fmla="*/ 12 h 140"/>
              <a:gd name="T8" fmla="*/ 65 w 128"/>
              <a:gd name="T9" fmla="*/ 0 h 140"/>
              <a:gd name="T10" fmla="*/ 26 w 128"/>
              <a:gd name="T11" fmla="*/ 92 h 140"/>
              <a:gd name="T12" fmla="*/ 8 w 128"/>
              <a:gd name="T13" fmla="*/ 88 h 140"/>
              <a:gd name="T14" fmla="*/ 3 w 128"/>
              <a:gd name="T15" fmla="*/ 105 h 140"/>
              <a:gd name="T16" fmla="*/ 21 w 128"/>
              <a:gd name="T17" fmla="*/ 109 h 140"/>
              <a:gd name="T18" fmla="*/ 26 w 128"/>
              <a:gd name="T19" fmla="*/ 92 h 140"/>
              <a:gd name="T20" fmla="*/ 120 w 128"/>
              <a:gd name="T21" fmla="*/ 88 h 140"/>
              <a:gd name="T22" fmla="*/ 104 w 128"/>
              <a:gd name="T23" fmla="*/ 92 h 140"/>
              <a:gd name="T24" fmla="*/ 108 w 128"/>
              <a:gd name="T25" fmla="*/ 109 h 140"/>
              <a:gd name="T26" fmla="*/ 125 w 128"/>
              <a:gd name="T27" fmla="*/ 105 h 140"/>
              <a:gd name="T28" fmla="*/ 120 w 128"/>
              <a:gd name="T29" fmla="*/ 88 h 140"/>
              <a:gd name="T30" fmla="*/ 114 w 128"/>
              <a:gd name="T31" fmla="*/ 78 h 140"/>
              <a:gd name="T32" fmla="*/ 122 w 128"/>
              <a:gd name="T33" fmla="*/ 80 h 140"/>
              <a:gd name="T34" fmla="*/ 122 w 128"/>
              <a:gd name="T35" fmla="*/ 60 h 140"/>
              <a:gd name="T36" fmla="*/ 114 w 128"/>
              <a:gd name="T37" fmla="*/ 61 h 140"/>
              <a:gd name="T38" fmla="*/ 114 w 128"/>
              <a:gd name="T39" fmla="*/ 78 h 140"/>
              <a:gd name="T40" fmla="*/ 120 w 128"/>
              <a:gd name="T41" fmla="*/ 52 h 140"/>
              <a:gd name="T42" fmla="*/ 125 w 128"/>
              <a:gd name="T43" fmla="*/ 35 h 140"/>
              <a:gd name="T44" fmla="*/ 108 w 128"/>
              <a:gd name="T45" fmla="*/ 30 h 140"/>
              <a:gd name="T46" fmla="*/ 104 w 128"/>
              <a:gd name="T47" fmla="*/ 47 h 140"/>
              <a:gd name="T48" fmla="*/ 120 w 128"/>
              <a:gd name="T49" fmla="*/ 52 h 140"/>
              <a:gd name="T50" fmla="*/ 28 w 128"/>
              <a:gd name="T51" fmla="*/ 25 h 140"/>
              <a:gd name="T52" fmla="*/ 33 w 128"/>
              <a:gd name="T53" fmla="*/ 31 h 140"/>
              <a:gd name="T54" fmla="*/ 47 w 128"/>
              <a:gd name="T55" fmla="*/ 23 h 140"/>
              <a:gd name="T56" fmla="*/ 45 w 128"/>
              <a:gd name="T57" fmla="*/ 15 h 140"/>
              <a:gd name="T58" fmla="*/ 28 w 128"/>
              <a:gd name="T59" fmla="*/ 25 h 140"/>
              <a:gd name="T60" fmla="*/ 65 w 128"/>
              <a:gd name="T61" fmla="*/ 115 h 140"/>
              <a:gd name="T62" fmla="*/ 52 w 128"/>
              <a:gd name="T63" fmla="*/ 127 h 140"/>
              <a:gd name="T64" fmla="*/ 65 w 128"/>
              <a:gd name="T65" fmla="*/ 140 h 140"/>
              <a:gd name="T66" fmla="*/ 77 w 128"/>
              <a:gd name="T67" fmla="*/ 127 h 140"/>
              <a:gd name="T68" fmla="*/ 65 w 128"/>
              <a:gd name="T69" fmla="*/ 115 h 140"/>
              <a:gd name="T70" fmla="*/ 7 w 128"/>
              <a:gd name="T71" fmla="*/ 80 h 140"/>
              <a:gd name="T72" fmla="*/ 15 w 128"/>
              <a:gd name="T73" fmla="*/ 78 h 140"/>
              <a:gd name="T74" fmla="*/ 15 w 128"/>
              <a:gd name="T75" fmla="*/ 61 h 140"/>
              <a:gd name="T76" fmla="*/ 7 w 128"/>
              <a:gd name="T77" fmla="*/ 60 h 140"/>
              <a:gd name="T78" fmla="*/ 7 w 128"/>
              <a:gd name="T79" fmla="*/ 80 h 140"/>
              <a:gd name="T80" fmla="*/ 8 w 128"/>
              <a:gd name="T81" fmla="*/ 52 h 140"/>
              <a:gd name="T82" fmla="*/ 26 w 128"/>
              <a:gd name="T83" fmla="*/ 47 h 140"/>
              <a:gd name="T84" fmla="*/ 21 w 128"/>
              <a:gd name="T85" fmla="*/ 30 h 140"/>
              <a:gd name="T86" fmla="*/ 3 w 128"/>
              <a:gd name="T87" fmla="*/ 35 h 140"/>
              <a:gd name="T88" fmla="*/ 8 w 128"/>
              <a:gd name="T89" fmla="*/ 52 h 140"/>
              <a:gd name="T90" fmla="*/ 27 w 128"/>
              <a:gd name="T91" fmla="*/ 115 h 140"/>
              <a:gd name="T92" fmla="*/ 45 w 128"/>
              <a:gd name="T93" fmla="*/ 124 h 140"/>
              <a:gd name="T94" fmla="*/ 47 w 128"/>
              <a:gd name="T95" fmla="*/ 117 h 140"/>
              <a:gd name="T96" fmla="*/ 33 w 128"/>
              <a:gd name="T97" fmla="*/ 109 h 140"/>
              <a:gd name="T98" fmla="*/ 27 w 128"/>
              <a:gd name="T99" fmla="*/ 115 h 140"/>
              <a:gd name="T100" fmla="*/ 82 w 128"/>
              <a:gd name="T101" fmla="*/ 22 h 140"/>
              <a:gd name="T102" fmla="*/ 97 w 128"/>
              <a:gd name="T103" fmla="*/ 31 h 140"/>
              <a:gd name="T104" fmla="*/ 102 w 128"/>
              <a:gd name="T105" fmla="*/ 25 h 140"/>
              <a:gd name="T106" fmla="*/ 85 w 128"/>
              <a:gd name="T107" fmla="*/ 15 h 140"/>
              <a:gd name="T108" fmla="*/ 82 w 128"/>
              <a:gd name="T109" fmla="*/ 22 h 140"/>
              <a:gd name="T110" fmla="*/ 82 w 128"/>
              <a:gd name="T111" fmla="*/ 117 h 140"/>
              <a:gd name="T112" fmla="*/ 84 w 128"/>
              <a:gd name="T113" fmla="*/ 124 h 140"/>
              <a:gd name="T114" fmla="*/ 102 w 128"/>
              <a:gd name="T115" fmla="*/ 114 h 140"/>
              <a:gd name="T116" fmla="*/ 97 w 128"/>
              <a:gd name="T117" fmla="*/ 108 h 140"/>
              <a:gd name="T118" fmla="*/ 82 w 128"/>
              <a:gd name="T119" fmla="*/ 11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 h="140">
                <a:moveTo>
                  <a:pt x="65" y="0"/>
                </a:moveTo>
                <a:cubicBezTo>
                  <a:pt x="58" y="0"/>
                  <a:pt x="52" y="5"/>
                  <a:pt x="52" y="12"/>
                </a:cubicBezTo>
                <a:cubicBezTo>
                  <a:pt x="52" y="19"/>
                  <a:pt x="58" y="25"/>
                  <a:pt x="65" y="25"/>
                </a:cubicBezTo>
                <a:cubicBezTo>
                  <a:pt x="71" y="25"/>
                  <a:pt x="77" y="19"/>
                  <a:pt x="77" y="12"/>
                </a:cubicBezTo>
                <a:cubicBezTo>
                  <a:pt x="77" y="5"/>
                  <a:pt x="71" y="0"/>
                  <a:pt x="65" y="0"/>
                </a:cubicBezTo>
                <a:close/>
                <a:moveTo>
                  <a:pt x="26" y="92"/>
                </a:moveTo>
                <a:cubicBezTo>
                  <a:pt x="22" y="86"/>
                  <a:pt x="14" y="84"/>
                  <a:pt x="8" y="88"/>
                </a:cubicBezTo>
                <a:cubicBezTo>
                  <a:pt x="2" y="91"/>
                  <a:pt x="0" y="99"/>
                  <a:pt x="3" y="105"/>
                </a:cubicBezTo>
                <a:cubicBezTo>
                  <a:pt x="7" y="111"/>
                  <a:pt x="15" y="113"/>
                  <a:pt x="21" y="109"/>
                </a:cubicBezTo>
                <a:cubicBezTo>
                  <a:pt x="27" y="106"/>
                  <a:pt x="29" y="98"/>
                  <a:pt x="26" y="92"/>
                </a:cubicBezTo>
                <a:close/>
                <a:moveTo>
                  <a:pt x="120" y="88"/>
                </a:moveTo>
                <a:cubicBezTo>
                  <a:pt x="115" y="84"/>
                  <a:pt x="107" y="86"/>
                  <a:pt x="104" y="92"/>
                </a:cubicBezTo>
                <a:cubicBezTo>
                  <a:pt x="101" y="98"/>
                  <a:pt x="103" y="106"/>
                  <a:pt x="108" y="109"/>
                </a:cubicBezTo>
                <a:cubicBezTo>
                  <a:pt x="114" y="113"/>
                  <a:pt x="121" y="111"/>
                  <a:pt x="125" y="105"/>
                </a:cubicBezTo>
                <a:cubicBezTo>
                  <a:pt x="128" y="99"/>
                  <a:pt x="126" y="91"/>
                  <a:pt x="120" y="88"/>
                </a:cubicBezTo>
                <a:close/>
                <a:moveTo>
                  <a:pt x="114" y="78"/>
                </a:moveTo>
                <a:cubicBezTo>
                  <a:pt x="117" y="78"/>
                  <a:pt x="119" y="79"/>
                  <a:pt x="122" y="80"/>
                </a:cubicBezTo>
                <a:cubicBezTo>
                  <a:pt x="122" y="60"/>
                  <a:pt x="122" y="60"/>
                  <a:pt x="122" y="60"/>
                </a:cubicBezTo>
                <a:cubicBezTo>
                  <a:pt x="119" y="61"/>
                  <a:pt x="117" y="61"/>
                  <a:pt x="114" y="61"/>
                </a:cubicBezTo>
                <a:lnTo>
                  <a:pt x="114" y="78"/>
                </a:lnTo>
                <a:close/>
                <a:moveTo>
                  <a:pt x="120" y="52"/>
                </a:moveTo>
                <a:cubicBezTo>
                  <a:pt x="126" y="48"/>
                  <a:pt x="128" y="41"/>
                  <a:pt x="125" y="35"/>
                </a:cubicBezTo>
                <a:cubicBezTo>
                  <a:pt x="121" y="29"/>
                  <a:pt x="114" y="27"/>
                  <a:pt x="108" y="30"/>
                </a:cubicBezTo>
                <a:cubicBezTo>
                  <a:pt x="103" y="34"/>
                  <a:pt x="101" y="41"/>
                  <a:pt x="104" y="47"/>
                </a:cubicBezTo>
                <a:cubicBezTo>
                  <a:pt x="107" y="53"/>
                  <a:pt x="115" y="55"/>
                  <a:pt x="120" y="52"/>
                </a:cubicBezTo>
                <a:close/>
                <a:moveTo>
                  <a:pt x="28" y="25"/>
                </a:moveTo>
                <a:cubicBezTo>
                  <a:pt x="30" y="27"/>
                  <a:pt x="32" y="29"/>
                  <a:pt x="33" y="31"/>
                </a:cubicBezTo>
                <a:cubicBezTo>
                  <a:pt x="47" y="23"/>
                  <a:pt x="47" y="23"/>
                  <a:pt x="47" y="23"/>
                </a:cubicBezTo>
                <a:cubicBezTo>
                  <a:pt x="46" y="21"/>
                  <a:pt x="45" y="18"/>
                  <a:pt x="45" y="15"/>
                </a:cubicBezTo>
                <a:lnTo>
                  <a:pt x="28" y="25"/>
                </a:lnTo>
                <a:close/>
                <a:moveTo>
                  <a:pt x="65" y="115"/>
                </a:moveTo>
                <a:cubicBezTo>
                  <a:pt x="58" y="115"/>
                  <a:pt x="52" y="121"/>
                  <a:pt x="52" y="127"/>
                </a:cubicBezTo>
                <a:cubicBezTo>
                  <a:pt x="52" y="134"/>
                  <a:pt x="58" y="140"/>
                  <a:pt x="65" y="140"/>
                </a:cubicBezTo>
                <a:cubicBezTo>
                  <a:pt x="71" y="140"/>
                  <a:pt x="77" y="134"/>
                  <a:pt x="77" y="127"/>
                </a:cubicBezTo>
                <a:cubicBezTo>
                  <a:pt x="77" y="121"/>
                  <a:pt x="71" y="115"/>
                  <a:pt x="65" y="115"/>
                </a:cubicBezTo>
                <a:close/>
                <a:moveTo>
                  <a:pt x="7" y="80"/>
                </a:moveTo>
                <a:cubicBezTo>
                  <a:pt x="10" y="79"/>
                  <a:pt x="12" y="78"/>
                  <a:pt x="15" y="78"/>
                </a:cubicBezTo>
                <a:cubicBezTo>
                  <a:pt x="15" y="61"/>
                  <a:pt x="15" y="61"/>
                  <a:pt x="15" y="61"/>
                </a:cubicBezTo>
                <a:cubicBezTo>
                  <a:pt x="12" y="61"/>
                  <a:pt x="10" y="61"/>
                  <a:pt x="7" y="60"/>
                </a:cubicBezTo>
                <a:lnTo>
                  <a:pt x="7" y="80"/>
                </a:lnTo>
                <a:close/>
                <a:moveTo>
                  <a:pt x="8" y="52"/>
                </a:moveTo>
                <a:cubicBezTo>
                  <a:pt x="14" y="55"/>
                  <a:pt x="22" y="53"/>
                  <a:pt x="26" y="47"/>
                </a:cubicBezTo>
                <a:cubicBezTo>
                  <a:pt x="29" y="41"/>
                  <a:pt x="27" y="34"/>
                  <a:pt x="21" y="30"/>
                </a:cubicBezTo>
                <a:cubicBezTo>
                  <a:pt x="15" y="27"/>
                  <a:pt x="7" y="29"/>
                  <a:pt x="3" y="35"/>
                </a:cubicBezTo>
                <a:cubicBezTo>
                  <a:pt x="0" y="41"/>
                  <a:pt x="2" y="48"/>
                  <a:pt x="8" y="52"/>
                </a:cubicBezTo>
                <a:close/>
                <a:moveTo>
                  <a:pt x="27" y="115"/>
                </a:moveTo>
                <a:cubicBezTo>
                  <a:pt x="45" y="124"/>
                  <a:pt x="45" y="124"/>
                  <a:pt x="45" y="124"/>
                </a:cubicBezTo>
                <a:cubicBezTo>
                  <a:pt x="45" y="122"/>
                  <a:pt x="46" y="119"/>
                  <a:pt x="47" y="117"/>
                </a:cubicBezTo>
                <a:cubicBezTo>
                  <a:pt x="33" y="109"/>
                  <a:pt x="33" y="109"/>
                  <a:pt x="33" y="109"/>
                </a:cubicBezTo>
                <a:cubicBezTo>
                  <a:pt x="31" y="111"/>
                  <a:pt x="29" y="113"/>
                  <a:pt x="27" y="115"/>
                </a:cubicBezTo>
                <a:close/>
                <a:moveTo>
                  <a:pt x="82" y="22"/>
                </a:moveTo>
                <a:cubicBezTo>
                  <a:pt x="97" y="31"/>
                  <a:pt x="97" y="31"/>
                  <a:pt x="97" y="31"/>
                </a:cubicBezTo>
                <a:cubicBezTo>
                  <a:pt x="98" y="29"/>
                  <a:pt x="100" y="27"/>
                  <a:pt x="102" y="25"/>
                </a:cubicBezTo>
                <a:cubicBezTo>
                  <a:pt x="85" y="15"/>
                  <a:pt x="85" y="15"/>
                  <a:pt x="85" y="15"/>
                </a:cubicBezTo>
                <a:cubicBezTo>
                  <a:pt x="84" y="18"/>
                  <a:pt x="83" y="20"/>
                  <a:pt x="82" y="22"/>
                </a:cubicBezTo>
                <a:close/>
                <a:moveTo>
                  <a:pt x="82" y="117"/>
                </a:moveTo>
                <a:cubicBezTo>
                  <a:pt x="83" y="119"/>
                  <a:pt x="84" y="121"/>
                  <a:pt x="84" y="124"/>
                </a:cubicBezTo>
                <a:cubicBezTo>
                  <a:pt x="102" y="114"/>
                  <a:pt x="102" y="114"/>
                  <a:pt x="102" y="114"/>
                </a:cubicBezTo>
                <a:cubicBezTo>
                  <a:pt x="100" y="112"/>
                  <a:pt x="98" y="110"/>
                  <a:pt x="97" y="108"/>
                </a:cubicBezTo>
                <a:lnTo>
                  <a:pt x="82" y="117"/>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7" name="Freeform 57"/>
          <p:cNvSpPr>
            <a:spLocks noEditPoints="1"/>
          </p:cNvSpPr>
          <p:nvPr/>
        </p:nvSpPr>
        <p:spPr bwMode="auto">
          <a:xfrm>
            <a:off x="1629559" y="1661195"/>
            <a:ext cx="768543" cy="649521"/>
          </a:xfrm>
          <a:custGeom>
            <a:avLst/>
            <a:gdLst>
              <a:gd name="T0" fmla="*/ 144 w 171"/>
              <a:gd name="T1" fmla="*/ 95 h 144"/>
              <a:gd name="T2" fmla="*/ 166 w 171"/>
              <a:gd name="T3" fmla="*/ 41 h 144"/>
              <a:gd name="T4" fmla="*/ 160 w 171"/>
              <a:gd name="T5" fmla="*/ 38 h 144"/>
              <a:gd name="T6" fmla="*/ 138 w 171"/>
              <a:gd name="T7" fmla="*/ 95 h 144"/>
              <a:gd name="T8" fmla="*/ 93 w 171"/>
              <a:gd name="T9" fmla="*/ 95 h 144"/>
              <a:gd name="T10" fmla="*/ 71 w 171"/>
              <a:gd name="T11" fmla="*/ 38 h 144"/>
              <a:gd name="T12" fmla="*/ 71 w 171"/>
              <a:gd name="T13" fmla="*/ 39 h 144"/>
              <a:gd name="T14" fmla="*/ 40 w 171"/>
              <a:gd name="T15" fmla="*/ 27 h 144"/>
              <a:gd name="T16" fmla="*/ 40 w 171"/>
              <a:gd name="T17" fmla="*/ 0 h 144"/>
              <a:gd name="T18" fmla="*/ 31 w 171"/>
              <a:gd name="T19" fmla="*/ 0 h 144"/>
              <a:gd name="T20" fmla="*/ 31 w 171"/>
              <a:gd name="T21" fmla="*/ 34 h 144"/>
              <a:gd name="T22" fmla="*/ 29 w 171"/>
              <a:gd name="T23" fmla="*/ 39 h 144"/>
              <a:gd name="T24" fmla="*/ 29 w 171"/>
              <a:gd name="T25" fmla="*/ 38 h 144"/>
              <a:gd name="T26" fmla="*/ 0 w 171"/>
              <a:gd name="T27" fmla="*/ 112 h 144"/>
              <a:gd name="T28" fmla="*/ 5 w 171"/>
              <a:gd name="T29" fmla="*/ 114 h 144"/>
              <a:gd name="T30" fmla="*/ 10 w 171"/>
              <a:gd name="T31" fmla="*/ 103 h 144"/>
              <a:gd name="T32" fmla="*/ 31 w 171"/>
              <a:gd name="T33" fmla="*/ 103 h 144"/>
              <a:gd name="T34" fmla="*/ 31 w 171"/>
              <a:gd name="T35" fmla="*/ 144 h 144"/>
              <a:gd name="T36" fmla="*/ 40 w 171"/>
              <a:gd name="T37" fmla="*/ 144 h 144"/>
              <a:gd name="T38" fmla="*/ 40 w 171"/>
              <a:gd name="T39" fmla="*/ 103 h 144"/>
              <a:gd name="T40" fmla="*/ 90 w 171"/>
              <a:gd name="T41" fmla="*/ 103 h 144"/>
              <a:gd name="T42" fmla="*/ 94 w 171"/>
              <a:gd name="T43" fmla="*/ 113 h 144"/>
              <a:gd name="T44" fmla="*/ 94 w 171"/>
              <a:gd name="T45" fmla="*/ 113 h 144"/>
              <a:gd name="T46" fmla="*/ 94 w 171"/>
              <a:gd name="T47" fmla="*/ 113 h 144"/>
              <a:gd name="T48" fmla="*/ 94 w 171"/>
              <a:gd name="T49" fmla="*/ 114 h 144"/>
              <a:gd name="T50" fmla="*/ 95 w 171"/>
              <a:gd name="T51" fmla="*/ 114 h 144"/>
              <a:gd name="T52" fmla="*/ 137 w 171"/>
              <a:gd name="T53" fmla="*/ 114 h 144"/>
              <a:gd name="T54" fmla="*/ 137 w 171"/>
              <a:gd name="T55" fmla="*/ 114 h 144"/>
              <a:gd name="T56" fmla="*/ 141 w 171"/>
              <a:gd name="T57" fmla="*/ 103 h 144"/>
              <a:gd name="T58" fmla="*/ 171 w 171"/>
              <a:gd name="T59" fmla="*/ 103 h 144"/>
              <a:gd name="T60" fmla="*/ 171 w 171"/>
              <a:gd name="T61" fmla="*/ 95 h 144"/>
              <a:gd name="T62" fmla="*/ 144 w 171"/>
              <a:gd name="T63" fmla="*/ 95 h 144"/>
              <a:gd name="T64" fmla="*/ 31 w 171"/>
              <a:gd name="T65" fmla="*/ 95 h 144"/>
              <a:gd name="T66" fmla="*/ 13 w 171"/>
              <a:gd name="T67" fmla="*/ 95 h 144"/>
              <a:gd name="T68" fmla="*/ 31 w 171"/>
              <a:gd name="T69" fmla="*/ 48 h 144"/>
              <a:gd name="T70" fmla="*/ 31 w 171"/>
              <a:gd name="T71" fmla="*/ 95 h 144"/>
              <a:gd name="T72" fmla="*/ 40 w 171"/>
              <a:gd name="T73" fmla="*/ 95 h 144"/>
              <a:gd name="T74" fmla="*/ 40 w 171"/>
              <a:gd name="T75" fmla="*/ 34 h 144"/>
              <a:gd name="T76" fmla="*/ 66 w 171"/>
              <a:gd name="T77" fmla="*/ 41 h 144"/>
              <a:gd name="T78" fmla="*/ 66 w 171"/>
              <a:gd name="T79" fmla="*/ 41 h 144"/>
              <a:gd name="T80" fmla="*/ 87 w 171"/>
              <a:gd name="T81" fmla="*/ 95 h 144"/>
              <a:gd name="T82" fmla="*/ 40 w 171"/>
              <a:gd name="T83" fmla="*/ 95 h 144"/>
              <a:gd name="T84" fmla="*/ 132 w 171"/>
              <a:gd name="T85" fmla="*/ 111 h 144"/>
              <a:gd name="T86" fmla="*/ 132 w 171"/>
              <a:gd name="T87" fmla="*/ 111 h 144"/>
              <a:gd name="T88" fmla="*/ 100 w 171"/>
              <a:gd name="T89" fmla="*/ 111 h 144"/>
              <a:gd name="T90" fmla="*/ 96 w 171"/>
              <a:gd name="T91" fmla="*/ 103 h 144"/>
              <a:gd name="T92" fmla="*/ 135 w 171"/>
              <a:gd name="T93" fmla="*/ 103 h 144"/>
              <a:gd name="T94" fmla="*/ 132 w 171"/>
              <a:gd name="T95" fmla="*/ 11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 h="144">
                <a:moveTo>
                  <a:pt x="144" y="95"/>
                </a:moveTo>
                <a:cubicBezTo>
                  <a:pt x="166" y="41"/>
                  <a:pt x="166" y="41"/>
                  <a:pt x="166" y="41"/>
                </a:cubicBezTo>
                <a:cubicBezTo>
                  <a:pt x="160" y="38"/>
                  <a:pt x="160" y="38"/>
                  <a:pt x="160" y="38"/>
                </a:cubicBezTo>
                <a:cubicBezTo>
                  <a:pt x="138" y="95"/>
                  <a:pt x="138" y="95"/>
                  <a:pt x="138" y="95"/>
                </a:cubicBezTo>
                <a:cubicBezTo>
                  <a:pt x="93" y="95"/>
                  <a:pt x="93" y="95"/>
                  <a:pt x="93" y="95"/>
                </a:cubicBezTo>
                <a:cubicBezTo>
                  <a:pt x="71" y="38"/>
                  <a:pt x="71" y="38"/>
                  <a:pt x="71" y="38"/>
                </a:cubicBezTo>
                <a:cubicBezTo>
                  <a:pt x="71" y="39"/>
                  <a:pt x="71" y="39"/>
                  <a:pt x="71" y="39"/>
                </a:cubicBezTo>
                <a:cubicBezTo>
                  <a:pt x="65" y="25"/>
                  <a:pt x="51" y="22"/>
                  <a:pt x="40" y="27"/>
                </a:cubicBezTo>
                <a:cubicBezTo>
                  <a:pt x="40" y="0"/>
                  <a:pt x="40" y="0"/>
                  <a:pt x="40" y="0"/>
                </a:cubicBezTo>
                <a:cubicBezTo>
                  <a:pt x="31" y="0"/>
                  <a:pt x="31" y="0"/>
                  <a:pt x="31" y="0"/>
                </a:cubicBezTo>
                <a:cubicBezTo>
                  <a:pt x="31" y="34"/>
                  <a:pt x="31" y="34"/>
                  <a:pt x="31" y="34"/>
                </a:cubicBezTo>
                <a:cubicBezTo>
                  <a:pt x="30" y="35"/>
                  <a:pt x="29" y="37"/>
                  <a:pt x="29" y="39"/>
                </a:cubicBezTo>
                <a:cubicBezTo>
                  <a:pt x="29" y="38"/>
                  <a:pt x="29" y="38"/>
                  <a:pt x="29" y="38"/>
                </a:cubicBezTo>
                <a:cubicBezTo>
                  <a:pt x="0" y="112"/>
                  <a:pt x="0" y="112"/>
                  <a:pt x="0" y="112"/>
                </a:cubicBezTo>
                <a:cubicBezTo>
                  <a:pt x="5" y="114"/>
                  <a:pt x="5" y="114"/>
                  <a:pt x="5" y="114"/>
                </a:cubicBezTo>
                <a:cubicBezTo>
                  <a:pt x="10" y="103"/>
                  <a:pt x="10" y="103"/>
                  <a:pt x="10" y="103"/>
                </a:cubicBezTo>
                <a:cubicBezTo>
                  <a:pt x="31" y="103"/>
                  <a:pt x="31" y="103"/>
                  <a:pt x="31" y="103"/>
                </a:cubicBezTo>
                <a:cubicBezTo>
                  <a:pt x="31" y="144"/>
                  <a:pt x="31" y="144"/>
                  <a:pt x="31" y="144"/>
                </a:cubicBezTo>
                <a:cubicBezTo>
                  <a:pt x="40" y="144"/>
                  <a:pt x="40" y="144"/>
                  <a:pt x="40" y="144"/>
                </a:cubicBezTo>
                <a:cubicBezTo>
                  <a:pt x="40" y="103"/>
                  <a:pt x="40" y="103"/>
                  <a:pt x="40" y="103"/>
                </a:cubicBezTo>
                <a:cubicBezTo>
                  <a:pt x="90" y="103"/>
                  <a:pt x="90" y="103"/>
                  <a:pt x="90" y="103"/>
                </a:cubicBezTo>
                <a:cubicBezTo>
                  <a:pt x="94" y="113"/>
                  <a:pt x="94" y="113"/>
                  <a:pt x="94" y="113"/>
                </a:cubicBezTo>
                <a:cubicBezTo>
                  <a:pt x="94" y="113"/>
                  <a:pt x="94" y="113"/>
                  <a:pt x="94" y="113"/>
                </a:cubicBezTo>
                <a:cubicBezTo>
                  <a:pt x="94" y="113"/>
                  <a:pt x="94" y="113"/>
                  <a:pt x="94" y="113"/>
                </a:cubicBezTo>
                <a:cubicBezTo>
                  <a:pt x="94" y="114"/>
                  <a:pt x="94" y="114"/>
                  <a:pt x="94" y="114"/>
                </a:cubicBezTo>
                <a:cubicBezTo>
                  <a:pt x="95" y="114"/>
                  <a:pt x="95" y="114"/>
                  <a:pt x="95" y="114"/>
                </a:cubicBezTo>
                <a:cubicBezTo>
                  <a:pt x="102" y="132"/>
                  <a:pt x="129" y="132"/>
                  <a:pt x="137" y="114"/>
                </a:cubicBezTo>
                <a:cubicBezTo>
                  <a:pt x="137" y="114"/>
                  <a:pt x="137" y="114"/>
                  <a:pt x="137" y="114"/>
                </a:cubicBezTo>
                <a:cubicBezTo>
                  <a:pt x="141" y="103"/>
                  <a:pt x="141" y="103"/>
                  <a:pt x="141" y="103"/>
                </a:cubicBezTo>
                <a:cubicBezTo>
                  <a:pt x="171" y="103"/>
                  <a:pt x="171" y="103"/>
                  <a:pt x="171" y="103"/>
                </a:cubicBezTo>
                <a:cubicBezTo>
                  <a:pt x="171" y="95"/>
                  <a:pt x="171" y="95"/>
                  <a:pt x="171" y="95"/>
                </a:cubicBezTo>
                <a:lnTo>
                  <a:pt x="144" y="95"/>
                </a:lnTo>
                <a:close/>
                <a:moveTo>
                  <a:pt x="31" y="95"/>
                </a:moveTo>
                <a:cubicBezTo>
                  <a:pt x="13" y="95"/>
                  <a:pt x="13" y="95"/>
                  <a:pt x="13" y="95"/>
                </a:cubicBezTo>
                <a:cubicBezTo>
                  <a:pt x="31" y="48"/>
                  <a:pt x="31" y="48"/>
                  <a:pt x="31" y="48"/>
                </a:cubicBezTo>
                <a:lnTo>
                  <a:pt x="31" y="95"/>
                </a:lnTo>
                <a:close/>
                <a:moveTo>
                  <a:pt x="40" y="95"/>
                </a:moveTo>
                <a:cubicBezTo>
                  <a:pt x="40" y="34"/>
                  <a:pt x="40" y="34"/>
                  <a:pt x="40" y="34"/>
                </a:cubicBezTo>
                <a:cubicBezTo>
                  <a:pt x="48" y="28"/>
                  <a:pt x="61" y="30"/>
                  <a:pt x="66" y="41"/>
                </a:cubicBezTo>
                <a:cubicBezTo>
                  <a:pt x="66" y="41"/>
                  <a:pt x="66" y="41"/>
                  <a:pt x="66" y="41"/>
                </a:cubicBezTo>
                <a:cubicBezTo>
                  <a:pt x="87" y="95"/>
                  <a:pt x="87" y="95"/>
                  <a:pt x="87" y="95"/>
                </a:cubicBezTo>
                <a:lnTo>
                  <a:pt x="40" y="95"/>
                </a:lnTo>
                <a:close/>
                <a:moveTo>
                  <a:pt x="132" y="111"/>
                </a:moveTo>
                <a:cubicBezTo>
                  <a:pt x="132" y="111"/>
                  <a:pt x="132" y="111"/>
                  <a:pt x="132" y="111"/>
                </a:cubicBezTo>
                <a:cubicBezTo>
                  <a:pt x="126" y="125"/>
                  <a:pt x="105" y="125"/>
                  <a:pt x="100" y="111"/>
                </a:cubicBezTo>
                <a:cubicBezTo>
                  <a:pt x="96" y="103"/>
                  <a:pt x="96" y="103"/>
                  <a:pt x="96" y="103"/>
                </a:cubicBezTo>
                <a:cubicBezTo>
                  <a:pt x="135" y="103"/>
                  <a:pt x="135" y="103"/>
                  <a:pt x="135" y="103"/>
                </a:cubicBezTo>
                <a:lnTo>
                  <a:pt x="132" y="111"/>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8" name="Freeform 58"/>
          <p:cNvSpPr>
            <a:spLocks noEditPoints="1"/>
          </p:cNvSpPr>
          <p:nvPr/>
        </p:nvSpPr>
        <p:spPr bwMode="auto">
          <a:xfrm>
            <a:off x="2661188" y="1658709"/>
            <a:ext cx="666523" cy="666523"/>
          </a:xfrm>
          <a:custGeom>
            <a:avLst/>
            <a:gdLst>
              <a:gd name="T0" fmla="*/ 74 w 148"/>
              <a:gd name="T1" fmla="*/ 94 h 148"/>
              <a:gd name="T2" fmla="*/ 64 w 148"/>
              <a:gd name="T3" fmla="*/ 91 h 148"/>
              <a:gd name="T4" fmla="*/ 47 w 148"/>
              <a:gd name="T5" fmla="*/ 121 h 148"/>
              <a:gd name="T6" fmla="*/ 74 w 148"/>
              <a:gd name="T7" fmla="*/ 128 h 148"/>
              <a:gd name="T8" fmla="*/ 101 w 148"/>
              <a:gd name="T9" fmla="*/ 121 h 148"/>
              <a:gd name="T10" fmla="*/ 84 w 148"/>
              <a:gd name="T11" fmla="*/ 91 h 148"/>
              <a:gd name="T12" fmla="*/ 74 w 148"/>
              <a:gd name="T13" fmla="*/ 94 h 148"/>
              <a:gd name="T14" fmla="*/ 101 w 148"/>
              <a:gd name="T15" fmla="*/ 27 h 148"/>
              <a:gd name="T16" fmla="*/ 84 w 148"/>
              <a:gd name="T17" fmla="*/ 56 h 148"/>
              <a:gd name="T18" fmla="*/ 95 w 148"/>
              <a:gd name="T19" fmla="*/ 74 h 148"/>
              <a:gd name="T20" fmla="*/ 128 w 148"/>
              <a:gd name="T21" fmla="*/ 74 h 148"/>
              <a:gd name="T22" fmla="*/ 101 w 148"/>
              <a:gd name="T23" fmla="*/ 27 h 148"/>
              <a:gd name="T24" fmla="*/ 74 w 148"/>
              <a:gd name="T25" fmla="*/ 86 h 148"/>
              <a:gd name="T26" fmla="*/ 86 w 148"/>
              <a:gd name="T27" fmla="*/ 74 h 148"/>
              <a:gd name="T28" fmla="*/ 74 w 148"/>
              <a:gd name="T29" fmla="*/ 61 h 148"/>
              <a:gd name="T30" fmla="*/ 62 w 148"/>
              <a:gd name="T31" fmla="*/ 74 h 148"/>
              <a:gd name="T32" fmla="*/ 74 w 148"/>
              <a:gd name="T33" fmla="*/ 86 h 148"/>
              <a:gd name="T34" fmla="*/ 64 w 148"/>
              <a:gd name="T35" fmla="*/ 56 h 148"/>
              <a:gd name="T36" fmla="*/ 47 w 148"/>
              <a:gd name="T37" fmla="*/ 27 h 148"/>
              <a:gd name="T38" fmla="*/ 20 w 148"/>
              <a:gd name="T39" fmla="*/ 74 h 148"/>
              <a:gd name="T40" fmla="*/ 53 w 148"/>
              <a:gd name="T41" fmla="*/ 74 h 148"/>
              <a:gd name="T42" fmla="*/ 64 w 148"/>
              <a:gd name="T43" fmla="*/ 56 h 148"/>
              <a:gd name="T44" fmla="*/ 74 w 148"/>
              <a:gd name="T45" fmla="*/ 0 h 148"/>
              <a:gd name="T46" fmla="*/ 0 w 148"/>
              <a:gd name="T47" fmla="*/ 74 h 148"/>
              <a:gd name="T48" fmla="*/ 74 w 148"/>
              <a:gd name="T49" fmla="*/ 148 h 148"/>
              <a:gd name="T50" fmla="*/ 148 w 148"/>
              <a:gd name="T51" fmla="*/ 74 h 148"/>
              <a:gd name="T52" fmla="*/ 74 w 148"/>
              <a:gd name="T53" fmla="*/ 0 h 148"/>
              <a:gd name="T54" fmla="*/ 74 w 148"/>
              <a:gd name="T55" fmla="*/ 140 h 148"/>
              <a:gd name="T56" fmla="*/ 8 w 148"/>
              <a:gd name="T57" fmla="*/ 74 h 148"/>
              <a:gd name="T58" fmla="*/ 74 w 148"/>
              <a:gd name="T59" fmla="*/ 8 h 148"/>
              <a:gd name="T60" fmla="*/ 140 w 148"/>
              <a:gd name="T61" fmla="*/ 74 h 148"/>
              <a:gd name="T62" fmla="*/ 74 w 148"/>
              <a:gd name="T63" fmla="*/ 14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8" h="148">
                <a:moveTo>
                  <a:pt x="74" y="94"/>
                </a:moveTo>
                <a:cubicBezTo>
                  <a:pt x="70" y="94"/>
                  <a:pt x="67" y="93"/>
                  <a:pt x="64" y="91"/>
                </a:cubicBezTo>
                <a:cubicBezTo>
                  <a:pt x="47" y="121"/>
                  <a:pt x="47" y="121"/>
                  <a:pt x="47" y="121"/>
                </a:cubicBezTo>
                <a:cubicBezTo>
                  <a:pt x="55" y="125"/>
                  <a:pt x="64" y="128"/>
                  <a:pt x="74" y="128"/>
                </a:cubicBezTo>
                <a:cubicBezTo>
                  <a:pt x="84" y="128"/>
                  <a:pt x="93" y="125"/>
                  <a:pt x="101" y="121"/>
                </a:cubicBezTo>
                <a:cubicBezTo>
                  <a:pt x="84" y="91"/>
                  <a:pt x="84" y="91"/>
                  <a:pt x="84" y="91"/>
                </a:cubicBezTo>
                <a:cubicBezTo>
                  <a:pt x="81" y="93"/>
                  <a:pt x="78" y="94"/>
                  <a:pt x="74" y="94"/>
                </a:cubicBezTo>
                <a:close/>
                <a:moveTo>
                  <a:pt x="101" y="27"/>
                </a:moveTo>
                <a:cubicBezTo>
                  <a:pt x="84" y="56"/>
                  <a:pt x="84" y="56"/>
                  <a:pt x="84" y="56"/>
                </a:cubicBezTo>
                <a:cubicBezTo>
                  <a:pt x="90" y="60"/>
                  <a:pt x="95" y="66"/>
                  <a:pt x="95" y="74"/>
                </a:cubicBezTo>
                <a:cubicBezTo>
                  <a:pt x="128" y="74"/>
                  <a:pt x="128" y="74"/>
                  <a:pt x="128" y="74"/>
                </a:cubicBezTo>
                <a:cubicBezTo>
                  <a:pt x="128" y="54"/>
                  <a:pt x="117" y="36"/>
                  <a:pt x="101" y="27"/>
                </a:cubicBezTo>
                <a:close/>
                <a:moveTo>
                  <a:pt x="74" y="86"/>
                </a:moveTo>
                <a:cubicBezTo>
                  <a:pt x="81" y="86"/>
                  <a:pt x="86" y="81"/>
                  <a:pt x="86" y="74"/>
                </a:cubicBezTo>
                <a:cubicBezTo>
                  <a:pt x="86" y="67"/>
                  <a:pt x="81" y="61"/>
                  <a:pt x="74" y="61"/>
                </a:cubicBezTo>
                <a:cubicBezTo>
                  <a:pt x="67" y="61"/>
                  <a:pt x="62" y="67"/>
                  <a:pt x="62" y="74"/>
                </a:cubicBezTo>
                <a:cubicBezTo>
                  <a:pt x="62" y="81"/>
                  <a:pt x="67" y="86"/>
                  <a:pt x="74" y="86"/>
                </a:cubicBezTo>
                <a:close/>
                <a:moveTo>
                  <a:pt x="64" y="56"/>
                </a:moveTo>
                <a:cubicBezTo>
                  <a:pt x="47" y="27"/>
                  <a:pt x="47" y="27"/>
                  <a:pt x="47" y="27"/>
                </a:cubicBezTo>
                <a:cubicBezTo>
                  <a:pt x="31" y="36"/>
                  <a:pt x="20" y="54"/>
                  <a:pt x="20" y="74"/>
                </a:cubicBezTo>
                <a:cubicBezTo>
                  <a:pt x="53" y="74"/>
                  <a:pt x="53" y="74"/>
                  <a:pt x="53" y="74"/>
                </a:cubicBezTo>
                <a:cubicBezTo>
                  <a:pt x="53" y="66"/>
                  <a:pt x="58" y="60"/>
                  <a:pt x="64" y="56"/>
                </a:cubicBezTo>
                <a:close/>
                <a:moveTo>
                  <a:pt x="74" y="0"/>
                </a:moveTo>
                <a:cubicBezTo>
                  <a:pt x="33" y="0"/>
                  <a:pt x="0" y="33"/>
                  <a:pt x="0" y="74"/>
                </a:cubicBezTo>
                <a:cubicBezTo>
                  <a:pt x="0" y="115"/>
                  <a:pt x="33" y="148"/>
                  <a:pt x="74" y="148"/>
                </a:cubicBezTo>
                <a:cubicBezTo>
                  <a:pt x="115" y="148"/>
                  <a:pt x="148" y="115"/>
                  <a:pt x="148" y="74"/>
                </a:cubicBezTo>
                <a:cubicBezTo>
                  <a:pt x="148" y="33"/>
                  <a:pt x="115" y="0"/>
                  <a:pt x="74" y="0"/>
                </a:cubicBezTo>
                <a:close/>
                <a:moveTo>
                  <a:pt x="74" y="140"/>
                </a:moveTo>
                <a:cubicBezTo>
                  <a:pt x="38" y="140"/>
                  <a:pt x="8" y="110"/>
                  <a:pt x="8" y="74"/>
                </a:cubicBezTo>
                <a:cubicBezTo>
                  <a:pt x="8" y="37"/>
                  <a:pt x="38" y="8"/>
                  <a:pt x="74" y="8"/>
                </a:cubicBezTo>
                <a:cubicBezTo>
                  <a:pt x="110" y="8"/>
                  <a:pt x="140" y="37"/>
                  <a:pt x="140" y="74"/>
                </a:cubicBezTo>
                <a:cubicBezTo>
                  <a:pt x="140" y="110"/>
                  <a:pt x="110" y="140"/>
                  <a:pt x="74" y="140"/>
                </a:cubicBez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10" name="Freeform 60"/>
          <p:cNvSpPr>
            <a:spLocks noEditPoints="1"/>
          </p:cNvSpPr>
          <p:nvPr/>
        </p:nvSpPr>
        <p:spPr bwMode="auto">
          <a:xfrm>
            <a:off x="3677905" y="1658709"/>
            <a:ext cx="666523" cy="666523"/>
          </a:xfrm>
          <a:custGeom>
            <a:avLst/>
            <a:gdLst>
              <a:gd name="T0" fmla="*/ 0 w 196"/>
              <a:gd name="T1" fmla="*/ 30 h 196"/>
              <a:gd name="T2" fmla="*/ 196 w 196"/>
              <a:gd name="T3" fmla="*/ 165 h 196"/>
              <a:gd name="T4" fmla="*/ 8 w 196"/>
              <a:gd name="T5" fmla="*/ 30 h 196"/>
              <a:gd name="T6" fmla="*/ 26 w 196"/>
              <a:gd name="T7" fmla="*/ 18 h 196"/>
              <a:gd name="T8" fmla="*/ 8 w 196"/>
              <a:gd name="T9" fmla="*/ 30 h 196"/>
              <a:gd name="T10" fmla="*/ 22 w 196"/>
              <a:gd name="T11" fmla="*/ 30 h 196"/>
              <a:gd name="T12" fmla="*/ 20 w 196"/>
              <a:gd name="T13" fmla="*/ 42 h 196"/>
              <a:gd name="T14" fmla="*/ 22 w 196"/>
              <a:gd name="T15" fmla="*/ 46 h 196"/>
              <a:gd name="T16" fmla="*/ 42 w 196"/>
              <a:gd name="T17" fmla="*/ 34 h 196"/>
              <a:gd name="T18" fmla="*/ 22 w 196"/>
              <a:gd name="T19" fmla="*/ 46 h 196"/>
              <a:gd name="T20" fmla="*/ 38 w 196"/>
              <a:gd name="T21" fmla="*/ 46 h 196"/>
              <a:gd name="T22" fmla="*/ 34 w 196"/>
              <a:gd name="T23" fmla="*/ 57 h 196"/>
              <a:gd name="T24" fmla="*/ 38 w 196"/>
              <a:gd name="T25" fmla="*/ 61 h 196"/>
              <a:gd name="T26" fmla="*/ 58 w 196"/>
              <a:gd name="T27" fmla="*/ 49 h 196"/>
              <a:gd name="T28" fmla="*/ 38 w 196"/>
              <a:gd name="T29" fmla="*/ 61 h 196"/>
              <a:gd name="T30" fmla="*/ 54 w 196"/>
              <a:gd name="T31" fmla="*/ 61 h 196"/>
              <a:gd name="T32" fmla="*/ 50 w 196"/>
              <a:gd name="T33" fmla="*/ 73 h 196"/>
              <a:gd name="T34" fmla="*/ 54 w 196"/>
              <a:gd name="T35" fmla="*/ 76 h 196"/>
              <a:gd name="T36" fmla="*/ 73 w 196"/>
              <a:gd name="T37" fmla="*/ 65 h 196"/>
              <a:gd name="T38" fmla="*/ 54 w 196"/>
              <a:gd name="T39" fmla="*/ 76 h 196"/>
              <a:gd name="T40" fmla="*/ 69 w 196"/>
              <a:gd name="T41" fmla="*/ 76 h 196"/>
              <a:gd name="T42" fmla="*/ 65 w 196"/>
              <a:gd name="T43" fmla="*/ 88 h 196"/>
              <a:gd name="T44" fmla="*/ 69 w 196"/>
              <a:gd name="T45" fmla="*/ 91 h 196"/>
              <a:gd name="T46" fmla="*/ 89 w 196"/>
              <a:gd name="T47" fmla="*/ 80 h 196"/>
              <a:gd name="T48" fmla="*/ 69 w 196"/>
              <a:gd name="T49" fmla="*/ 91 h 196"/>
              <a:gd name="T50" fmla="*/ 85 w 196"/>
              <a:gd name="T51" fmla="*/ 91 h 196"/>
              <a:gd name="T52" fmla="*/ 81 w 196"/>
              <a:gd name="T53" fmla="*/ 103 h 196"/>
              <a:gd name="T54" fmla="*/ 85 w 196"/>
              <a:gd name="T55" fmla="*/ 107 h 196"/>
              <a:gd name="T56" fmla="*/ 104 w 196"/>
              <a:gd name="T57" fmla="*/ 95 h 196"/>
              <a:gd name="T58" fmla="*/ 85 w 196"/>
              <a:gd name="T59" fmla="*/ 107 h 196"/>
              <a:gd name="T60" fmla="*/ 100 w 196"/>
              <a:gd name="T61" fmla="*/ 107 h 196"/>
              <a:gd name="T62" fmla="*/ 96 w 196"/>
              <a:gd name="T63" fmla="*/ 119 h 196"/>
              <a:gd name="T64" fmla="*/ 100 w 196"/>
              <a:gd name="T65" fmla="*/ 123 h 196"/>
              <a:gd name="T66" fmla="*/ 119 w 196"/>
              <a:gd name="T67" fmla="*/ 111 h 196"/>
              <a:gd name="T68" fmla="*/ 100 w 196"/>
              <a:gd name="T69" fmla="*/ 123 h 196"/>
              <a:gd name="T70" fmla="*/ 115 w 196"/>
              <a:gd name="T71" fmla="*/ 123 h 196"/>
              <a:gd name="T72" fmla="*/ 111 w 196"/>
              <a:gd name="T73" fmla="*/ 133 h 196"/>
              <a:gd name="T74" fmla="*/ 115 w 196"/>
              <a:gd name="T75" fmla="*/ 137 h 196"/>
              <a:gd name="T76" fmla="*/ 135 w 196"/>
              <a:gd name="T77" fmla="*/ 127 h 196"/>
              <a:gd name="T78" fmla="*/ 115 w 196"/>
              <a:gd name="T79" fmla="*/ 137 h 196"/>
              <a:gd name="T80" fmla="*/ 131 w 196"/>
              <a:gd name="T81" fmla="*/ 137 h 196"/>
              <a:gd name="T82" fmla="*/ 127 w 196"/>
              <a:gd name="T83" fmla="*/ 149 h 196"/>
              <a:gd name="T84" fmla="*/ 131 w 196"/>
              <a:gd name="T85" fmla="*/ 153 h 196"/>
              <a:gd name="T86" fmla="*/ 149 w 196"/>
              <a:gd name="T87" fmla="*/ 141 h 196"/>
              <a:gd name="T88" fmla="*/ 131 w 196"/>
              <a:gd name="T89" fmla="*/ 153 h 196"/>
              <a:gd name="T90" fmla="*/ 147 w 196"/>
              <a:gd name="T91" fmla="*/ 153 h 196"/>
              <a:gd name="T92" fmla="*/ 143 w 196"/>
              <a:gd name="T93" fmla="*/ 165 h 196"/>
              <a:gd name="T94" fmla="*/ 147 w 196"/>
              <a:gd name="T95" fmla="*/ 169 h 196"/>
              <a:gd name="T96" fmla="*/ 165 w 196"/>
              <a:gd name="T97" fmla="*/ 157 h 196"/>
              <a:gd name="T98" fmla="*/ 147 w 196"/>
              <a:gd name="T99" fmla="*/ 169 h 196"/>
              <a:gd name="T100" fmla="*/ 161 w 196"/>
              <a:gd name="T101" fmla="*/ 169 h 196"/>
              <a:gd name="T102" fmla="*/ 157 w 196"/>
              <a:gd name="T103" fmla="*/ 180 h 196"/>
              <a:gd name="T104" fmla="*/ 161 w 196"/>
              <a:gd name="T105" fmla="*/ 184 h 196"/>
              <a:gd name="T106" fmla="*/ 181 w 196"/>
              <a:gd name="T107" fmla="*/ 173 h 196"/>
              <a:gd name="T108" fmla="*/ 161 w 196"/>
              <a:gd name="T109" fmla="*/ 18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6" h="196">
                <a:moveTo>
                  <a:pt x="30" y="0"/>
                </a:moveTo>
                <a:lnTo>
                  <a:pt x="0" y="30"/>
                </a:lnTo>
                <a:lnTo>
                  <a:pt x="165" y="196"/>
                </a:lnTo>
                <a:lnTo>
                  <a:pt x="196" y="165"/>
                </a:lnTo>
                <a:lnTo>
                  <a:pt x="30" y="0"/>
                </a:lnTo>
                <a:close/>
                <a:moveTo>
                  <a:pt x="8" y="30"/>
                </a:moveTo>
                <a:lnTo>
                  <a:pt x="22" y="14"/>
                </a:lnTo>
                <a:lnTo>
                  <a:pt x="26" y="18"/>
                </a:lnTo>
                <a:lnTo>
                  <a:pt x="12" y="34"/>
                </a:lnTo>
                <a:lnTo>
                  <a:pt x="8" y="30"/>
                </a:lnTo>
                <a:close/>
                <a:moveTo>
                  <a:pt x="16" y="38"/>
                </a:moveTo>
                <a:lnTo>
                  <a:pt x="22" y="30"/>
                </a:lnTo>
                <a:lnTo>
                  <a:pt x="26" y="34"/>
                </a:lnTo>
                <a:lnTo>
                  <a:pt x="20" y="42"/>
                </a:lnTo>
                <a:lnTo>
                  <a:pt x="16" y="38"/>
                </a:lnTo>
                <a:close/>
                <a:moveTo>
                  <a:pt x="22" y="46"/>
                </a:moveTo>
                <a:lnTo>
                  <a:pt x="38" y="30"/>
                </a:lnTo>
                <a:lnTo>
                  <a:pt x="42" y="34"/>
                </a:lnTo>
                <a:lnTo>
                  <a:pt x="26" y="49"/>
                </a:lnTo>
                <a:lnTo>
                  <a:pt x="22" y="46"/>
                </a:lnTo>
                <a:close/>
                <a:moveTo>
                  <a:pt x="30" y="53"/>
                </a:moveTo>
                <a:lnTo>
                  <a:pt x="38" y="46"/>
                </a:lnTo>
                <a:lnTo>
                  <a:pt x="42" y="49"/>
                </a:lnTo>
                <a:lnTo>
                  <a:pt x="34" y="57"/>
                </a:lnTo>
                <a:lnTo>
                  <a:pt x="30" y="53"/>
                </a:lnTo>
                <a:close/>
                <a:moveTo>
                  <a:pt x="38" y="61"/>
                </a:moveTo>
                <a:lnTo>
                  <a:pt x="54" y="46"/>
                </a:lnTo>
                <a:lnTo>
                  <a:pt x="58" y="49"/>
                </a:lnTo>
                <a:lnTo>
                  <a:pt x="42" y="65"/>
                </a:lnTo>
                <a:lnTo>
                  <a:pt x="38" y="61"/>
                </a:lnTo>
                <a:close/>
                <a:moveTo>
                  <a:pt x="46" y="69"/>
                </a:moveTo>
                <a:lnTo>
                  <a:pt x="54" y="61"/>
                </a:lnTo>
                <a:lnTo>
                  <a:pt x="58" y="65"/>
                </a:lnTo>
                <a:lnTo>
                  <a:pt x="50" y="73"/>
                </a:lnTo>
                <a:lnTo>
                  <a:pt x="46" y="69"/>
                </a:lnTo>
                <a:close/>
                <a:moveTo>
                  <a:pt x="54" y="76"/>
                </a:moveTo>
                <a:lnTo>
                  <a:pt x="69" y="61"/>
                </a:lnTo>
                <a:lnTo>
                  <a:pt x="73" y="65"/>
                </a:lnTo>
                <a:lnTo>
                  <a:pt x="58" y="80"/>
                </a:lnTo>
                <a:lnTo>
                  <a:pt x="54" y="76"/>
                </a:lnTo>
                <a:close/>
                <a:moveTo>
                  <a:pt x="62" y="84"/>
                </a:moveTo>
                <a:lnTo>
                  <a:pt x="69" y="76"/>
                </a:lnTo>
                <a:lnTo>
                  <a:pt x="73" y="80"/>
                </a:lnTo>
                <a:lnTo>
                  <a:pt x="65" y="88"/>
                </a:lnTo>
                <a:lnTo>
                  <a:pt x="62" y="84"/>
                </a:lnTo>
                <a:close/>
                <a:moveTo>
                  <a:pt x="69" y="91"/>
                </a:moveTo>
                <a:lnTo>
                  <a:pt x="85" y="76"/>
                </a:lnTo>
                <a:lnTo>
                  <a:pt x="89" y="80"/>
                </a:lnTo>
                <a:lnTo>
                  <a:pt x="73" y="95"/>
                </a:lnTo>
                <a:lnTo>
                  <a:pt x="69" y="91"/>
                </a:lnTo>
                <a:close/>
                <a:moveTo>
                  <a:pt x="77" y="99"/>
                </a:moveTo>
                <a:lnTo>
                  <a:pt x="85" y="91"/>
                </a:lnTo>
                <a:lnTo>
                  <a:pt x="89" y="95"/>
                </a:lnTo>
                <a:lnTo>
                  <a:pt x="81" y="103"/>
                </a:lnTo>
                <a:lnTo>
                  <a:pt x="77" y="99"/>
                </a:lnTo>
                <a:close/>
                <a:moveTo>
                  <a:pt x="85" y="107"/>
                </a:moveTo>
                <a:lnTo>
                  <a:pt x="100" y="91"/>
                </a:lnTo>
                <a:lnTo>
                  <a:pt x="104" y="95"/>
                </a:lnTo>
                <a:lnTo>
                  <a:pt x="89" y="111"/>
                </a:lnTo>
                <a:lnTo>
                  <a:pt x="85" y="107"/>
                </a:lnTo>
                <a:close/>
                <a:moveTo>
                  <a:pt x="93" y="115"/>
                </a:moveTo>
                <a:lnTo>
                  <a:pt x="100" y="107"/>
                </a:lnTo>
                <a:lnTo>
                  <a:pt x="104" y="111"/>
                </a:lnTo>
                <a:lnTo>
                  <a:pt x="96" y="119"/>
                </a:lnTo>
                <a:lnTo>
                  <a:pt x="93" y="115"/>
                </a:lnTo>
                <a:close/>
                <a:moveTo>
                  <a:pt x="100" y="123"/>
                </a:moveTo>
                <a:lnTo>
                  <a:pt x="115" y="107"/>
                </a:lnTo>
                <a:lnTo>
                  <a:pt x="119" y="111"/>
                </a:lnTo>
                <a:lnTo>
                  <a:pt x="104" y="127"/>
                </a:lnTo>
                <a:lnTo>
                  <a:pt x="100" y="123"/>
                </a:lnTo>
                <a:close/>
                <a:moveTo>
                  <a:pt x="108" y="131"/>
                </a:moveTo>
                <a:lnTo>
                  <a:pt x="115" y="123"/>
                </a:lnTo>
                <a:lnTo>
                  <a:pt x="119" y="127"/>
                </a:lnTo>
                <a:lnTo>
                  <a:pt x="111" y="133"/>
                </a:lnTo>
                <a:lnTo>
                  <a:pt x="108" y="131"/>
                </a:lnTo>
                <a:close/>
                <a:moveTo>
                  <a:pt x="115" y="137"/>
                </a:moveTo>
                <a:lnTo>
                  <a:pt x="131" y="123"/>
                </a:lnTo>
                <a:lnTo>
                  <a:pt x="135" y="127"/>
                </a:lnTo>
                <a:lnTo>
                  <a:pt x="119" y="141"/>
                </a:lnTo>
                <a:lnTo>
                  <a:pt x="115" y="137"/>
                </a:lnTo>
                <a:close/>
                <a:moveTo>
                  <a:pt x="123" y="145"/>
                </a:moveTo>
                <a:lnTo>
                  <a:pt x="131" y="137"/>
                </a:lnTo>
                <a:lnTo>
                  <a:pt x="135" y="141"/>
                </a:lnTo>
                <a:lnTo>
                  <a:pt x="127" y="149"/>
                </a:lnTo>
                <a:lnTo>
                  <a:pt x="123" y="145"/>
                </a:lnTo>
                <a:close/>
                <a:moveTo>
                  <a:pt x="131" y="153"/>
                </a:moveTo>
                <a:lnTo>
                  <a:pt x="147" y="137"/>
                </a:lnTo>
                <a:lnTo>
                  <a:pt x="149" y="141"/>
                </a:lnTo>
                <a:lnTo>
                  <a:pt x="135" y="157"/>
                </a:lnTo>
                <a:lnTo>
                  <a:pt x="131" y="153"/>
                </a:lnTo>
                <a:close/>
                <a:moveTo>
                  <a:pt x="139" y="161"/>
                </a:moveTo>
                <a:lnTo>
                  <a:pt x="147" y="153"/>
                </a:lnTo>
                <a:lnTo>
                  <a:pt x="149" y="157"/>
                </a:lnTo>
                <a:lnTo>
                  <a:pt x="143" y="165"/>
                </a:lnTo>
                <a:lnTo>
                  <a:pt x="139" y="161"/>
                </a:lnTo>
                <a:close/>
                <a:moveTo>
                  <a:pt x="147" y="169"/>
                </a:moveTo>
                <a:lnTo>
                  <a:pt x="161" y="153"/>
                </a:lnTo>
                <a:lnTo>
                  <a:pt x="165" y="157"/>
                </a:lnTo>
                <a:lnTo>
                  <a:pt x="149" y="173"/>
                </a:lnTo>
                <a:lnTo>
                  <a:pt x="147" y="169"/>
                </a:lnTo>
                <a:close/>
                <a:moveTo>
                  <a:pt x="153" y="176"/>
                </a:moveTo>
                <a:lnTo>
                  <a:pt x="161" y="169"/>
                </a:lnTo>
                <a:lnTo>
                  <a:pt x="165" y="173"/>
                </a:lnTo>
                <a:lnTo>
                  <a:pt x="157" y="180"/>
                </a:lnTo>
                <a:lnTo>
                  <a:pt x="153" y="176"/>
                </a:lnTo>
                <a:close/>
                <a:moveTo>
                  <a:pt x="161" y="184"/>
                </a:moveTo>
                <a:lnTo>
                  <a:pt x="177" y="169"/>
                </a:lnTo>
                <a:lnTo>
                  <a:pt x="181" y="173"/>
                </a:lnTo>
                <a:lnTo>
                  <a:pt x="165" y="188"/>
                </a:lnTo>
                <a:lnTo>
                  <a:pt x="161" y="184"/>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11" name="Freeform 61"/>
          <p:cNvSpPr>
            <a:spLocks noEditPoints="1"/>
          </p:cNvSpPr>
          <p:nvPr/>
        </p:nvSpPr>
        <p:spPr bwMode="auto">
          <a:xfrm>
            <a:off x="4683188" y="1694004"/>
            <a:ext cx="744740" cy="425078"/>
          </a:xfrm>
          <a:custGeom>
            <a:avLst/>
            <a:gdLst>
              <a:gd name="T0" fmla="*/ 148 w 165"/>
              <a:gd name="T1" fmla="*/ 66 h 95"/>
              <a:gd name="T2" fmla="*/ 82 w 165"/>
              <a:gd name="T3" fmla="*/ 0 h 95"/>
              <a:gd name="T4" fmla="*/ 17 w 165"/>
              <a:gd name="T5" fmla="*/ 66 h 95"/>
              <a:gd name="T6" fmla="*/ 0 w 165"/>
              <a:gd name="T7" fmla="*/ 66 h 95"/>
              <a:gd name="T8" fmla="*/ 0 w 165"/>
              <a:gd name="T9" fmla="*/ 95 h 95"/>
              <a:gd name="T10" fmla="*/ 165 w 165"/>
              <a:gd name="T11" fmla="*/ 95 h 95"/>
              <a:gd name="T12" fmla="*/ 165 w 165"/>
              <a:gd name="T13" fmla="*/ 66 h 95"/>
              <a:gd name="T14" fmla="*/ 148 w 165"/>
              <a:gd name="T15" fmla="*/ 66 h 95"/>
              <a:gd name="T16" fmla="*/ 41 w 165"/>
              <a:gd name="T17" fmla="*/ 66 h 95"/>
              <a:gd name="T18" fmla="*/ 82 w 165"/>
              <a:gd name="T19" fmla="*/ 25 h 95"/>
              <a:gd name="T20" fmla="*/ 124 w 165"/>
              <a:gd name="T21" fmla="*/ 66 h 95"/>
              <a:gd name="T22" fmla="*/ 41 w 165"/>
              <a:gd name="T23" fmla="*/ 6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5" h="95">
                <a:moveTo>
                  <a:pt x="148" y="66"/>
                </a:moveTo>
                <a:cubicBezTo>
                  <a:pt x="148" y="30"/>
                  <a:pt x="119" y="0"/>
                  <a:pt x="82" y="0"/>
                </a:cubicBezTo>
                <a:cubicBezTo>
                  <a:pt x="46" y="0"/>
                  <a:pt x="17" y="30"/>
                  <a:pt x="17" y="66"/>
                </a:cubicBezTo>
                <a:cubicBezTo>
                  <a:pt x="0" y="66"/>
                  <a:pt x="0" y="66"/>
                  <a:pt x="0" y="66"/>
                </a:cubicBezTo>
                <a:cubicBezTo>
                  <a:pt x="0" y="95"/>
                  <a:pt x="0" y="95"/>
                  <a:pt x="0" y="95"/>
                </a:cubicBezTo>
                <a:cubicBezTo>
                  <a:pt x="165" y="95"/>
                  <a:pt x="165" y="95"/>
                  <a:pt x="165" y="95"/>
                </a:cubicBezTo>
                <a:cubicBezTo>
                  <a:pt x="165" y="66"/>
                  <a:pt x="165" y="66"/>
                  <a:pt x="165" y="66"/>
                </a:cubicBezTo>
                <a:lnTo>
                  <a:pt x="148" y="66"/>
                </a:lnTo>
                <a:close/>
                <a:moveTo>
                  <a:pt x="41" y="66"/>
                </a:moveTo>
                <a:cubicBezTo>
                  <a:pt x="41" y="43"/>
                  <a:pt x="60" y="25"/>
                  <a:pt x="82" y="25"/>
                </a:cubicBezTo>
                <a:cubicBezTo>
                  <a:pt x="105" y="25"/>
                  <a:pt x="124" y="43"/>
                  <a:pt x="124" y="66"/>
                </a:cubicBezTo>
                <a:lnTo>
                  <a:pt x="41" y="66"/>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12" name="Freeform 62"/>
          <p:cNvSpPr>
            <a:spLocks noEditPoints="1"/>
          </p:cNvSpPr>
          <p:nvPr/>
        </p:nvSpPr>
        <p:spPr bwMode="auto">
          <a:xfrm>
            <a:off x="5697916" y="1702952"/>
            <a:ext cx="758344" cy="363868"/>
          </a:xfrm>
          <a:custGeom>
            <a:avLst/>
            <a:gdLst>
              <a:gd name="T0" fmla="*/ 68 w 223"/>
              <a:gd name="T1" fmla="*/ 0 h 107"/>
              <a:gd name="T2" fmla="*/ 0 w 223"/>
              <a:gd name="T3" fmla="*/ 107 h 107"/>
              <a:gd name="T4" fmla="*/ 223 w 223"/>
              <a:gd name="T5" fmla="*/ 107 h 107"/>
              <a:gd name="T6" fmla="*/ 68 w 223"/>
              <a:gd name="T7" fmla="*/ 0 h 107"/>
              <a:gd name="T8" fmla="*/ 74 w 223"/>
              <a:gd name="T9" fmla="*/ 31 h 107"/>
              <a:gd name="T10" fmla="*/ 154 w 223"/>
              <a:gd name="T11" fmla="*/ 84 h 107"/>
              <a:gd name="T12" fmla="*/ 39 w 223"/>
              <a:gd name="T13" fmla="*/ 84 h 107"/>
              <a:gd name="T14" fmla="*/ 74 w 223"/>
              <a:gd name="T15" fmla="*/ 31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 h="107">
                <a:moveTo>
                  <a:pt x="68" y="0"/>
                </a:moveTo>
                <a:lnTo>
                  <a:pt x="0" y="107"/>
                </a:lnTo>
                <a:lnTo>
                  <a:pt x="223" y="107"/>
                </a:lnTo>
                <a:lnTo>
                  <a:pt x="68" y="0"/>
                </a:lnTo>
                <a:close/>
                <a:moveTo>
                  <a:pt x="74" y="31"/>
                </a:moveTo>
                <a:lnTo>
                  <a:pt x="154" y="84"/>
                </a:lnTo>
                <a:lnTo>
                  <a:pt x="39" y="84"/>
                </a:lnTo>
                <a:lnTo>
                  <a:pt x="74" y="31"/>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13" name="Freeform 63"/>
          <p:cNvSpPr>
            <a:spLocks noEditPoints="1"/>
          </p:cNvSpPr>
          <p:nvPr/>
        </p:nvSpPr>
        <p:spPr bwMode="auto">
          <a:xfrm>
            <a:off x="6738495" y="1647774"/>
            <a:ext cx="595112" cy="741336"/>
          </a:xfrm>
          <a:custGeom>
            <a:avLst/>
            <a:gdLst>
              <a:gd name="T0" fmla="*/ 130 w 132"/>
              <a:gd name="T1" fmla="*/ 156 h 165"/>
              <a:gd name="T2" fmla="*/ 122 w 132"/>
              <a:gd name="T3" fmla="*/ 140 h 165"/>
              <a:gd name="T4" fmla="*/ 109 w 132"/>
              <a:gd name="T5" fmla="*/ 107 h 165"/>
              <a:gd name="T6" fmla="*/ 119 w 132"/>
              <a:gd name="T7" fmla="*/ 99 h 165"/>
              <a:gd name="T8" fmla="*/ 81 w 132"/>
              <a:gd name="T9" fmla="*/ 51 h 165"/>
              <a:gd name="T10" fmla="*/ 70 w 132"/>
              <a:gd name="T11" fmla="*/ 30 h 165"/>
              <a:gd name="T12" fmla="*/ 74 w 132"/>
              <a:gd name="T13" fmla="*/ 21 h 165"/>
              <a:gd name="T14" fmla="*/ 70 w 132"/>
              <a:gd name="T15" fmla="*/ 0 h 165"/>
              <a:gd name="T16" fmla="*/ 58 w 132"/>
              <a:gd name="T17" fmla="*/ 4 h 165"/>
              <a:gd name="T18" fmla="*/ 62 w 132"/>
              <a:gd name="T19" fmla="*/ 25 h 165"/>
              <a:gd name="T20" fmla="*/ 49 w 132"/>
              <a:gd name="T21" fmla="*/ 45 h 165"/>
              <a:gd name="T22" fmla="*/ 27 w 132"/>
              <a:gd name="T23" fmla="*/ 99 h 165"/>
              <a:gd name="T24" fmla="*/ 12 w 132"/>
              <a:gd name="T25" fmla="*/ 107 h 165"/>
              <a:gd name="T26" fmla="*/ 6 w 132"/>
              <a:gd name="T27" fmla="*/ 139 h 165"/>
              <a:gd name="T28" fmla="*/ 2 w 132"/>
              <a:gd name="T29" fmla="*/ 156 h 165"/>
              <a:gd name="T30" fmla="*/ 0 w 132"/>
              <a:gd name="T31" fmla="*/ 165 h 165"/>
              <a:gd name="T32" fmla="*/ 5 w 132"/>
              <a:gd name="T33" fmla="*/ 158 h 165"/>
              <a:gd name="T34" fmla="*/ 18 w 132"/>
              <a:gd name="T35" fmla="*/ 142 h 165"/>
              <a:gd name="T36" fmla="*/ 58 w 132"/>
              <a:gd name="T37" fmla="*/ 107 h 165"/>
              <a:gd name="T38" fmla="*/ 62 w 132"/>
              <a:gd name="T39" fmla="*/ 120 h 165"/>
              <a:gd name="T40" fmla="*/ 74 w 132"/>
              <a:gd name="T41" fmla="*/ 115 h 165"/>
              <a:gd name="T42" fmla="*/ 96 w 132"/>
              <a:gd name="T43" fmla="*/ 107 h 165"/>
              <a:gd name="T44" fmla="*/ 118 w 132"/>
              <a:gd name="T45" fmla="*/ 141 h 165"/>
              <a:gd name="T46" fmla="*/ 127 w 132"/>
              <a:gd name="T47" fmla="*/ 158 h 165"/>
              <a:gd name="T48" fmla="*/ 66 w 132"/>
              <a:gd name="T49" fmla="*/ 37 h 165"/>
              <a:gd name="T50" fmla="*/ 66 w 132"/>
              <a:gd name="T51" fmla="*/ 54 h 165"/>
              <a:gd name="T52" fmla="*/ 66 w 132"/>
              <a:gd name="T53" fmla="*/ 37 h 165"/>
              <a:gd name="T54" fmla="*/ 74 w 132"/>
              <a:gd name="T55" fmla="*/ 91 h 165"/>
              <a:gd name="T56" fmla="*/ 62 w 132"/>
              <a:gd name="T57" fmla="*/ 87 h 165"/>
              <a:gd name="T58" fmla="*/ 58 w 132"/>
              <a:gd name="T59" fmla="*/ 99 h 165"/>
              <a:gd name="T60" fmla="*/ 59 w 132"/>
              <a:gd name="T61" fmla="*/ 60 h 165"/>
              <a:gd name="T62" fmla="*/ 73 w 132"/>
              <a:gd name="T63" fmla="*/ 60 h 165"/>
              <a:gd name="T64" fmla="*/ 74 w 132"/>
              <a:gd name="T65" fmla="*/ 9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2" h="165">
                <a:moveTo>
                  <a:pt x="132" y="165"/>
                </a:moveTo>
                <a:cubicBezTo>
                  <a:pt x="130" y="156"/>
                  <a:pt x="130" y="156"/>
                  <a:pt x="130" y="156"/>
                </a:cubicBezTo>
                <a:cubicBezTo>
                  <a:pt x="130" y="156"/>
                  <a:pt x="130" y="156"/>
                  <a:pt x="130" y="156"/>
                </a:cubicBezTo>
                <a:cubicBezTo>
                  <a:pt x="122" y="140"/>
                  <a:pt x="122" y="140"/>
                  <a:pt x="122" y="140"/>
                </a:cubicBezTo>
                <a:cubicBezTo>
                  <a:pt x="126" y="139"/>
                  <a:pt x="126" y="139"/>
                  <a:pt x="126" y="139"/>
                </a:cubicBezTo>
                <a:cubicBezTo>
                  <a:pt x="109" y="107"/>
                  <a:pt x="109" y="107"/>
                  <a:pt x="109" y="107"/>
                </a:cubicBezTo>
                <a:cubicBezTo>
                  <a:pt x="119" y="107"/>
                  <a:pt x="119" y="107"/>
                  <a:pt x="119" y="107"/>
                </a:cubicBezTo>
                <a:cubicBezTo>
                  <a:pt x="119" y="99"/>
                  <a:pt x="119" y="99"/>
                  <a:pt x="119" y="99"/>
                </a:cubicBezTo>
                <a:cubicBezTo>
                  <a:pt x="105" y="99"/>
                  <a:pt x="105" y="99"/>
                  <a:pt x="105" y="99"/>
                </a:cubicBezTo>
                <a:cubicBezTo>
                  <a:pt x="81" y="51"/>
                  <a:pt x="81" y="51"/>
                  <a:pt x="81" y="51"/>
                </a:cubicBezTo>
                <a:cubicBezTo>
                  <a:pt x="82" y="49"/>
                  <a:pt x="82" y="47"/>
                  <a:pt x="82" y="45"/>
                </a:cubicBezTo>
                <a:cubicBezTo>
                  <a:pt x="82" y="38"/>
                  <a:pt x="77" y="32"/>
                  <a:pt x="70" y="30"/>
                </a:cubicBezTo>
                <a:cubicBezTo>
                  <a:pt x="70" y="25"/>
                  <a:pt x="70" y="25"/>
                  <a:pt x="70" y="25"/>
                </a:cubicBezTo>
                <a:cubicBezTo>
                  <a:pt x="72" y="25"/>
                  <a:pt x="74" y="23"/>
                  <a:pt x="74" y="21"/>
                </a:cubicBezTo>
                <a:cubicBezTo>
                  <a:pt x="74" y="4"/>
                  <a:pt x="74" y="4"/>
                  <a:pt x="74" y="4"/>
                </a:cubicBezTo>
                <a:cubicBezTo>
                  <a:pt x="74" y="2"/>
                  <a:pt x="72" y="0"/>
                  <a:pt x="70" y="0"/>
                </a:cubicBezTo>
                <a:cubicBezTo>
                  <a:pt x="62" y="0"/>
                  <a:pt x="62" y="0"/>
                  <a:pt x="62" y="0"/>
                </a:cubicBezTo>
                <a:cubicBezTo>
                  <a:pt x="59" y="0"/>
                  <a:pt x="58" y="2"/>
                  <a:pt x="58" y="4"/>
                </a:cubicBezTo>
                <a:cubicBezTo>
                  <a:pt x="58" y="21"/>
                  <a:pt x="58" y="21"/>
                  <a:pt x="58" y="21"/>
                </a:cubicBezTo>
                <a:cubicBezTo>
                  <a:pt x="58" y="23"/>
                  <a:pt x="59" y="25"/>
                  <a:pt x="62" y="25"/>
                </a:cubicBezTo>
                <a:cubicBezTo>
                  <a:pt x="62" y="30"/>
                  <a:pt x="62" y="30"/>
                  <a:pt x="62" y="30"/>
                </a:cubicBezTo>
                <a:cubicBezTo>
                  <a:pt x="55" y="32"/>
                  <a:pt x="49" y="38"/>
                  <a:pt x="49" y="45"/>
                </a:cubicBezTo>
                <a:cubicBezTo>
                  <a:pt x="49" y="48"/>
                  <a:pt x="50" y="50"/>
                  <a:pt x="50" y="51"/>
                </a:cubicBezTo>
                <a:cubicBezTo>
                  <a:pt x="27" y="99"/>
                  <a:pt x="27" y="99"/>
                  <a:pt x="27" y="99"/>
                </a:cubicBezTo>
                <a:cubicBezTo>
                  <a:pt x="12" y="99"/>
                  <a:pt x="12" y="99"/>
                  <a:pt x="12" y="99"/>
                </a:cubicBezTo>
                <a:cubicBezTo>
                  <a:pt x="12" y="107"/>
                  <a:pt x="12" y="107"/>
                  <a:pt x="12" y="107"/>
                </a:cubicBezTo>
                <a:cubicBezTo>
                  <a:pt x="22" y="107"/>
                  <a:pt x="22" y="107"/>
                  <a:pt x="22" y="107"/>
                </a:cubicBezTo>
                <a:cubicBezTo>
                  <a:pt x="6" y="139"/>
                  <a:pt x="6" y="139"/>
                  <a:pt x="6" y="139"/>
                </a:cubicBezTo>
                <a:cubicBezTo>
                  <a:pt x="10" y="140"/>
                  <a:pt x="10" y="140"/>
                  <a:pt x="10" y="140"/>
                </a:cubicBezTo>
                <a:cubicBezTo>
                  <a:pt x="2" y="156"/>
                  <a:pt x="2" y="156"/>
                  <a:pt x="2" y="156"/>
                </a:cubicBezTo>
                <a:cubicBezTo>
                  <a:pt x="2" y="156"/>
                  <a:pt x="2" y="156"/>
                  <a:pt x="2" y="156"/>
                </a:cubicBezTo>
                <a:cubicBezTo>
                  <a:pt x="0" y="165"/>
                  <a:pt x="0" y="165"/>
                  <a:pt x="0" y="165"/>
                </a:cubicBezTo>
                <a:cubicBezTo>
                  <a:pt x="5" y="158"/>
                  <a:pt x="5" y="158"/>
                  <a:pt x="5" y="158"/>
                </a:cubicBezTo>
                <a:cubicBezTo>
                  <a:pt x="5" y="158"/>
                  <a:pt x="5" y="158"/>
                  <a:pt x="5" y="158"/>
                </a:cubicBezTo>
                <a:cubicBezTo>
                  <a:pt x="14" y="141"/>
                  <a:pt x="14" y="141"/>
                  <a:pt x="14" y="141"/>
                </a:cubicBezTo>
                <a:cubicBezTo>
                  <a:pt x="18" y="142"/>
                  <a:pt x="18" y="142"/>
                  <a:pt x="18" y="142"/>
                </a:cubicBezTo>
                <a:cubicBezTo>
                  <a:pt x="35" y="107"/>
                  <a:pt x="35" y="107"/>
                  <a:pt x="35" y="107"/>
                </a:cubicBezTo>
                <a:cubicBezTo>
                  <a:pt x="58" y="107"/>
                  <a:pt x="58" y="107"/>
                  <a:pt x="58" y="107"/>
                </a:cubicBezTo>
                <a:cubicBezTo>
                  <a:pt x="58" y="115"/>
                  <a:pt x="58" y="115"/>
                  <a:pt x="58" y="115"/>
                </a:cubicBezTo>
                <a:cubicBezTo>
                  <a:pt x="58" y="118"/>
                  <a:pt x="59" y="120"/>
                  <a:pt x="62" y="120"/>
                </a:cubicBezTo>
                <a:cubicBezTo>
                  <a:pt x="70" y="120"/>
                  <a:pt x="70" y="120"/>
                  <a:pt x="70" y="120"/>
                </a:cubicBezTo>
                <a:cubicBezTo>
                  <a:pt x="72" y="120"/>
                  <a:pt x="74" y="118"/>
                  <a:pt x="74" y="115"/>
                </a:cubicBezTo>
                <a:cubicBezTo>
                  <a:pt x="74" y="107"/>
                  <a:pt x="74" y="107"/>
                  <a:pt x="74" y="107"/>
                </a:cubicBezTo>
                <a:cubicBezTo>
                  <a:pt x="96" y="107"/>
                  <a:pt x="96" y="107"/>
                  <a:pt x="96" y="107"/>
                </a:cubicBezTo>
                <a:cubicBezTo>
                  <a:pt x="114" y="142"/>
                  <a:pt x="114" y="142"/>
                  <a:pt x="114" y="142"/>
                </a:cubicBezTo>
                <a:cubicBezTo>
                  <a:pt x="118" y="141"/>
                  <a:pt x="118" y="141"/>
                  <a:pt x="118" y="141"/>
                </a:cubicBezTo>
                <a:cubicBezTo>
                  <a:pt x="127" y="158"/>
                  <a:pt x="127" y="158"/>
                  <a:pt x="127" y="158"/>
                </a:cubicBezTo>
                <a:cubicBezTo>
                  <a:pt x="127" y="158"/>
                  <a:pt x="127" y="158"/>
                  <a:pt x="127" y="158"/>
                </a:cubicBezTo>
                <a:lnTo>
                  <a:pt x="132" y="165"/>
                </a:lnTo>
                <a:close/>
                <a:moveTo>
                  <a:pt x="66" y="37"/>
                </a:moveTo>
                <a:cubicBezTo>
                  <a:pt x="70" y="37"/>
                  <a:pt x="74" y="41"/>
                  <a:pt x="74" y="45"/>
                </a:cubicBezTo>
                <a:cubicBezTo>
                  <a:pt x="74" y="50"/>
                  <a:pt x="70" y="54"/>
                  <a:pt x="66" y="54"/>
                </a:cubicBezTo>
                <a:cubicBezTo>
                  <a:pt x="61" y="54"/>
                  <a:pt x="58" y="50"/>
                  <a:pt x="58" y="45"/>
                </a:cubicBezTo>
                <a:cubicBezTo>
                  <a:pt x="58" y="41"/>
                  <a:pt x="61" y="37"/>
                  <a:pt x="66" y="37"/>
                </a:cubicBezTo>
                <a:close/>
                <a:moveTo>
                  <a:pt x="74" y="99"/>
                </a:moveTo>
                <a:cubicBezTo>
                  <a:pt x="74" y="91"/>
                  <a:pt x="74" y="91"/>
                  <a:pt x="74" y="91"/>
                </a:cubicBezTo>
                <a:cubicBezTo>
                  <a:pt x="74" y="88"/>
                  <a:pt x="72" y="87"/>
                  <a:pt x="70" y="87"/>
                </a:cubicBezTo>
                <a:cubicBezTo>
                  <a:pt x="62" y="87"/>
                  <a:pt x="62" y="87"/>
                  <a:pt x="62" y="87"/>
                </a:cubicBezTo>
                <a:cubicBezTo>
                  <a:pt x="59" y="87"/>
                  <a:pt x="58" y="88"/>
                  <a:pt x="58" y="91"/>
                </a:cubicBezTo>
                <a:cubicBezTo>
                  <a:pt x="58" y="99"/>
                  <a:pt x="58" y="99"/>
                  <a:pt x="58" y="99"/>
                </a:cubicBezTo>
                <a:cubicBezTo>
                  <a:pt x="39" y="99"/>
                  <a:pt x="39" y="99"/>
                  <a:pt x="39" y="99"/>
                </a:cubicBezTo>
                <a:cubicBezTo>
                  <a:pt x="59" y="60"/>
                  <a:pt x="59" y="60"/>
                  <a:pt x="59" y="60"/>
                </a:cubicBezTo>
                <a:cubicBezTo>
                  <a:pt x="61" y="61"/>
                  <a:pt x="63" y="62"/>
                  <a:pt x="66" y="62"/>
                </a:cubicBezTo>
                <a:cubicBezTo>
                  <a:pt x="68" y="62"/>
                  <a:pt x="71" y="61"/>
                  <a:pt x="73" y="60"/>
                </a:cubicBezTo>
                <a:cubicBezTo>
                  <a:pt x="92" y="99"/>
                  <a:pt x="92" y="99"/>
                  <a:pt x="92" y="99"/>
                </a:cubicBezTo>
                <a:lnTo>
                  <a:pt x="74" y="99"/>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14" name="Freeform 64"/>
          <p:cNvSpPr>
            <a:spLocks noEditPoints="1"/>
          </p:cNvSpPr>
          <p:nvPr/>
        </p:nvSpPr>
        <p:spPr bwMode="auto">
          <a:xfrm>
            <a:off x="7760679" y="1675113"/>
            <a:ext cx="557704" cy="554304"/>
          </a:xfrm>
          <a:custGeom>
            <a:avLst/>
            <a:gdLst>
              <a:gd name="T0" fmla="*/ 107 w 124"/>
              <a:gd name="T1" fmla="*/ 8 h 123"/>
              <a:gd name="T2" fmla="*/ 70 w 124"/>
              <a:gd name="T3" fmla="*/ 25 h 123"/>
              <a:gd name="T4" fmla="*/ 64 w 124"/>
              <a:gd name="T5" fmla="*/ 16 h 123"/>
              <a:gd name="T6" fmla="*/ 58 w 124"/>
              <a:gd name="T7" fmla="*/ 25 h 123"/>
              <a:gd name="T8" fmla="*/ 54 w 124"/>
              <a:gd name="T9" fmla="*/ 23 h 123"/>
              <a:gd name="T10" fmla="*/ 41 w 124"/>
              <a:gd name="T11" fmla="*/ 23 h 123"/>
              <a:gd name="T12" fmla="*/ 37 w 124"/>
              <a:gd name="T13" fmla="*/ 25 h 123"/>
              <a:gd name="T14" fmla="*/ 31 w 124"/>
              <a:gd name="T15" fmla="*/ 16 h 123"/>
              <a:gd name="T16" fmla="*/ 25 w 124"/>
              <a:gd name="T17" fmla="*/ 25 h 123"/>
              <a:gd name="T18" fmla="*/ 17 w 124"/>
              <a:gd name="T19" fmla="*/ 8 h 123"/>
              <a:gd name="T20" fmla="*/ 0 w 124"/>
              <a:gd name="T21" fmla="*/ 8 h 123"/>
              <a:gd name="T22" fmla="*/ 8 w 124"/>
              <a:gd name="T23" fmla="*/ 123 h 123"/>
              <a:gd name="T24" fmla="*/ 17 w 124"/>
              <a:gd name="T25" fmla="*/ 99 h 123"/>
              <a:gd name="T26" fmla="*/ 54 w 124"/>
              <a:gd name="T27" fmla="*/ 101 h 123"/>
              <a:gd name="T28" fmla="*/ 66 w 124"/>
              <a:gd name="T29" fmla="*/ 101 h 123"/>
              <a:gd name="T30" fmla="*/ 107 w 124"/>
              <a:gd name="T31" fmla="*/ 99 h 123"/>
              <a:gd name="T32" fmla="*/ 115 w 124"/>
              <a:gd name="T33" fmla="*/ 123 h 123"/>
              <a:gd name="T34" fmla="*/ 124 w 124"/>
              <a:gd name="T35" fmla="*/ 8 h 123"/>
              <a:gd name="T36" fmla="*/ 107 w 124"/>
              <a:gd name="T37" fmla="*/ 91 h 123"/>
              <a:gd name="T38" fmla="*/ 66 w 124"/>
              <a:gd name="T39" fmla="*/ 88 h 123"/>
              <a:gd name="T40" fmla="*/ 54 w 124"/>
              <a:gd name="T41" fmla="*/ 88 h 123"/>
              <a:gd name="T42" fmla="*/ 17 w 124"/>
              <a:gd name="T43" fmla="*/ 91 h 123"/>
              <a:gd name="T44" fmla="*/ 74 w 124"/>
              <a:gd name="T45" fmla="*/ 66 h 123"/>
              <a:gd name="T46" fmla="*/ 80 w 124"/>
              <a:gd name="T47" fmla="*/ 74 h 123"/>
              <a:gd name="T48" fmla="*/ 87 w 124"/>
              <a:gd name="T49" fmla="*/ 66 h 123"/>
              <a:gd name="T50" fmla="*/ 91 w 124"/>
              <a:gd name="T51" fmla="*/ 68 h 123"/>
              <a:gd name="T52" fmla="*/ 103 w 124"/>
              <a:gd name="T53" fmla="*/ 68 h 123"/>
              <a:gd name="T54" fmla="*/ 107 w 124"/>
              <a:gd name="T55" fmla="*/ 66 h 123"/>
              <a:gd name="T56" fmla="*/ 107 w 124"/>
              <a:gd name="T57" fmla="*/ 58 h 123"/>
              <a:gd name="T58" fmla="*/ 103 w 124"/>
              <a:gd name="T59" fmla="*/ 56 h 123"/>
              <a:gd name="T60" fmla="*/ 91 w 124"/>
              <a:gd name="T61" fmla="*/ 56 h 123"/>
              <a:gd name="T62" fmla="*/ 87 w 124"/>
              <a:gd name="T63" fmla="*/ 58 h 123"/>
              <a:gd name="T64" fmla="*/ 80 w 124"/>
              <a:gd name="T65" fmla="*/ 49 h 123"/>
              <a:gd name="T66" fmla="*/ 74 w 124"/>
              <a:gd name="T67" fmla="*/ 58 h 123"/>
              <a:gd name="T68" fmla="*/ 17 w 124"/>
              <a:gd name="T69" fmla="*/ 33 h 123"/>
              <a:gd name="T70" fmla="*/ 25 w 124"/>
              <a:gd name="T71" fmla="*/ 35 h 123"/>
              <a:gd name="T72" fmla="*/ 37 w 124"/>
              <a:gd name="T73" fmla="*/ 35 h 123"/>
              <a:gd name="T74" fmla="*/ 41 w 124"/>
              <a:gd name="T75" fmla="*/ 33 h 123"/>
              <a:gd name="T76" fmla="*/ 47 w 124"/>
              <a:gd name="T77" fmla="*/ 41 h 123"/>
              <a:gd name="T78" fmla="*/ 54 w 124"/>
              <a:gd name="T79" fmla="*/ 33 h 123"/>
              <a:gd name="T80" fmla="*/ 58 w 124"/>
              <a:gd name="T81" fmla="*/ 35 h 123"/>
              <a:gd name="T82" fmla="*/ 70 w 124"/>
              <a:gd name="T83" fmla="*/ 35 h 123"/>
              <a:gd name="T84" fmla="*/ 107 w 124"/>
              <a:gd name="T85" fmla="*/ 3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4" h="123">
                <a:moveTo>
                  <a:pt x="115" y="0"/>
                </a:moveTo>
                <a:cubicBezTo>
                  <a:pt x="111" y="0"/>
                  <a:pt x="107" y="4"/>
                  <a:pt x="107" y="8"/>
                </a:cubicBezTo>
                <a:cubicBezTo>
                  <a:pt x="107" y="25"/>
                  <a:pt x="107" y="25"/>
                  <a:pt x="107" y="25"/>
                </a:cubicBezTo>
                <a:cubicBezTo>
                  <a:pt x="70" y="25"/>
                  <a:pt x="70" y="25"/>
                  <a:pt x="70" y="25"/>
                </a:cubicBezTo>
                <a:cubicBezTo>
                  <a:pt x="70" y="23"/>
                  <a:pt x="70" y="23"/>
                  <a:pt x="70" y="23"/>
                </a:cubicBezTo>
                <a:cubicBezTo>
                  <a:pt x="70" y="19"/>
                  <a:pt x="67" y="16"/>
                  <a:pt x="64" y="16"/>
                </a:cubicBezTo>
                <a:cubicBezTo>
                  <a:pt x="61" y="16"/>
                  <a:pt x="58" y="19"/>
                  <a:pt x="58" y="23"/>
                </a:cubicBezTo>
                <a:cubicBezTo>
                  <a:pt x="58" y="25"/>
                  <a:pt x="58" y="25"/>
                  <a:pt x="58" y="25"/>
                </a:cubicBezTo>
                <a:cubicBezTo>
                  <a:pt x="54" y="25"/>
                  <a:pt x="54" y="25"/>
                  <a:pt x="54" y="25"/>
                </a:cubicBezTo>
                <a:cubicBezTo>
                  <a:pt x="54" y="23"/>
                  <a:pt x="54" y="23"/>
                  <a:pt x="54" y="23"/>
                </a:cubicBezTo>
                <a:cubicBezTo>
                  <a:pt x="54" y="19"/>
                  <a:pt x="51" y="16"/>
                  <a:pt x="47" y="16"/>
                </a:cubicBezTo>
                <a:cubicBezTo>
                  <a:pt x="44" y="16"/>
                  <a:pt x="41" y="19"/>
                  <a:pt x="41" y="23"/>
                </a:cubicBezTo>
                <a:cubicBezTo>
                  <a:pt x="41" y="25"/>
                  <a:pt x="41" y="25"/>
                  <a:pt x="41" y="25"/>
                </a:cubicBezTo>
                <a:cubicBezTo>
                  <a:pt x="37" y="25"/>
                  <a:pt x="37" y="25"/>
                  <a:pt x="37" y="25"/>
                </a:cubicBezTo>
                <a:cubicBezTo>
                  <a:pt x="37" y="23"/>
                  <a:pt x="37" y="23"/>
                  <a:pt x="37" y="23"/>
                </a:cubicBezTo>
                <a:cubicBezTo>
                  <a:pt x="37" y="19"/>
                  <a:pt x="34" y="16"/>
                  <a:pt x="31" y="16"/>
                </a:cubicBezTo>
                <a:cubicBezTo>
                  <a:pt x="28" y="16"/>
                  <a:pt x="25" y="19"/>
                  <a:pt x="25" y="23"/>
                </a:cubicBezTo>
                <a:cubicBezTo>
                  <a:pt x="25" y="25"/>
                  <a:pt x="25" y="25"/>
                  <a:pt x="25" y="25"/>
                </a:cubicBezTo>
                <a:cubicBezTo>
                  <a:pt x="17" y="25"/>
                  <a:pt x="17" y="25"/>
                  <a:pt x="17" y="25"/>
                </a:cubicBezTo>
                <a:cubicBezTo>
                  <a:pt x="17" y="8"/>
                  <a:pt x="17" y="8"/>
                  <a:pt x="17" y="8"/>
                </a:cubicBezTo>
                <a:cubicBezTo>
                  <a:pt x="17" y="4"/>
                  <a:pt x="13" y="0"/>
                  <a:pt x="8" y="0"/>
                </a:cubicBezTo>
                <a:cubicBezTo>
                  <a:pt x="4" y="0"/>
                  <a:pt x="0" y="4"/>
                  <a:pt x="0" y="8"/>
                </a:cubicBezTo>
                <a:cubicBezTo>
                  <a:pt x="0" y="115"/>
                  <a:pt x="0" y="115"/>
                  <a:pt x="0" y="115"/>
                </a:cubicBezTo>
                <a:cubicBezTo>
                  <a:pt x="0" y="120"/>
                  <a:pt x="4" y="123"/>
                  <a:pt x="8" y="123"/>
                </a:cubicBezTo>
                <a:cubicBezTo>
                  <a:pt x="13" y="123"/>
                  <a:pt x="17" y="120"/>
                  <a:pt x="17" y="115"/>
                </a:cubicBezTo>
                <a:cubicBezTo>
                  <a:pt x="17" y="99"/>
                  <a:pt x="17" y="99"/>
                  <a:pt x="17" y="99"/>
                </a:cubicBezTo>
                <a:cubicBezTo>
                  <a:pt x="54" y="99"/>
                  <a:pt x="54" y="99"/>
                  <a:pt x="54" y="99"/>
                </a:cubicBezTo>
                <a:cubicBezTo>
                  <a:pt x="54" y="101"/>
                  <a:pt x="54" y="101"/>
                  <a:pt x="54" y="101"/>
                </a:cubicBezTo>
                <a:cubicBezTo>
                  <a:pt x="54" y="104"/>
                  <a:pt x="56" y="107"/>
                  <a:pt x="60" y="107"/>
                </a:cubicBezTo>
                <a:cubicBezTo>
                  <a:pt x="63" y="107"/>
                  <a:pt x="66" y="104"/>
                  <a:pt x="66" y="101"/>
                </a:cubicBezTo>
                <a:cubicBezTo>
                  <a:pt x="66" y="99"/>
                  <a:pt x="66" y="99"/>
                  <a:pt x="66" y="99"/>
                </a:cubicBezTo>
                <a:cubicBezTo>
                  <a:pt x="107" y="99"/>
                  <a:pt x="107" y="99"/>
                  <a:pt x="107" y="99"/>
                </a:cubicBezTo>
                <a:cubicBezTo>
                  <a:pt x="107" y="115"/>
                  <a:pt x="107" y="115"/>
                  <a:pt x="107" y="115"/>
                </a:cubicBezTo>
                <a:cubicBezTo>
                  <a:pt x="107" y="120"/>
                  <a:pt x="111" y="123"/>
                  <a:pt x="115" y="123"/>
                </a:cubicBezTo>
                <a:cubicBezTo>
                  <a:pt x="120" y="123"/>
                  <a:pt x="124" y="120"/>
                  <a:pt x="124" y="115"/>
                </a:cubicBezTo>
                <a:cubicBezTo>
                  <a:pt x="124" y="8"/>
                  <a:pt x="124" y="8"/>
                  <a:pt x="124" y="8"/>
                </a:cubicBezTo>
                <a:cubicBezTo>
                  <a:pt x="124" y="4"/>
                  <a:pt x="120" y="0"/>
                  <a:pt x="115" y="0"/>
                </a:cubicBezTo>
                <a:close/>
                <a:moveTo>
                  <a:pt x="107" y="91"/>
                </a:moveTo>
                <a:cubicBezTo>
                  <a:pt x="66" y="91"/>
                  <a:pt x="66" y="91"/>
                  <a:pt x="66" y="91"/>
                </a:cubicBezTo>
                <a:cubicBezTo>
                  <a:pt x="66" y="88"/>
                  <a:pt x="66" y="88"/>
                  <a:pt x="66" y="88"/>
                </a:cubicBezTo>
                <a:cubicBezTo>
                  <a:pt x="66" y="85"/>
                  <a:pt x="63" y="82"/>
                  <a:pt x="60" y="82"/>
                </a:cubicBezTo>
                <a:cubicBezTo>
                  <a:pt x="56" y="82"/>
                  <a:pt x="54" y="85"/>
                  <a:pt x="54" y="88"/>
                </a:cubicBezTo>
                <a:cubicBezTo>
                  <a:pt x="54" y="91"/>
                  <a:pt x="54" y="91"/>
                  <a:pt x="54" y="91"/>
                </a:cubicBezTo>
                <a:cubicBezTo>
                  <a:pt x="17" y="91"/>
                  <a:pt x="17" y="91"/>
                  <a:pt x="17" y="91"/>
                </a:cubicBezTo>
                <a:cubicBezTo>
                  <a:pt x="17" y="66"/>
                  <a:pt x="17" y="66"/>
                  <a:pt x="17" y="66"/>
                </a:cubicBezTo>
                <a:cubicBezTo>
                  <a:pt x="74" y="66"/>
                  <a:pt x="74" y="66"/>
                  <a:pt x="74" y="66"/>
                </a:cubicBezTo>
                <a:cubicBezTo>
                  <a:pt x="74" y="68"/>
                  <a:pt x="74" y="68"/>
                  <a:pt x="74" y="68"/>
                </a:cubicBezTo>
                <a:cubicBezTo>
                  <a:pt x="74" y="71"/>
                  <a:pt x="77" y="74"/>
                  <a:pt x="80" y="74"/>
                </a:cubicBezTo>
                <a:cubicBezTo>
                  <a:pt x="84" y="74"/>
                  <a:pt x="87" y="71"/>
                  <a:pt x="87" y="68"/>
                </a:cubicBezTo>
                <a:cubicBezTo>
                  <a:pt x="87" y="66"/>
                  <a:pt x="87" y="66"/>
                  <a:pt x="87" y="66"/>
                </a:cubicBezTo>
                <a:cubicBezTo>
                  <a:pt x="91" y="66"/>
                  <a:pt x="91" y="66"/>
                  <a:pt x="91" y="66"/>
                </a:cubicBezTo>
                <a:cubicBezTo>
                  <a:pt x="91" y="68"/>
                  <a:pt x="91" y="68"/>
                  <a:pt x="91" y="68"/>
                </a:cubicBezTo>
                <a:cubicBezTo>
                  <a:pt x="91" y="71"/>
                  <a:pt x="93" y="74"/>
                  <a:pt x="97" y="74"/>
                </a:cubicBezTo>
                <a:cubicBezTo>
                  <a:pt x="100" y="74"/>
                  <a:pt x="103" y="71"/>
                  <a:pt x="103" y="68"/>
                </a:cubicBezTo>
                <a:cubicBezTo>
                  <a:pt x="103" y="66"/>
                  <a:pt x="103" y="66"/>
                  <a:pt x="103" y="66"/>
                </a:cubicBezTo>
                <a:cubicBezTo>
                  <a:pt x="107" y="66"/>
                  <a:pt x="107" y="66"/>
                  <a:pt x="107" y="66"/>
                </a:cubicBezTo>
                <a:lnTo>
                  <a:pt x="107" y="91"/>
                </a:lnTo>
                <a:close/>
                <a:moveTo>
                  <a:pt x="107" y="58"/>
                </a:moveTo>
                <a:cubicBezTo>
                  <a:pt x="103" y="58"/>
                  <a:pt x="103" y="58"/>
                  <a:pt x="103" y="58"/>
                </a:cubicBezTo>
                <a:cubicBezTo>
                  <a:pt x="103" y="56"/>
                  <a:pt x="103" y="56"/>
                  <a:pt x="103" y="56"/>
                </a:cubicBezTo>
                <a:cubicBezTo>
                  <a:pt x="103" y="52"/>
                  <a:pt x="100" y="49"/>
                  <a:pt x="97" y="49"/>
                </a:cubicBezTo>
                <a:cubicBezTo>
                  <a:pt x="93" y="49"/>
                  <a:pt x="91" y="52"/>
                  <a:pt x="91" y="56"/>
                </a:cubicBezTo>
                <a:cubicBezTo>
                  <a:pt x="91" y="58"/>
                  <a:pt x="91" y="58"/>
                  <a:pt x="91" y="58"/>
                </a:cubicBezTo>
                <a:cubicBezTo>
                  <a:pt x="87" y="58"/>
                  <a:pt x="87" y="58"/>
                  <a:pt x="87" y="58"/>
                </a:cubicBezTo>
                <a:cubicBezTo>
                  <a:pt x="87" y="56"/>
                  <a:pt x="87" y="56"/>
                  <a:pt x="87" y="56"/>
                </a:cubicBezTo>
                <a:cubicBezTo>
                  <a:pt x="87" y="52"/>
                  <a:pt x="84" y="49"/>
                  <a:pt x="80" y="49"/>
                </a:cubicBezTo>
                <a:cubicBezTo>
                  <a:pt x="77" y="49"/>
                  <a:pt x="74" y="52"/>
                  <a:pt x="74" y="56"/>
                </a:cubicBezTo>
                <a:cubicBezTo>
                  <a:pt x="74" y="58"/>
                  <a:pt x="74" y="58"/>
                  <a:pt x="74" y="58"/>
                </a:cubicBezTo>
                <a:cubicBezTo>
                  <a:pt x="17" y="58"/>
                  <a:pt x="17" y="58"/>
                  <a:pt x="17" y="58"/>
                </a:cubicBezTo>
                <a:cubicBezTo>
                  <a:pt x="17" y="33"/>
                  <a:pt x="17" y="33"/>
                  <a:pt x="17" y="33"/>
                </a:cubicBezTo>
                <a:cubicBezTo>
                  <a:pt x="25" y="33"/>
                  <a:pt x="25" y="33"/>
                  <a:pt x="25" y="33"/>
                </a:cubicBezTo>
                <a:cubicBezTo>
                  <a:pt x="25" y="35"/>
                  <a:pt x="25" y="35"/>
                  <a:pt x="25" y="35"/>
                </a:cubicBezTo>
                <a:cubicBezTo>
                  <a:pt x="25" y="38"/>
                  <a:pt x="28" y="41"/>
                  <a:pt x="31" y="41"/>
                </a:cubicBezTo>
                <a:cubicBezTo>
                  <a:pt x="34" y="41"/>
                  <a:pt x="37" y="38"/>
                  <a:pt x="37" y="35"/>
                </a:cubicBezTo>
                <a:cubicBezTo>
                  <a:pt x="37" y="33"/>
                  <a:pt x="37" y="33"/>
                  <a:pt x="37" y="33"/>
                </a:cubicBezTo>
                <a:cubicBezTo>
                  <a:pt x="41" y="33"/>
                  <a:pt x="41" y="33"/>
                  <a:pt x="41" y="33"/>
                </a:cubicBezTo>
                <a:cubicBezTo>
                  <a:pt x="41" y="35"/>
                  <a:pt x="41" y="35"/>
                  <a:pt x="41" y="35"/>
                </a:cubicBezTo>
                <a:cubicBezTo>
                  <a:pt x="41" y="38"/>
                  <a:pt x="44" y="41"/>
                  <a:pt x="47" y="41"/>
                </a:cubicBezTo>
                <a:cubicBezTo>
                  <a:pt x="51" y="41"/>
                  <a:pt x="54" y="38"/>
                  <a:pt x="54" y="35"/>
                </a:cubicBezTo>
                <a:cubicBezTo>
                  <a:pt x="54" y="33"/>
                  <a:pt x="54" y="33"/>
                  <a:pt x="54" y="33"/>
                </a:cubicBezTo>
                <a:cubicBezTo>
                  <a:pt x="58" y="33"/>
                  <a:pt x="58" y="33"/>
                  <a:pt x="58" y="33"/>
                </a:cubicBezTo>
                <a:cubicBezTo>
                  <a:pt x="58" y="35"/>
                  <a:pt x="58" y="35"/>
                  <a:pt x="58" y="35"/>
                </a:cubicBezTo>
                <a:cubicBezTo>
                  <a:pt x="58" y="38"/>
                  <a:pt x="61" y="41"/>
                  <a:pt x="64" y="41"/>
                </a:cubicBezTo>
                <a:cubicBezTo>
                  <a:pt x="67" y="41"/>
                  <a:pt x="70" y="38"/>
                  <a:pt x="70" y="35"/>
                </a:cubicBezTo>
                <a:cubicBezTo>
                  <a:pt x="70" y="33"/>
                  <a:pt x="70" y="33"/>
                  <a:pt x="70" y="33"/>
                </a:cubicBezTo>
                <a:cubicBezTo>
                  <a:pt x="107" y="33"/>
                  <a:pt x="107" y="33"/>
                  <a:pt x="107" y="33"/>
                </a:cubicBezTo>
                <a:lnTo>
                  <a:pt x="107" y="58"/>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15" name="Freeform 65"/>
          <p:cNvSpPr>
            <a:spLocks noEditPoints="1"/>
          </p:cNvSpPr>
          <p:nvPr/>
        </p:nvSpPr>
        <p:spPr bwMode="auto">
          <a:xfrm>
            <a:off x="8821638" y="1645784"/>
            <a:ext cx="255049" cy="754941"/>
          </a:xfrm>
          <a:custGeom>
            <a:avLst/>
            <a:gdLst>
              <a:gd name="T0" fmla="*/ 20 w 57"/>
              <a:gd name="T1" fmla="*/ 78 h 168"/>
              <a:gd name="T2" fmla="*/ 20 w 57"/>
              <a:gd name="T3" fmla="*/ 148 h 168"/>
              <a:gd name="T4" fmla="*/ 29 w 57"/>
              <a:gd name="T5" fmla="*/ 156 h 168"/>
              <a:gd name="T6" fmla="*/ 37 w 57"/>
              <a:gd name="T7" fmla="*/ 148 h 168"/>
              <a:gd name="T8" fmla="*/ 37 w 57"/>
              <a:gd name="T9" fmla="*/ 78 h 168"/>
              <a:gd name="T10" fmla="*/ 20 w 57"/>
              <a:gd name="T11" fmla="*/ 78 h 168"/>
              <a:gd name="T12" fmla="*/ 29 w 57"/>
              <a:gd name="T13" fmla="*/ 0 h 168"/>
              <a:gd name="T14" fmla="*/ 0 w 57"/>
              <a:gd name="T15" fmla="*/ 11 h 168"/>
              <a:gd name="T16" fmla="*/ 0 w 57"/>
              <a:gd name="T17" fmla="*/ 22 h 168"/>
              <a:gd name="T18" fmla="*/ 8 w 57"/>
              <a:gd name="T19" fmla="*/ 29 h 168"/>
              <a:gd name="T20" fmla="*/ 8 w 57"/>
              <a:gd name="T21" fmla="*/ 148 h 168"/>
              <a:gd name="T22" fmla="*/ 29 w 57"/>
              <a:gd name="T23" fmla="*/ 168 h 168"/>
              <a:gd name="T24" fmla="*/ 49 w 57"/>
              <a:gd name="T25" fmla="*/ 148 h 168"/>
              <a:gd name="T26" fmla="*/ 49 w 57"/>
              <a:gd name="T27" fmla="*/ 29 h 168"/>
              <a:gd name="T28" fmla="*/ 57 w 57"/>
              <a:gd name="T29" fmla="*/ 22 h 168"/>
              <a:gd name="T30" fmla="*/ 57 w 57"/>
              <a:gd name="T31" fmla="*/ 11 h 168"/>
              <a:gd name="T32" fmla="*/ 29 w 57"/>
              <a:gd name="T33" fmla="*/ 0 h 168"/>
              <a:gd name="T34" fmla="*/ 41 w 57"/>
              <a:gd name="T35" fmla="*/ 148 h 168"/>
              <a:gd name="T36" fmla="*/ 29 w 57"/>
              <a:gd name="T37" fmla="*/ 160 h 168"/>
              <a:gd name="T38" fmla="*/ 16 w 57"/>
              <a:gd name="T39" fmla="*/ 148 h 168"/>
              <a:gd name="T40" fmla="*/ 16 w 57"/>
              <a:gd name="T41" fmla="*/ 31 h 168"/>
              <a:gd name="T42" fmla="*/ 29 w 57"/>
              <a:gd name="T43" fmla="*/ 33 h 168"/>
              <a:gd name="T44" fmla="*/ 41 w 57"/>
              <a:gd name="T45" fmla="*/ 31 h 168"/>
              <a:gd name="T46" fmla="*/ 41 w 57"/>
              <a:gd name="T47" fmla="*/ 148 h 168"/>
              <a:gd name="T48" fmla="*/ 29 w 57"/>
              <a:gd name="T49" fmla="*/ 21 h 168"/>
              <a:gd name="T50" fmla="*/ 4 w 57"/>
              <a:gd name="T51" fmla="*/ 14 h 168"/>
              <a:gd name="T52" fmla="*/ 29 w 57"/>
              <a:gd name="T53" fmla="*/ 7 h 168"/>
              <a:gd name="T54" fmla="*/ 53 w 57"/>
              <a:gd name="T55" fmla="*/ 14 h 168"/>
              <a:gd name="T56" fmla="*/ 29 w 57"/>
              <a:gd name="T57" fmla="*/ 21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68">
                <a:moveTo>
                  <a:pt x="20" y="78"/>
                </a:moveTo>
                <a:cubicBezTo>
                  <a:pt x="20" y="148"/>
                  <a:pt x="20" y="148"/>
                  <a:pt x="20" y="148"/>
                </a:cubicBezTo>
                <a:cubicBezTo>
                  <a:pt x="20" y="152"/>
                  <a:pt x="24" y="156"/>
                  <a:pt x="29" y="156"/>
                </a:cubicBezTo>
                <a:cubicBezTo>
                  <a:pt x="33" y="156"/>
                  <a:pt x="37" y="152"/>
                  <a:pt x="37" y="148"/>
                </a:cubicBezTo>
                <a:cubicBezTo>
                  <a:pt x="37" y="78"/>
                  <a:pt x="37" y="78"/>
                  <a:pt x="37" y="78"/>
                </a:cubicBezTo>
                <a:cubicBezTo>
                  <a:pt x="37" y="68"/>
                  <a:pt x="20" y="68"/>
                  <a:pt x="20" y="78"/>
                </a:cubicBezTo>
                <a:close/>
                <a:moveTo>
                  <a:pt x="29" y="0"/>
                </a:moveTo>
                <a:cubicBezTo>
                  <a:pt x="13" y="0"/>
                  <a:pt x="0" y="5"/>
                  <a:pt x="0" y="11"/>
                </a:cubicBezTo>
                <a:cubicBezTo>
                  <a:pt x="0" y="22"/>
                  <a:pt x="0" y="22"/>
                  <a:pt x="0" y="22"/>
                </a:cubicBezTo>
                <a:cubicBezTo>
                  <a:pt x="0" y="25"/>
                  <a:pt x="3" y="27"/>
                  <a:pt x="8" y="29"/>
                </a:cubicBezTo>
                <a:cubicBezTo>
                  <a:pt x="8" y="148"/>
                  <a:pt x="8" y="148"/>
                  <a:pt x="8" y="148"/>
                </a:cubicBezTo>
                <a:cubicBezTo>
                  <a:pt x="8" y="159"/>
                  <a:pt x="17" y="168"/>
                  <a:pt x="29" y="168"/>
                </a:cubicBezTo>
                <a:cubicBezTo>
                  <a:pt x="40" y="168"/>
                  <a:pt x="49" y="159"/>
                  <a:pt x="49" y="148"/>
                </a:cubicBezTo>
                <a:cubicBezTo>
                  <a:pt x="49" y="29"/>
                  <a:pt x="49" y="29"/>
                  <a:pt x="49" y="29"/>
                </a:cubicBezTo>
                <a:cubicBezTo>
                  <a:pt x="54" y="27"/>
                  <a:pt x="57" y="25"/>
                  <a:pt x="57" y="22"/>
                </a:cubicBezTo>
                <a:cubicBezTo>
                  <a:pt x="57" y="11"/>
                  <a:pt x="57" y="11"/>
                  <a:pt x="57" y="11"/>
                </a:cubicBezTo>
                <a:cubicBezTo>
                  <a:pt x="57" y="5"/>
                  <a:pt x="44" y="0"/>
                  <a:pt x="29" y="0"/>
                </a:cubicBezTo>
                <a:close/>
                <a:moveTo>
                  <a:pt x="41" y="148"/>
                </a:moveTo>
                <a:cubicBezTo>
                  <a:pt x="41" y="155"/>
                  <a:pt x="35" y="160"/>
                  <a:pt x="29" y="160"/>
                </a:cubicBezTo>
                <a:cubicBezTo>
                  <a:pt x="22" y="160"/>
                  <a:pt x="16" y="155"/>
                  <a:pt x="16" y="148"/>
                </a:cubicBezTo>
                <a:cubicBezTo>
                  <a:pt x="16" y="31"/>
                  <a:pt x="16" y="31"/>
                  <a:pt x="16" y="31"/>
                </a:cubicBezTo>
                <a:cubicBezTo>
                  <a:pt x="20" y="32"/>
                  <a:pt x="24" y="33"/>
                  <a:pt x="29" y="33"/>
                </a:cubicBezTo>
                <a:cubicBezTo>
                  <a:pt x="33" y="33"/>
                  <a:pt x="37" y="32"/>
                  <a:pt x="41" y="31"/>
                </a:cubicBezTo>
                <a:lnTo>
                  <a:pt x="41" y="148"/>
                </a:lnTo>
                <a:close/>
                <a:moveTo>
                  <a:pt x="29" y="21"/>
                </a:moveTo>
                <a:cubicBezTo>
                  <a:pt x="15" y="21"/>
                  <a:pt x="4" y="17"/>
                  <a:pt x="4" y="14"/>
                </a:cubicBezTo>
                <a:cubicBezTo>
                  <a:pt x="4" y="10"/>
                  <a:pt x="15" y="7"/>
                  <a:pt x="29" y="7"/>
                </a:cubicBezTo>
                <a:cubicBezTo>
                  <a:pt x="42" y="7"/>
                  <a:pt x="53" y="10"/>
                  <a:pt x="53" y="14"/>
                </a:cubicBezTo>
                <a:cubicBezTo>
                  <a:pt x="53" y="17"/>
                  <a:pt x="42" y="21"/>
                  <a:pt x="29" y="21"/>
                </a:cubicBez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16" name="Freeform 66"/>
          <p:cNvSpPr>
            <a:spLocks noEditPoints="1"/>
          </p:cNvSpPr>
          <p:nvPr/>
        </p:nvSpPr>
        <p:spPr bwMode="auto">
          <a:xfrm>
            <a:off x="9798586" y="1642803"/>
            <a:ext cx="527098" cy="775342"/>
          </a:xfrm>
          <a:custGeom>
            <a:avLst/>
            <a:gdLst>
              <a:gd name="T0" fmla="*/ 94 w 117"/>
              <a:gd name="T1" fmla="*/ 142 h 173"/>
              <a:gd name="T2" fmla="*/ 93 w 117"/>
              <a:gd name="T3" fmla="*/ 141 h 173"/>
              <a:gd name="T4" fmla="*/ 71 w 117"/>
              <a:gd name="T5" fmla="*/ 90 h 173"/>
              <a:gd name="T6" fmla="*/ 59 w 117"/>
              <a:gd name="T7" fmla="*/ 87 h 173"/>
              <a:gd name="T8" fmla="*/ 46 w 117"/>
              <a:gd name="T9" fmla="*/ 90 h 173"/>
              <a:gd name="T10" fmla="*/ 24 w 117"/>
              <a:gd name="T11" fmla="*/ 141 h 173"/>
              <a:gd name="T12" fmla="*/ 24 w 117"/>
              <a:gd name="T13" fmla="*/ 142 h 173"/>
              <a:gd name="T14" fmla="*/ 23 w 117"/>
              <a:gd name="T15" fmla="*/ 144 h 173"/>
              <a:gd name="T16" fmla="*/ 23 w 117"/>
              <a:gd name="T17" fmla="*/ 144 h 173"/>
              <a:gd name="T18" fmla="*/ 23 w 117"/>
              <a:gd name="T19" fmla="*/ 144 h 173"/>
              <a:gd name="T20" fmla="*/ 59 w 117"/>
              <a:gd name="T21" fmla="*/ 157 h 173"/>
              <a:gd name="T22" fmla="*/ 95 w 117"/>
              <a:gd name="T23" fmla="*/ 144 h 173"/>
              <a:gd name="T24" fmla="*/ 95 w 117"/>
              <a:gd name="T25" fmla="*/ 144 h 173"/>
              <a:gd name="T26" fmla="*/ 95 w 117"/>
              <a:gd name="T27" fmla="*/ 144 h 173"/>
              <a:gd name="T28" fmla="*/ 94 w 117"/>
              <a:gd name="T29" fmla="*/ 142 h 173"/>
              <a:gd name="T30" fmla="*/ 116 w 117"/>
              <a:gd name="T31" fmla="*/ 152 h 173"/>
              <a:gd name="T32" fmla="*/ 115 w 117"/>
              <a:gd name="T33" fmla="*/ 149 h 173"/>
              <a:gd name="T34" fmla="*/ 114 w 117"/>
              <a:gd name="T35" fmla="*/ 147 h 173"/>
              <a:gd name="T36" fmla="*/ 78 w 117"/>
              <a:gd name="T37" fmla="*/ 66 h 173"/>
              <a:gd name="T38" fmla="*/ 79 w 117"/>
              <a:gd name="T39" fmla="*/ 66 h 173"/>
              <a:gd name="T40" fmla="*/ 79 w 117"/>
              <a:gd name="T41" fmla="*/ 30 h 173"/>
              <a:gd name="T42" fmla="*/ 87 w 117"/>
              <a:gd name="T43" fmla="*/ 22 h 173"/>
              <a:gd name="T44" fmla="*/ 87 w 117"/>
              <a:gd name="T45" fmla="*/ 11 h 173"/>
              <a:gd name="T46" fmla="*/ 59 w 117"/>
              <a:gd name="T47" fmla="*/ 0 h 173"/>
              <a:gd name="T48" fmla="*/ 30 w 117"/>
              <a:gd name="T49" fmla="*/ 11 h 173"/>
              <a:gd name="T50" fmla="*/ 30 w 117"/>
              <a:gd name="T51" fmla="*/ 22 h 173"/>
              <a:gd name="T52" fmla="*/ 38 w 117"/>
              <a:gd name="T53" fmla="*/ 30 h 173"/>
              <a:gd name="T54" fmla="*/ 38 w 117"/>
              <a:gd name="T55" fmla="*/ 66 h 173"/>
              <a:gd name="T56" fmla="*/ 39 w 117"/>
              <a:gd name="T57" fmla="*/ 66 h 173"/>
              <a:gd name="T58" fmla="*/ 4 w 117"/>
              <a:gd name="T59" fmla="*/ 147 h 173"/>
              <a:gd name="T60" fmla="*/ 2 w 117"/>
              <a:gd name="T61" fmla="*/ 149 h 173"/>
              <a:gd name="T62" fmla="*/ 1 w 117"/>
              <a:gd name="T63" fmla="*/ 152 h 173"/>
              <a:gd name="T64" fmla="*/ 1 w 117"/>
              <a:gd name="T65" fmla="*/ 153 h 173"/>
              <a:gd name="T66" fmla="*/ 1 w 117"/>
              <a:gd name="T67" fmla="*/ 153 h 173"/>
              <a:gd name="T68" fmla="*/ 59 w 117"/>
              <a:gd name="T69" fmla="*/ 173 h 173"/>
              <a:gd name="T70" fmla="*/ 116 w 117"/>
              <a:gd name="T71" fmla="*/ 153 h 173"/>
              <a:gd name="T72" fmla="*/ 116 w 117"/>
              <a:gd name="T73" fmla="*/ 153 h 173"/>
              <a:gd name="T74" fmla="*/ 116 w 117"/>
              <a:gd name="T75" fmla="*/ 152 h 173"/>
              <a:gd name="T76" fmla="*/ 34 w 117"/>
              <a:gd name="T77" fmla="*/ 15 h 173"/>
              <a:gd name="T78" fmla="*/ 59 w 117"/>
              <a:gd name="T79" fmla="*/ 8 h 173"/>
              <a:gd name="T80" fmla="*/ 83 w 117"/>
              <a:gd name="T81" fmla="*/ 15 h 173"/>
              <a:gd name="T82" fmla="*/ 59 w 117"/>
              <a:gd name="T83" fmla="*/ 21 h 173"/>
              <a:gd name="T84" fmla="*/ 34 w 117"/>
              <a:gd name="T85" fmla="*/ 15 h 173"/>
              <a:gd name="T86" fmla="*/ 104 w 117"/>
              <a:gd name="T87" fmla="*/ 149 h 173"/>
              <a:gd name="T88" fmla="*/ 59 w 117"/>
              <a:gd name="T89" fmla="*/ 165 h 173"/>
              <a:gd name="T90" fmla="*/ 13 w 117"/>
              <a:gd name="T91" fmla="*/ 149 h 173"/>
              <a:gd name="T92" fmla="*/ 13 w 117"/>
              <a:gd name="T93" fmla="*/ 149 h 173"/>
              <a:gd name="T94" fmla="*/ 13 w 117"/>
              <a:gd name="T95" fmla="*/ 149 h 173"/>
              <a:gd name="T96" fmla="*/ 14 w 117"/>
              <a:gd name="T97" fmla="*/ 146 h 173"/>
              <a:gd name="T98" fmla="*/ 15 w 117"/>
              <a:gd name="T99" fmla="*/ 144 h 173"/>
              <a:gd name="T100" fmla="*/ 46 w 117"/>
              <a:gd name="T101" fmla="*/ 71 h 173"/>
              <a:gd name="T102" fmla="*/ 46 w 117"/>
              <a:gd name="T103" fmla="*/ 32 h 173"/>
              <a:gd name="T104" fmla="*/ 59 w 117"/>
              <a:gd name="T105" fmla="*/ 33 h 173"/>
              <a:gd name="T106" fmla="*/ 71 w 117"/>
              <a:gd name="T107" fmla="*/ 32 h 173"/>
              <a:gd name="T108" fmla="*/ 71 w 117"/>
              <a:gd name="T109" fmla="*/ 71 h 173"/>
              <a:gd name="T110" fmla="*/ 102 w 117"/>
              <a:gd name="T111" fmla="*/ 144 h 173"/>
              <a:gd name="T112" fmla="*/ 103 w 117"/>
              <a:gd name="T113" fmla="*/ 146 h 173"/>
              <a:gd name="T114" fmla="*/ 104 w 117"/>
              <a:gd name="T115" fmla="*/ 149 h 173"/>
              <a:gd name="T116" fmla="*/ 104 w 117"/>
              <a:gd name="T117" fmla="*/ 149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7" h="173">
                <a:moveTo>
                  <a:pt x="94" y="142"/>
                </a:moveTo>
                <a:cubicBezTo>
                  <a:pt x="94" y="141"/>
                  <a:pt x="93" y="141"/>
                  <a:pt x="93" y="141"/>
                </a:cubicBezTo>
                <a:cubicBezTo>
                  <a:pt x="71" y="90"/>
                  <a:pt x="71" y="90"/>
                  <a:pt x="71" y="90"/>
                </a:cubicBezTo>
                <a:cubicBezTo>
                  <a:pt x="71" y="90"/>
                  <a:pt x="65" y="87"/>
                  <a:pt x="59" y="87"/>
                </a:cubicBezTo>
                <a:cubicBezTo>
                  <a:pt x="53" y="87"/>
                  <a:pt x="46" y="90"/>
                  <a:pt x="46" y="90"/>
                </a:cubicBezTo>
                <a:cubicBezTo>
                  <a:pt x="24" y="141"/>
                  <a:pt x="24" y="141"/>
                  <a:pt x="24" y="141"/>
                </a:cubicBezTo>
                <a:cubicBezTo>
                  <a:pt x="24" y="141"/>
                  <a:pt x="24" y="141"/>
                  <a:pt x="24" y="142"/>
                </a:cubicBezTo>
                <a:cubicBezTo>
                  <a:pt x="23" y="142"/>
                  <a:pt x="23" y="143"/>
                  <a:pt x="23" y="144"/>
                </a:cubicBezTo>
                <a:cubicBezTo>
                  <a:pt x="23" y="144"/>
                  <a:pt x="23" y="144"/>
                  <a:pt x="23" y="144"/>
                </a:cubicBezTo>
                <a:cubicBezTo>
                  <a:pt x="23" y="144"/>
                  <a:pt x="23" y="144"/>
                  <a:pt x="23" y="144"/>
                </a:cubicBezTo>
                <a:cubicBezTo>
                  <a:pt x="22" y="151"/>
                  <a:pt x="37" y="157"/>
                  <a:pt x="59" y="157"/>
                </a:cubicBezTo>
                <a:cubicBezTo>
                  <a:pt x="80" y="157"/>
                  <a:pt x="95" y="151"/>
                  <a:pt x="95" y="144"/>
                </a:cubicBezTo>
                <a:cubicBezTo>
                  <a:pt x="95" y="144"/>
                  <a:pt x="95" y="144"/>
                  <a:pt x="95" y="144"/>
                </a:cubicBezTo>
                <a:cubicBezTo>
                  <a:pt x="95" y="144"/>
                  <a:pt x="95" y="144"/>
                  <a:pt x="95" y="144"/>
                </a:cubicBezTo>
                <a:cubicBezTo>
                  <a:pt x="94" y="143"/>
                  <a:pt x="94" y="142"/>
                  <a:pt x="94" y="142"/>
                </a:cubicBezTo>
                <a:close/>
                <a:moveTo>
                  <a:pt x="116" y="152"/>
                </a:moveTo>
                <a:cubicBezTo>
                  <a:pt x="116" y="151"/>
                  <a:pt x="116" y="150"/>
                  <a:pt x="115" y="149"/>
                </a:cubicBezTo>
                <a:cubicBezTo>
                  <a:pt x="115" y="148"/>
                  <a:pt x="114" y="148"/>
                  <a:pt x="114" y="147"/>
                </a:cubicBezTo>
                <a:cubicBezTo>
                  <a:pt x="78" y="66"/>
                  <a:pt x="78" y="66"/>
                  <a:pt x="78" y="66"/>
                </a:cubicBezTo>
                <a:cubicBezTo>
                  <a:pt x="79" y="66"/>
                  <a:pt x="79" y="66"/>
                  <a:pt x="79" y="66"/>
                </a:cubicBezTo>
                <a:cubicBezTo>
                  <a:pt x="79" y="30"/>
                  <a:pt x="79" y="30"/>
                  <a:pt x="79" y="30"/>
                </a:cubicBezTo>
                <a:cubicBezTo>
                  <a:pt x="84" y="28"/>
                  <a:pt x="87" y="25"/>
                  <a:pt x="87" y="22"/>
                </a:cubicBezTo>
                <a:cubicBezTo>
                  <a:pt x="87" y="11"/>
                  <a:pt x="87" y="11"/>
                  <a:pt x="87" y="11"/>
                </a:cubicBezTo>
                <a:cubicBezTo>
                  <a:pt x="87" y="5"/>
                  <a:pt x="75" y="0"/>
                  <a:pt x="59" y="0"/>
                </a:cubicBezTo>
                <a:cubicBezTo>
                  <a:pt x="43" y="0"/>
                  <a:pt x="30" y="5"/>
                  <a:pt x="30" y="11"/>
                </a:cubicBezTo>
                <a:cubicBezTo>
                  <a:pt x="30" y="22"/>
                  <a:pt x="30" y="22"/>
                  <a:pt x="30" y="22"/>
                </a:cubicBezTo>
                <a:cubicBezTo>
                  <a:pt x="30" y="25"/>
                  <a:pt x="33" y="28"/>
                  <a:pt x="38" y="30"/>
                </a:cubicBezTo>
                <a:cubicBezTo>
                  <a:pt x="38" y="66"/>
                  <a:pt x="38" y="66"/>
                  <a:pt x="38" y="66"/>
                </a:cubicBezTo>
                <a:cubicBezTo>
                  <a:pt x="39" y="66"/>
                  <a:pt x="39" y="66"/>
                  <a:pt x="39" y="66"/>
                </a:cubicBezTo>
                <a:cubicBezTo>
                  <a:pt x="4" y="147"/>
                  <a:pt x="4" y="147"/>
                  <a:pt x="4" y="147"/>
                </a:cubicBezTo>
                <a:cubicBezTo>
                  <a:pt x="3" y="148"/>
                  <a:pt x="3" y="148"/>
                  <a:pt x="2" y="149"/>
                </a:cubicBezTo>
                <a:cubicBezTo>
                  <a:pt x="2" y="150"/>
                  <a:pt x="1" y="151"/>
                  <a:pt x="1" y="152"/>
                </a:cubicBezTo>
                <a:cubicBezTo>
                  <a:pt x="1" y="153"/>
                  <a:pt x="1" y="153"/>
                  <a:pt x="1" y="153"/>
                </a:cubicBezTo>
                <a:cubicBezTo>
                  <a:pt x="1" y="153"/>
                  <a:pt x="1" y="153"/>
                  <a:pt x="1" y="153"/>
                </a:cubicBezTo>
                <a:cubicBezTo>
                  <a:pt x="0" y="164"/>
                  <a:pt x="24" y="173"/>
                  <a:pt x="59" y="173"/>
                </a:cubicBezTo>
                <a:cubicBezTo>
                  <a:pt x="94" y="173"/>
                  <a:pt x="117" y="164"/>
                  <a:pt x="116" y="153"/>
                </a:cubicBezTo>
                <a:cubicBezTo>
                  <a:pt x="116" y="153"/>
                  <a:pt x="116" y="153"/>
                  <a:pt x="116" y="153"/>
                </a:cubicBezTo>
                <a:lnTo>
                  <a:pt x="116" y="152"/>
                </a:lnTo>
                <a:close/>
                <a:moveTo>
                  <a:pt x="34" y="15"/>
                </a:moveTo>
                <a:cubicBezTo>
                  <a:pt x="34" y="11"/>
                  <a:pt x="45" y="8"/>
                  <a:pt x="59" y="8"/>
                </a:cubicBezTo>
                <a:cubicBezTo>
                  <a:pt x="72" y="8"/>
                  <a:pt x="83" y="11"/>
                  <a:pt x="83" y="15"/>
                </a:cubicBezTo>
                <a:cubicBezTo>
                  <a:pt x="83" y="18"/>
                  <a:pt x="72" y="21"/>
                  <a:pt x="59" y="21"/>
                </a:cubicBezTo>
                <a:cubicBezTo>
                  <a:pt x="45" y="21"/>
                  <a:pt x="34" y="18"/>
                  <a:pt x="34" y="15"/>
                </a:cubicBezTo>
                <a:close/>
                <a:moveTo>
                  <a:pt x="104" y="149"/>
                </a:moveTo>
                <a:cubicBezTo>
                  <a:pt x="105" y="158"/>
                  <a:pt x="86" y="165"/>
                  <a:pt x="59" y="165"/>
                </a:cubicBezTo>
                <a:cubicBezTo>
                  <a:pt x="31" y="165"/>
                  <a:pt x="13" y="158"/>
                  <a:pt x="13" y="149"/>
                </a:cubicBezTo>
                <a:cubicBezTo>
                  <a:pt x="13" y="149"/>
                  <a:pt x="13" y="149"/>
                  <a:pt x="13" y="149"/>
                </a:cubicBezTo>
                <a:cubicBezTo>
                  <a:pt x="13" y="149"/>
                  <a:pt x="13" y="149"/>
                  <a:pt x="13" y="149"/>
                </a:cubicBezTo>
                <a:cubicBezTo>
                  <a:pt x="13" y="148"/>
                  <a:pt x="14" y="147"/>
                  <a:pt x="14" y="146"/>
                </a:cubicBezTo>
                <a:cubicBezTo>
                  <a:pt x="14" y="145"/>
                  <a:pt x="15" y="145"/>
                  <a:pt x="15" y="144"/>
                </a:cubicBezTo>
                <a:cubicBezTo>
                  <a:pt x="46" y="71"/>
                  <a:pt x="46" y="71"/>
                  <a:pt x="46" y="71"/>
                </a:cubicBezTo>
                <a:cubicBezTo>
                  <a:pt x="46" y="32"/>
                  <a:pt x="46" y="32"/>
                  <a:pt x="46" y="32"/>
                </a:cubicBezTo>
                <a:cubicBezTo>
                  <a:pt x="50" y="33"/>
                  <a:pt x="54" y="33"/>
                  <a:pt x="59" y="33"/>
                </a:cubicBezTo>
                <a:cubicBezTo>
                  <a:pt x="63" y="33"/>
                  <a:pt x="67" y="33"/>
                  <a:pt x="71" y="32"/>
                </a:cubicBezTo>
                <a:cubicBezTo>
                  <a:pt x="71" y="71"/>
                  <a:pt x="71" y="71"/>
                  <a:pt x="71" y="71"/>
                </a:cubicBezTo>
                <a:cubicBezTo>
                  <a:pt x="102" y="144"/>
                  <a:pt x="102" y="144"/>
                  <a:pt x="102" y="144"/>
                </a:cubicBezTo>
                <a:cubicBezTo>
                  <a:pt x="103" y="145"/>
                  <a:pt x="103" y="145"/>
                  <a:pt x="103" y="146"/>
                </a:cubicBezTo>
                <a:cubicBezTo>
                  <a:pt x="104" y="147"/>
                  <a:pt x="104" y="148"/>
                  <a:pt x="104" y="149"/>
                </a:cubicBezTo>
                <a:cubicBezTo>
                  <a:pt x="104" y="149"/>
                  <a:pt x="104" y="149"/>
                  <a:pt x="104" y="149"/>
                </a:cubicBez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17" name="Freeform 67"/>
          <p:cNvSpPr>
            <a:spLocks noEditPoints="1"/>
          </p:cNvSpPr>
          <p:nvPr/>
        </p:nvSpPr>
        <p:spPr bwMode="auto">
          <a:xfrm>
            <a:off x="10803869" y="1661194"/>
            <a:ext cx="605313" cy="649523"/>
          </a:xfrm>
          <a:custGeom>
            <a:avLst/>
            <a:gdLst>
              <a:gd name="T0" fmla="*/ 55 w 135"/>
              <a:gd name="T1" fmla="*/ 70 h 144"/>
              <a:gd name="T2" fmla="*/ 80 w 135"/>
              <a:gd name="T3" fmla="*/ 70 h 144"/>
              <a:gd name="T4" fmla="*/ 119 w 135"/>
              <a:gd name="T5" fmla="*/ 72 h 144"/>
              <a:gd name="T6" fmla="*/ 94 w 135"/>
              <a:gd name="T7" fmla="*/ 27 h 144"/>
              <a:gd name="T8" fmla="*/ 42 w 135"/>
              <a:gd name="T9" fmla="*/ 27 h 144"/>
              <a:gd name="T10" fmla="*/ 16 w 135"/>
              <a:gd name="T11" fmla="*/ 72 h 144"/>
              <a:gd name="T12" fmla="*/ 42 w 135"/>
              <a:gd name="T13" fmla="*/ 116 h 144"/>
              <a:gd name="T14" fmla="*/ 93 w 135"/>
              <a:gd name="T15" fmla="*/ 116 h 144"/>
              <a:gd name="T16" fmla="*/ 119 w 135"/>
              <a:gd name="T17" fmla="*/ 72 h 144"/>
              <a:gd name="T18" fmla="*/ 115 w 135"/>
              <a:gd name="T19" fmla="*/ 67 h 144"/>
              <a:gd name="T20" fmla="*/ 96 w 135"/>
              <a:gd name="T21" fmla="*/ 34 h 144"/>
              <a:gd name="T22" fmla="*/ 100 w 135"/>
              <a:gd name="T23" fmla="*/ 60 h 144"/>
              <a:gd name="T24" fmla="*/ 100 w 135"/>
              <a:gd name="T25" fmla="*/ 84 h 144"/>
              <a:gd name="T26" fmla="*/ 100 w 135"/>
              <a:gd name="T27" fmla="*/ 60 h 144"/>
              <a:gd name="T28" fmla="*/ 84 w 135"/>
              <a:gd name="T29" fmla="*/ 43 h 144"/>
              <a:gd name="T30" fmla="*/ 90 w 135"/>
              <a:gd name="T31" fmla="*/ 34 h 144"/>
              <a:gd name="T32" fmla="*/ 68 w 135"/>
              <a:gd name="T33" fmla="*/ 12 h 144"/>
              <a:gd name="T34" fmla="*/ 68 w 135"/>
              <a:gd name="T35" fmla="*/ 35 h 144"/>
              <a:gd name="T36" fmla="*/ 68 w 135"/>
              <a:gd name="T37" fmla="*/ 12 h 144"/>
              <a:gd name="T38" fmla="*/ 62 w 135"/>
              <a:gd name="T39" fmla="*/ 38 h 144"/>
              <a:gd name="T40" fmla="*/ 41 w 135"/>
              <a:gd name="T41" fmla="*/ 50 h 144"/>
              <a:gd name="T42" fmla="*/ 16 w 135"/>
              <a:gd name="T43" fmla="*/ 42 h 144"/>
              <a:gd name="T44" fmla="*/ 36 w 135"/>
              <a:gd name="T45" fmla="*/ 54 h 144"/>
              <a:gd name="T46" fmla="*/ 16 w 135"/>
              <a:gd name="T47" fmla="*/ 42 h 144"/>
              <a:gd name="T48" fmla="*/ 24 w 135"/>
              <a:gd name="T49" fmla="*/ 72 h 144"/>
              <a:gd name="T50" fmla="*/ 35 w 135"/>
              <a:gd name="T51" fmla="*/ 72 h 144"/>
              <a:gd name="T52" fmla="*/ 16 w 135"/>
              <a:gd name="T53" fmla="*/ 102 h 144"/>
              <a:gd name="T54" fmla="*/ 36 w 135"/>
              <a:gd name="T55" fmla="*/ 90 h 144"/>
              <a:gd name="T56" fmla="*/ 16 w 135"/>
              <a:gd name="T57" fmla="*/ 102 h 144"/>
              <a:gd name="T58" fmla="*/ 51 w 135"/>
              <a:gd name="T59" fmla="*/ 100 h 144"/>
              <a:gd name="T60" fmla="*/ 46 w 135"/>
              <a:gd name="T61" fmla="*/ 110 h 144"/>
              <a:gd name="T62" fmla="*/ 68 w 135"/>
              <a:gd name="T63" fmla="*/ 131 h 144"/>
              <a:gd name="T64" fmla="*/ 68 w 135"/>
              <a:gd name="T65" fmla="*/ 109 h 144"/>
              <a:gd name="T66" fmla="*/ 68 w 135"/>
              <a:gd name="T67" fmla="*/ 131 h 144"/>
              <a:gd name="T68" fmla="*/ 74 w 135"/>
              <a:gd name="T69" fmla="*/ 106 h 144"/>
              <a:gd name="T70" fmla="*/ 94 w 135"/>
              <a:gd name="T71" fmla="*/ 94 h 144"/>
              <a:gd name="T72" fmla="*/ 82 w 135"/>
              <a:gd name="T73" fmla="*/ 97 h 144"/>
              <a:gd name="T74" fmla="*/ 54 w 135"/>
              <a:gd name="T75" fmla="*/ 97 h 144"/>
              <a:gd name="T76" fmla="*/ 39 w 135"/>
              <a:gd name="T77" fmla="*/ 72 h 144"/>
              <a:gd name="T78" fmla="*/ 54 w 135"/>
              <a:gd name="T79" fmla="*/ 47 h 144"/>
              <a:gd name="T80" fmla="*/ 82 w 135"/>
              <a:gd name="T81" fmla="*/ 47 h 144"/>
              <a:gd name="T82" fmla="*/ 96 w 135"/>
              <a:gd name="T83" fmla="*/ 72 h 144"/>
              <a:gd name="T84" fmla="*/ 82 w 135"/>
              <a:gd name="T85" fmla="*/ 97 h 144"/>
              <a:gd name="T86" fmla="*/ 95 w 135"/>
              <a:gd name="T87" fmla="*/ 110 h 144"/>
              <a:gd name="T88" fmla="*/ 115 w 135"/>
              <a:gd name="T89" fmla="*/ 77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5" h="144">
                <a:moveTo>
                  <a:pt x="68" y="58"/>
                </a:moveTo>
                <a:cubicBezTo>
                  <a:pt x="61" y="58"/>
                  <a:pt x="55" y="63"/>
                  <a:pt x="55" y="70"/>
                </a:cubicBezTo>
                <a:cubicBezTo>
                  <a:pt x="55" y="77"/>
                  <a:pt x="61" y="82"/>
                  <a:pt x="68" y="82"/>
                </a:cubicBezTo>
                <a:cubicBezTo>
                  <a:pt x="75" y="82"/>
                  <a:pt x="80" y="77"/>
                  <a:pt x="80" y="70"/>
                </a:cubicBezTo>
                <a:cubicBezTo>
                  <a:pt x="80" y="63"/>
                  <a:pt x="75" y="58"/>
                  <a:pt x="68" y="58"/>
                </a:cubicBezTo>
                <a:close/>
                <a:moveTo>
                  <a:pt x="119" y="72"/>
                </a:moveTo>
                <a:cubicBezTo>
                  <a:pt x="131" y="58"/>
                  <a:pt x="135" y="45"/>
                  <a:pt x="130" y="36"/>
                </a:cubicBezTo>
                <a:cubicBezTo>
                  <a:pt x="125" y="27"/>
                  <a:pt x="111" y="24"/>
                  <a:pt x="94" y="27"/>
                </a:cubicBezTo>
                <a:cubicBezTo>
                  <a:pt x="87" y="11"/>
                  <a:pt x="78" y="0"/>
                  <a:pt x="68" y="0"/>
                </a:cubicBezTo>
                <a:cubicBezTo>
                  <a:pt x="57" y="0"/>
                  <a:pt x="48" y="11"/>
                  <a:pt x="42" y="27"/>
                </a:cubicBezTo>
                <a:cubicBezTo>
                  <a:pt x="25" y="24"/>
                  <a:pt x="11" y="27"/>
                  <a:pt x="5" y="36"/>
                </a:cubicBezTo>
                <a:cubicBezTo>
                  <a:pt x="0" y="45"/>
                  <a:pt x="5" y="58"/>
                  <a:pt x="16" y="72"/>
                </a:cubicBezTo>
                <a:cubicBezTo>
                  <a:pt x="5" y="86"/>
                  <a:pt x="0" y="99"/>
                  <a:pt x="5" y="108"/>
                </a:cubicBezTo>
                <a:cubicBezTo>
                  <a:pt x="11" y="117"/>
                  <a:pt x="25" y="120"/>
                  <a:pt x="42" y="116"/>
                </a:cubicBezTo>
                <a:cubicBezTo>
                  <a:pt x="48" y="133"/>
                  <a:pt x="57" y="144"/>
                  <a:pt x="68" y="144"/>
                </a:cubicBezTo>
                <a:cubicBezTo>
                  <a:pt x="78" y="144"/>
                  <a:pt x="87" y="133"/>
                  <a:pt x="93" y="116"/>
                </a:cubicBezTo>
                <a:cubicBezTo>
                  <a:pt x="111" y="120"/>
                  <a:pt x="125" y="117"/>
                  <a:pt x="130" y="108"/>
                </a:cubicBezTo>
                <a:cubicBezTo>
                  <a:pt x="135" y="99"/>
                  <a:pt x="131" y="85"/>
                  <a:pt x="119" y="72"/>
                </a:cubicBezTo>
                <a:close/>
                <a:moveTo>
                  <a:pt x="119" y="42"/>
                </a:moveTo>
                <a:cubicBezTo>
                  <a:pt x="123" y="49"/>
                  <a:pt x="121" y="58"/>
                  <a:pt x="115" y="67"/>
                </a:cubicBezTo>
                <a:cubicBezTo>
                  <a:pt x="111" y="63"/>
                  <a:pt x="105" y="58"/>
                  <a:pt x="99" y="54"/>
                </a:cubicBezTo>
                <a:cubicBezTo>
                  <a:pt x="99" y="46"/>
                  <a:pt x="97" y="40"/>
                  <a:pt x="96" y="34"/>
                </a:cubicBezTo>
                <a:cubicBezTo>
                  <a:pt x="107" y="33"/>
                  <a:pt x="116" y="36"/>
                  <a:pt x="119" y="42"/>
                </a:cubicBezTo>
                <a:close/>
                <a:moveTo>
                  <a:pt x="100" y="60"/>
                </a:moveTo>
                <a:cubicBezTo>
                  <a:pt x="104" y="64"/>
                  <a:pt x="108" y="68"/>
                  <a:pt x="111" y="72"/>
                </a:cubicBezTo>
                <a:cubicBezTo>
                  <a:pt x="108" y="76"/>
                  <a:pt x="105" y="80"/>
                  <a:pt x="100" y="84"/>
                </a:cubicBezTo>
                <a:cubicBezTo>
                  <a:pt x="100" y="80"/>
                  <a:pt x="101" y="76"/>
                  <a:pt x="101" y="72"/>
                </a:cubicBezTo>
                <a:cubicBezTo>
                  <a:pt x="101" y="68"/>
                  <a:pt x="100" y="64"/>
                  <a:pt x="100" y="60"/>
                </a:cubicBezTo>
                <a:close/>
                <a:moveTo>
                  <a:pt x="94" y="50"/>
                </a:moveTo>
                <a:cubicBezTo>
                  <a:pt x="91" y="48"/>
                  <a:pt x="88" y="45"/>
                  <a:pt x="84" y="43"/>
                </a:cubicBezTo>
                <a:cubicBezTo>
                  <a:pt x="81" y="41"/>
                  <a:pt x="77" y="40"/>
                  <a:pt x="74" y="38"/>
                </a:cubicBezTo>
                <a:cubicBezTo>
                  <a:pt x="79" y="36"/>
                  <a:pt x="85" y="35"/>
                  <a:pt x="90" y="34"/>
                </a:cubicBezTo>
                <a:cubicBezTo>
                  <a:pt x="91" y="39"/>
                  <a:pt x="93" y="44"/>
                  <a:pt x="94" y="50"/>
                </a:cubicBezTo>
                <a:close/>
                <a:moveTo>
                  <a:pt x="68" y="12"/>
                </a:moveTo>
                <a:cubicBezTo>
                  <a:pt x="75" y="12"/>
                  <a:pt x="82" y="19"/>
                  <a:pt x="87" y="29"/>
                </a:cubicBezTo>
                <a:cubicBezTo>
                  <a:pt x="81" y="30"/>
                  <a:pt x="74" y="33"/>
                  <a:pt x="68" y="35"/>
                </a:cubicBezTo>
                <a:cubicBezTo>
                  <a:pt x="61" y="32"/>
                  <a:pt x="55" y="30"/>
                  <a:pt x="48" y="29"/>
                </a:cubicBezTo>
                <a:cubicBezTo>
                  <a:pt x="53" y="19"/>
                  <a:pt x="60" y="12"/>
                  <a:pt x="68" y="12"/>
                </a:cubicBezTo>
                <a:close/>
                <a:moveTo>
                  <a:pt x="46" y="34"/>
                </a:moveTo>
                <a:cubicBezTo>
                  <a:pt x="51" y="35"/>
                  <a:pt x="56" y="36"/>
                  <a:pt x="62" y="38"/>
                </a:cubicBezTo>
                <a:cubicBezTo>
                  <a:pt x="59" y="40"/>
                  <a:pt x="55" y="41"/>
                  <a:pt x="51" y="43"/>
                </a:cubicBezTo>
                <a:cubicBezTo>
                  <a:pt x="48" y="45"/>
                  <a:pt x="45" y="48"/>
                  <a:pt x="41" y="50"/>
                </a:cubicBezTo>
                <a:cubicBezTo>
                  <a:pt x="43" y="44"/>
                  <a:pt x="44" y="39"/>
                  <a:pt x="46" y="34"/>
                </a:cubicBezTo>
                <a:close/>
                <a:moveTo>
                  <a:pt x="16" y="42"/>
                </a:moveTo>
                <a:cubicBezTo>
                  <a:pt x="20" y="36"/>
                  <a:pt x="29" y="33"/>
                  <a:pt x="40" y="34"/>
                </a:cubicBezTo>
                <a:cubicBezTo>
                  <a:pt x="38" y="40"/>
                  <a:pt x="37" y="46"/>
                  <a:pt x="36" y="54"/>
                </a:cubicBezTo>
                <a:cubicBezTo>
                  <a:pt x="30" y="58"/>
                  <a:pt x="25" y="63"/>
                  <a:pt x="21" y="67"/>
                </a:cubicBezTo>
                <a:cubicBezTo>
                  <a:pt x="15" y="58"/>
                  <a:pt x="13" y="49"/>
                  <a:pt x="16" y="42"/>
                </a:cubicBezTo>
                <a:close/>
                <a:moveTo>
                  <a:pt x="36" y="84"/>
                </a:moveTo>
                <a:cubicBezTo>
                  <a:pt x="31" y="80"/>
                  <a:pt x="27" y="76"/>
                  <a:pt x="24" y="72"/>
                </a:cubicBezTo>
                <a:cubicBezTo>
                  <a:pt x="27" y="68"/>
                  <a:pt x="31" y="64"/>
                  <a:pt x="35" y="60"/>
                </a:cubicBezTo>
                <a:cubicBezTo>
                  <a:pt x="35" y="64"/>
                  <a:pt x="35" y="68"/>
                  <a:pt x="35" y="72"/>
                </a:cubicBezTo>
                <a:cubicBezTo>
                  <a:pt x="35" y="76"/>
                  <a:pt x="35" y="80"/>
                  <a:pt x="36" y="84"/>
                </a:cubicBezTo>
                <a:close/>
                <a:moveTo>
                  <a:pt x="16" y="102"/>
                </a:moveTo>
                <a:cubicBezTo>
                  <a:pt x="13" y="95"/>
                  <a:pt x="15" y="86"/>
                  <a:pt x="21" y="77"/>
                </a:cubicBezTo>
                <a:cubicBezTo>
                  <a:pt x="25" y="81"/>
                  <a:pt x="30" y="86"/>
                  <a:pt x="36" y="90"/>
                </a:cubicBezTo>
                <a:cubicBezTo>
                  <a:pt x="37" y="97"/>
                  <a:pt x="38" y="104"/>
                  <a:pt x="40" y="110"/>
                </a:cubicBezTo>
                <a:cubicBezTo>
                  <a:pt x="29" y="111"/>
                  <a:pt x="20" y="108"/>
                  <a:pt x="16" y="102"/>
                </a:cubicBezTo>
                <a:close/>
                <a:moveTo>
                  <a:pt x="42" y="94"/>
                </a:moveTo>
                <a:cubicBezTo>
                  <a:pt x="45" y="96"/>
                  <a:pt x="48" y="98"/>
                  <a:pt x="51" y="100"/>
                </a:cubicBezTo>
                <a:cubicBezTo>
                  <a:pt x="55" y="102"/>
                  <a:pt x="58" y="104"/>
                  <a:pt x="62" y="106"/>
                </a:cubicBezTo>
                <a:cubicBezTo>
                  <a:pt x="56" y="108"/>
                  <a:pt x="51" y="109"/>
                  <a:pt x="46" y="110"/>
                </a:cubicBezTo>
                <a:cubicBezTo>
                  <a:pt x="44" y="105"/>
                  <a:pt x="43" y="100"/>
                  <a:pt x="42" y="94"/>
                </a:cubicBezTo>
                <a:close/>
                <a:moveTo>
                  <a:pt x="68" y="131"/>
                </a:moveTo>
                <a:cubicBezTo>
                  <a:pt x="60" y="131"/>
                  <a:pt x="54" y="125"/>
                  <a:pt x="48" y="115"/>
                </a:cubicBezTo>
                <a:cubicBezTo>
                  <a:pt x="55" y="114"/>
                  <a:pt x="61" y="111"/>
                  <a:pt x="68" y="109"/>
                </a:cubicBezTo>
                <a:cubicBezTo>
                  <a:pt x="74" y="111"/>
                  <a:pt x="81" y="114"/>
                  <a:pt x="87" y="115"/>
                </a:cubicBezTo>
                <a:cubicBezTo>
                  <a:pt x="82" y="125"/>
                  <a:pt x="75" y="131"/>
                  <a:pt x="68" y="131"/>
                </a:cubicBezTo>
                <a:close/>
                <a:moveTo>
                  <a:pt x="90" y="110"/>
                </a:moveTo>
                <a:cubicBezTo>
                  <a:pt x="85" y="109"/>
                  <a:pt x="79" y="108"/>
                  <a:pt x="74" y="106"/>
                </a:cubicBezTo>
                <a:cubicBezTo>
                  <a:pt x="77" y="104"/>
                  <a:pt x="81" y="103"/>
                  <a:pt x="84" y="100"/>
                </a:cubicBezTo>
                <a:cubicBezTo>
                  <a:pt x="88" y="98"/>
                  <a:pt x="91" y="96"/>
                  <a:pt x="94" y="94"/>
                </a:cubicBezTo>
                <a:cubicBezTo>
                  <a:pt x="93" y="100"/>
                  <a:pt x="92" y="105"/>
                  <a:pt x="90" y="110"/>
                </a:cubicBezTo>
                <a:close/>
                <a:moveTo>
                  <a:pt x="82" y="97"/>
                </a:moveTo>
                <a:cubicBezTo>
                  <a:pt x="77" y="99"/>
                  <a:pt x="72" y="101"/>
                  <a:pt x="68" y="103"/>
                </a:cubicBezTo>
                <a:cubicBezTo>
                  <a:pt x="63" y="101"/>
                  <a:pt x="58" y="99"/>
                  <a:pt x="54" y="97"/>
                </a:cubicBezTo>
                <a:cubicBezTo>
                  <a:pt x="49" y="94"/>
                  <a:pt x="45" y="91"/>
                  <a:pt x="41" y="88"/>
                </a:cubicBezTo>
                <a:cubicBezTo>
                  <a:pt x="40" y="83"/>
                  <a:pt x="39" y="77"/>
                  <a:pt x="39" y="72"/>
                </a:cubicBezTo>
                <a:cubicBezTo>
                  <a:pt x="39" y="66"/>
                  <a:pt x="40" y="61"/>
                  <a:pt x="41" y="56"/>
                </a:cubicBezTo>
                <a:cubicBezTo>
                  <a:pt x="45" y="53"/>
                  <a:pt x="49" y="50"/>
                  <a:pt x="54" y="47"/>
                </a:cubicBezTo>
                <a:cubicBezTo>
                  <a:pt x="58" y="45"/>
                  <a:pt x="63" y="42"/>
                  <a:pt x="68" y="40"/>
                </a:cubicBezTo>
                <a:cubicBezTo>
                  <a:pt x="73" y="42"/>
                  <a:pt x="77" y="45"/>
                  <a:pt x="82" y="47"/>
                </a:cubicBezTo>
                <a:cubicBezTo>
                  <a:pt x="87" y="50"/>
                  <a:pt x="91" y="53"/>
                  <a:pt x="95" y="56"/>
                </a:cubicBezTo>
                <a:cubicBezTo>
                  <a:pt x="96" y="61"/>
                  <a:pt x="96" y="66"/>
                  <a:pt x="96" y="72"/>
                </a:cubicBezTo>
                <a:cubicBezTo>
                  <a:pt x="96" y="77"/>
                  <a:pt x="96" y="83"/>
                  <a:pt x="95" y="88"/>
                </a:cubicBezTo>
                <a:cubicBezTo>
                  <a:pt x="91" y="91"/>
                  <a:pt x="87" y="94"/>
                  <a:pt x="82" y="97"/>
                </a:cubicBezTo>
                <a:close/>
                <a:moveTo>
                  <a:pt x="119" y="102"/>
                </a:moveTo>
                <a:cubicBezTo>
                  <a:pt x="116" y="108"/>
                  <a:pt x="107" y="111"/>
                  <a:pt x="95" y="110"/>
                </a:cubicBezTo>
                <a:cubicBezTo>
                  <a:pt x="97" y="104"/>
                  <a:pt x="99" y="97"/>
                  <a:pt x="100" y="90"/>
                </a:cubicBezTo>
                <a:cubicBezTo>
                  <a:pt x="105" y="86"/>
                  <a:pt x="110" y="81"/>
                  <a:pt x="115" y="77"/>
                </a:cubicBezTo>
                <a:cubicBezTo>
                  <a:pt x="121" y="86"/>
                  <a:pt x="123" y="95"/>
                  <a:pt x="119" y="102"/>
                </a:cubicBez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18" name="Freeform 68"/>
          <p:cNvSpPr>
            <a:spLocks noEditPoints="1"/>
          </p:cNvSpPr>
          <p:nvPr/>
        </p:nvSpPr>
        <p:spPr bwMode="auto">
          <a:xfrm>
            <a:off x="617316" y="2761243"/>
            <a:ext cx="737937" cy="737937"/>
          </a:xfrm>
          <a:custGeom>
            <a:avLst/>
            <a:gdLst>
              <a:gd name="T0" fmla="*/ 126 w 164"/>
              <a:gd name="T1" fmla="*/ 96 h 164"/>
              <a:gd name="T2" fmla="*/ 124 w 164"/>
              <a:gd name="T3" fmla="*/ 111 h 164"/>
              <a:gd name="T4" fmla="*/ 113 w 164"/>
              <a:gd name="T5" fmla="*/ 113 h 164"/>
              <a:gd name="T6" fmla="*/ 118 w 164"/>
              <a:gd name="T7" fmla="*/ 96 h 164"/>
              <a:gd name="T8" fmla="*/ 105 w 164"/>
              <a:gd name="T9" fmla="*/ 59 h 164"/>
              <a:gd name="T10" fmla="*/ 74 w 164"/>
              <a:gd name="T11" fmla="*/ 57 h 164"/>
              <a:gd name="T12" fmla="*/ 64 w 164"/>
              <a:gd name="T13" fmla="*/ 64 h 164"/>
              <a:gd name="T14" fmla="*/ 68 w 164"/>
              <a:gd name="T15" fmla="*/ 47 h 164"/>
              <a:gd name="T16" fmla="*/ 56 w 164"/>
              <a:gd name="T17" fmla="*/ 9 h 164"/>
              <a:gd name="T18" fmla="*/ 30 w 164"/>
              <a:gd name="T19" fmla="*/ 12 h 164"/>
              <a:gd name="T20" fmla="*/ 14 w 164"/>
              <a:gd name="T21" fmla="*/ 40 h 164"/>
              <a:gd name="T22" fmla="*/ 0 w 164"/>
              <a:gd name="T23" fmla="*/ 41 h 164"/>
              <a:gd name="T24" fmla="*/ 38 w 164"/>
              <a:gd name="T25" fmla="*/ 68 h 164"/>
              <a:gd name="T26" fmla="*/ 40 w 164"/>
              <a:gd name="T27" fmla="*/ 53 h 164"/>
              <a:gd name="T28" fmla="*/ 51 w 164"/>
              <a:gd name="T29" fmla="*/ 50 h 164"/>
              <a:gd name="T30" fmla="*/ 47 w 164"/>
              <a:gd name="T31" fmla="*/ 68 h 164"/>
              <a:gd name="T32" fmla="*/ 87 w 164"/>
              <a:gd name="T33" fmla="*/ 117 h 164"/>
              <a:gd name="T34" fmla="*/ 102 w 164"/>
              <a:gd name="T35" fmla="*/ 94 h 164"/>
              <a:gd name="T36" fmla="*/ 100 w 164"/>
              <a:gd name="T37" fmla="*/ 100 h 164"/>
              <a:gd name="T38" fmla="*/ 96 w 164"/>
              <a:gd name="T39" fmla="*/ 117 h 164"/>
              <a:gd name="T40" fmla="*/ 122 w 164"/>
              <a:gd name="T41" fmla="*/ 164 h 164"/>
              <a:gd name="T42" fmla="*/ 124 w 164"/>
              <a:gd name="T43" fmla="*/ 150 h 164"/>
              <a:gd name="T44" fmla="*/ 152 w 164"/>
              <a:gd name="T45" fmla="*/ 134 h 164"/>
              <a:gd name="T46" fmla="*/ 155 w 164"/>
              <a:gd name="T47" fmla="*/ 108 h 164"/>
              <a:gd name="T48" fmla="*/ 20 w 164"/>
              <a:gd name="T49" fmla="*/ 48 h 164"/>
              <a:gd name="T50" fmla="*/ 52 w 164"/>
              <a:gd name="T51" fmla="*/ 28 h 164"/>
              <a:gd name="T52" fmla="*/ 62 w 164"/>
              <a:gd name="T53" fmla="*/ 83 h 164"/>
              <a:gd name="T54" fmla="*/ 92 w 164"/>
              <a:gd name="T55" fmla="*/ 65 h 164"/>
              <a:gd name="T56" fmla="*/ 62 w 164"/>
              <a:gd name="T57" fmla="*/ 83 h 164"/>
              <a:gd name="T58" fmla="*/ 72 w 164"/>
              <a:gd name="T59" fmla="*/ 99 h 164"/>
              <a:gd name="T60" fmla="*/ 102 w 164"/>
              <a:gd name="T61" fmla="*/ 81 h 164"/>
              <a:gd name="T62" fmla="*/ 116 w 164"/>
              <a:gd name="T63" fmla="*/ 144 h 164"/>
              <a:gd name="T64" fmla="*/ 136 w 164"/>
              <a:gd name="T65" fmla="*/ 112 h 164"/>
              <a:gd name="T66" fmla="*/ 116 w 164"/>
              <a:gd name="T67" fmla="*/ 14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4" h="164">
                <a:moveTo>
                  <a:pt x="155" y="108"/>
                </a:moveTo>
                <a:cubicBezTo>
                  <a:pt x="147" y="100"/>
                  <a:pt x="137" y="97"/>
                  <a:pt x="126" y="96"/>
                </a:cubicBezTo>
                <a:cubicBezTo>
                  <a:pt x="123" y="111"/>
                  <a:pt x="123" y="111"/>
                  <a:pt x="123" y="111"/>
                </a:cubicBezTo>
                <a:cubicBezTo>
                  <a:pt x="123" y="111"/>
                  <a:pt x="124" y="111"/>
                  <a:pt x="124" y="111"/>
                </a:cubicBezTo>
                <a:cubicBezTo>
                  <a:pt x="111" y="124"/>
                  <a:pt x="111" y="124"/>
                  <a:pt x="111" y="124"/>
                </a:cubicBezTo>
                <a:cubicBezTo>
                  <a:pt x="111" y="120"/>
                  <a:pt x="112" y="117"/>
                  <a:pt x="113" y="113"/>
                </a:cubicBezTo>
                <a:cubicBezTo>
                  <a:pt x="113" y="113"/>
                  <a:pt x="114" y="113"/>
                  <a:pt x="114" y="113"/>
                </a:cubicBezTo>
                <a:cubicBezTo>
                  <a:pt x="118" y="96"/>
                  <a:pt x="118" y="96"/>
                  <a:pt x="118" y="96"/>
                </a:cubicBezTo>
                <a:cubicBezTo>
                  <a:pt x="117" y="96"/>
                  <a:pt x="117" y="96"/>
                  <a:pt x="117" y="96"/>
                </a:cubicBezTo>
                <a:cubicBezTo>
                  <a:pt x="119" y="82"/>
                  <a:pt x="115" y="68"/>
                  <a:pt x="105" y="59"/>
                </a:cubicBezTo>
                <a:cubicBezTo>
                  <a:pt x="98" y="51"/>
                  <a:pt x="88" y="47"/>
                  <a:pt x="77" y="47"/>
                </a:cubicBezTo>
                <a:cubicBezTo>
                  <a:pt x="74" y="57"/>
                  <a:pt x="74" y="57"/>
                  <a:pt x="74" y="57"/>
                </a:cubicBezTo>
                <a:cubicBezTo>
                  <a:pt x="62" y="69"/>
                  <a:pt x="62" y="69"/>
                  <a:pt x="62" y="69"/>
                </a:cubicBezTo>
                <a:cubicBezTo>
                  <a:pt x="63" y="68"/>
                  <a:pt x="63" y="66"/>
                  <a:pt x="64" y="64"/>
                </a:cubicBezTo>
                <a:cubicBezTo>
                  <a:pt x="64" y="64"/>
                  <a:pt x="64" y="64"/>
                  <a:pt x="64" y="64"/>
                </a:cubicBezTo>
                <a:cubicBezTo>
                  <a:pt x="68" y="47"/>
                  <a:pt x="68" y="47"/>
                  <a:pt x="68" y="47"/>
                </a:cubicBezTo>
                <a:cubicBezTo>
                  <a:pt x="68" y="47"/>
                  <a:pt x="68" y="47"/>
                  <a:pt x="68" y="47"/>
                </a:cubicBezTo>
                <a:cubicBezTo>
                  <a:pt x="69" y="32"/>
                  <a:pt x="65" y="19"/>
                  <a:pt x="56" y="9"/>
                </a:cubicBezTo>
                <a:cubicBezTo>
                  <a:pt x="52" y="5"/>
                  <a:pt x="47" y="2"/>
                  <a:pt x="42" y="0"/>
                </a:cubicBezTo>
                <a:cubicBezTo>
                  <a:pt x="30" y="12"/>
                  <a:pt x="30" y="12"/>
                  <a:pt x="30" y="12"/>
                </a:cubicBezTo>
                <a:cubicBezTo>
                  <a:pt x="34" y="12"/>
                  <a:pt x="37" y="13"/>
                  <a:pt x="40" y="14"/>
                </a:cubicBezTo>
                <a:cubicBezTo>
                  <a:pt x="14" y="40"/>
                  <a:pt x="14" y="40"/>
                  <a:pt x="14" y="40"/>
                </a:cubicBezTo>
                <a:cubicBezTo>
                  <a:pt x="13" y="37"/>
                  <a:pt x="12" y="34"/>
                  <a:pt x="12" y="30"/>
                </a:cubicBezTo>
                <a:cubicBezTo>
                  <a:pt x="0" y="41"/>
                  <a:pt x="0" y="41"/>
                  <a:pt x="0" y="41"/>
                </a:cubicBezTo>
                <a:cubicBezTo>
                  <a:pt x="2" y="47"/>
                  <a:pt x="5" y="52"/>
                  <a:pt x="9" y="56"/>
                </a:cubicBezTo>
                <a:cubicBezTo>
                  <a:pt x="17" y="63"/>
                  <a:pt x="27" y="67"/>
                  <a:pt x="38" y="68"/>
                </a:cubicBezTo>
                <a:cubicBezTo>
                  <a:pt x="41" y="53"/>
                  <a:pt x="41" y="53"/>
                  <a:pt x="41" y="53"/>
                </a:cubicBezTo>
                <a:cubicBezTo>
                  <a:pt x="41" y="53"/>
                  <a:pt x="40" y="53"/>
                  <a:pt x="40" y="53"/>
                </a:cubicBezTo>
                <a:cubicBezTo>
                  <a:pt x="53" y="40"/>
                  <a:pt x="53" y="40"/>
                  <a:pt x="53" y="40"/>
                </a:cubicBezTo>
                <a:cubicBezTo>
                  <a:pt x="53" y="43"/>
                  <a:pt x="52" y="47"/>
                  <a:pt x="51" y="50"/>
                </a:cubicBezTo>
                <a:cubicBezTo>
                  <a:pt x="47" y="68"/>
                  <a:pt x="47" y="68"/>
                  <a:pt x="47" y="68"/>
                </a:cubicBezTo>
                <a:cubicBezTo>
                  <a:pt x="47" y="68"/>
                  <a:pt x="47" y="68"/>
                  <a:pt x="47" y="68"/>
                </a:cubicBezTo>
                <a:cubicBezTo>
                  <a:pt x="45" y="82"/>
                  <a:pt x="49" y="96"/>
                  <a:pt x="59" y="105"/>
                </a:cubicBezTo>
                <a:cubicBezTo>
                  <a:pt x="66" y="113"/>
                  <a:pt x="76" y="117"/>
                  <a:pt x="87" y="117"/>
                </a:cubicBezTo>
                <a:cubicBezTo>
                  <a:pt x="90" y="106"/>
                  <a:pt x="90" y="106"/>
                  <a:pt x="90" y="106"/>
                </a:cubicBezTo>
                <a:cubicBezTo>
                  <a:pt x="102" y="94"/>
                  <a:pt x="102" y="94"/>
                  <a:pt x="102" y="94"/>
                </a:cubicBezTo>
                <a:cubicBezTo>
                  <a:pt x="101" y="96"/>
                  <a:pt x="101" y="98"/>
                  <a:pt x="100" y="100"/>
                </a:cubicBezTo>
                <a:cubicBezTo>
                  <a:pt x="100" y="100"/>
                  <a:pt x="100" y="100"/>
                  <a:pt x="100" y="100"/>
                </a:cubicBezTo>
                <a:cubicBezTo>
                  <a:pt x="96" y="117"/>
                  <a:pt x="96" y="117"/>
                  <a:pt x="96" y="117"/>
                </a:cubicBezTo>
                <a:cubicBezTo>
                  <a:pt x="96" y="117"/>
                  <a:pt x="96" y="117"/>
                  <a:pt x="96" y="117"/>
                </a:cubicBezTo>
                <a:cubicBezTo>
                  <a:pt x="95" y="131"/>
                  <a:pt x="98" y="145"/>
                  <a:pt x="108" y="154"/>
                </a:cubicBezTo>
                <a:cubicBezTo>
                  <a:pt x="112" y="159"/>
                  <a:pt x="117" y="162"/>
                  <a:pt x="122" y="164"/>
                </a:cubicBezTo>
                <a:cubicBezTo>
                  <a:pt x="134" y="152"/>
                  <a:pt x="134" y="152"/>
                  <a:pt x="134" y="152"/>
                </a:cubicBezTo>
                <a:cubicBezTo>
                  <a:pt x="130" y="152"/>
                  <a:pt x="127" y="151"/>
                  <a:pt x="124" y="150"/>
                </a:cubicBezTo>
                <a:cubicBezTo>
                  <a:pt x="150" y="124"/>
                  <a:pt x="150" y="124"/>
                  <a:pt x="150" y="124"/>
                </a:cubicBezTo>
                <a:cubicBezTo>
                  <a:pt x="151" y="127"/>
                  <a:pt x="152" y="130"/>
                  <a:pt x="152" y="134"/>
                </a:cubicBezTo>
                <a:cubicBezTo>
                  <a:pt x="164" y="122"/>
                  <a:pt x="164" y="122"/>
                  <a:pt x="164" y="122"/>
                </a:cubicBezTo>
                <a:cubicBezTo>
                  <a:pt x="162" y="117"/>
                  <a:pt x="159" y="112"/>
                  <a:pt x="155" y="108"/>
                </a:cubicBezTo>
                <a:close/>
                <a:moveTo>
                  <a:pt x="28" y="52"/>
                </a:moveTo>
                <a:cubicBezTo>
                  <a:pt x="25" y="51"/>
                  <a:pt x="22" y="50"/>
                  <a:pt x="20" y="48"/>
                </a:cubicBezTo>
                <a:cubicBezTo>
                  <a:pt x="48" y="20"/>
                  <a:pt x="48" y="20"/>
                  <a:pt x="48" y="20"/>
                </a:cubicBezTo>
                <a:cubicBezTo>
                  <a:pt x="50" y="22"/>
                  <a:pt x="51" y="25"/>
                  <a:pt x="52" y="28"/>
                </a:cubicBezTo>
                <a:lnTo>
                  <a:pt x="28" y="52"/>
                </a:lnTo>
                <a:close/>
                <a:moveTo>
                  <a:pt x="62" y="83"/>
                </a:moveTo>
                <a:cubicBezTo>
                  <a:pt x="83" y="61"/>
                  <a:pt x="83" y="61"/>
                  <a:pt x="83" y="61"/>
                </a:cubicBezTo>
                <a:cubicBezTo>
                  <a:pt x="86" y="62"/>
                  <a:pt x="90" y="63"/>
                  <a:pt x="92" y="65"/>
                </a:cubicBezTo>
                <a:cubicBezTo>
                  <a:pt x="65" y="92"/>
                  <a:pt x="65" y="92"/>
                  <a:pt x="65" y="92"/>
                </a:cubicBezTo>
                <a:cubicBezTo>
                  <a:pt x="63" y="89"/>
                  <a:pt x="62" y="86"/>
                  <a:pt x="62" y="83"/>
                </a:cubicBezTo>
                <a:close/>
                <a:moveTo>
                  <a:pt x="81" y="102"/>
                </a:moveTo>
                <a:cubicBezTo>
                  <a:pt x="77" y="102"/>
                  <a:pt x="74" y="101"/>
                  <a:pt x="72" y="99"/>
                </a:cubicBezTo>
                <a:cubicBezTo>
                  <a:pt x="99" y="71"/>
                  <a:pt x="99" y="71"/>
                  <a:pt x="99" y="71"/>
                </a:cubicBezTo>
                <a:cubicBezTo>
                  <a:pt x="101" y="74"/>
                  <a:pt x="102" y="77"/>
                  <a:pt x="102" y="81"/>
                </a:cubicBezTo>
                <a:lnTo>
                  <a:pt x="81" y="102"/>
                </a:lnTo>
                <a:close/>
                <a:moveTo>
                  <a:pt x="116" y="144"/>
                </a:moveTo>
                <a:cubicBezTo>
                  <a:pt x="114" y="142"/>
                  <a:pt x="113" y="139"/>
                  <a:pt x="112" y="136"/>
                </a:cubicBezTo>
                <a:cubicBezTo>
                  <a:pt x="136" y="112"/>
                  <a:pt x="136" y="112"/>
                  <a:pt x="136" y="112"/>
                </a:cubicBezTo>
                <a:cubicBezTo>
                  <a:pt x="139" y="113"/>
                  <a:pt x="142" y="114"/>
                  <a:pt x="144" y="116"/>
                </a:cubicBezTo>
                <a:lnTo>
                  <a:pt x="116" y="144"/>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19" name="Freeform 69"/>
          <p:cNvSpPr/>
          <p:nvPr/>
        </p:nvSpPr>
        <p:spPr bwMode="auto">
          <a:xfrm>
            <a:off x="1679269" y="2769694"/>
            <a:ext cx="428481" cy="680125"/>
          </a:xfrm>
          <a:custGeom>
            <a:avLst/>
            <a:gdLst>
              <a:gd name="T0" fmla="*/ 20 w 95"/>
              <a:gd name="T1" fmla="*/ 58 h 151"/>
              <a:gd name="T2" fmla="*/ 3 w 95"/>
              <a:gd name="T3" fmla="*/ 106 h 151"/>
              <a:gd name="T4" fmla="*/ 48 w 95"/>
              <a:gd name="T5" fmla="*/ 151 h 151"/>
              <a:gd name="T6" fmla="*/ 93 w 95"/>
              <a:gd name="T7" fmla="*/ 106 h 151"/>
              <a:gd name="T8" fmla="*/ 60 w 95"/>
              <a:gd name="T9" fmla="*/ 47 h 151"/>
              <a:gd name="T10" fmla="*/ 37 w 95"/>
              <a:gd name="T11" fmla="*/ 35 h 151"/>
              <a:gd name="T12" fmla="*/ 35 w 95"/>
              <a:gd name="T13" fmla="*/ 36 h 151"/>
              <a:gd name="T14" fmla="*/ 35 w 95"/>
              <a:gd name="T15" fmla="*/ 33 h 151"/>
              <a:gd name="T16" fmla="*/ 31 w 95"/>
              <a:gd name="T17" fmla="*/ 3 h 151"/>
              <a:gd name="T18" fmla="*/ 21 w 95"/>
              <a:gd name="T19" fmla="*/ 4 h 151"/>
              <a:gd name="T20" fmla="*/ 31 w 95"/>
              <a:gd name="T21" fmla="*/ 38 h 151"/>
              <a:gd name="T22" fmla="*/ 20 w 95"/>
              <a:gd name="T23" fmla="*/ 5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5" h="151">
                <a:moveTo>
                  <a:pt x="20" y="58"/>
                </a:moveTo>
                <a:cubicBezTo>
                  <a:pt x="17" y="85"/>
                  <a:pt x="6" y="81"/>
                  <a:pt x="3" y="106"/>
                </a:cubicBezTo>
                <a:cubicBezTo>
                  <a:pt x="0" y="130"/>
                  <a:pt x="22" y="151"/>
                  <a:pt x="48" y="151"/>
                </a:cubicBezTo>
                <a:cubicBezTo>
                  <a:pt x="74" y="151"/>
                  <a:pt x="95" y="130"/>
                  <a:pt x="93" y="106"/>
                </a:cubicBezTo>
                <a:cubicBezTo>
                  <a:pt x="92" y="83"/>
                  <a:pt x="82" y="86"/>
                  <a:pt x="60" y="47"/>
                </a:cubicBezTo>
                <a:cubicBezTo>
                  <a:pt x="51" y="32"/>
                  <a:pt x="45" y="31"/>
                  <a:pt x="37" y="35"/>
                </a:cubicBezTo>
                <a:cubicBezTo>
                  <a:pt x="36" y="35"/>
                  <a:pt x="36" y="35"/>
                  <a:pt x="35" y="36"/>
                </a:cubicBezTo>
                <a:cubicBezTo>
                  <a:pt x="35" y="35"/>
                  <a:pt x="35" y="34"/>
                  <a:pt x="35" y="33"/>
                </a:cubicBezTo>
                <a:cubicBezTo>
                  <a:pt x="29" y="19"/>
                  <a:pt x="31" y="3"/>
                  <a:pt x="31" y="3"/>
                </a:cubicBezTo>
                <a:cubicBezTo>
                  <a:pt x="31" y="3"/>
                  <a:pt x="27" y="0"/>
                  <a:pt x="21" y="4"/>
                </a:cubicBezTo>
                <a:cubicBezTo>
                  <a:pt x="19" y="12"/>
                  <a:pt x="26" y="27"/>
                  <a:pt x="31" y="38"/>
                </a:cubicBezTo>
                <a:cubicBezTo>
                  <a:pt x="25" y="40"/>
                  <a:pt x="21" y="44"/>
                  <a:pt x="20" y="58"/>
                </a:cubicBez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20" name="Freeform 70"/>
          <p:cNvSpPr>
            <a:spLocks noEditPoints="1"/>
          </p:cNvSpPr>
          <p:nvPr/>
        </p:nvSpPr>
        <p:spPr bwMode="auto">
          <a:xfrm>
            <a:off x="2677592" y="2775162"/>
            <a:ext cx="554304" cy="642720"/>
          </a:xfrm>
          <a:custGeom>
            <a:avLst/>
            <a:gdLst>
              <a:gd name="T0" fmla="*/ 85 w 123"/>
              <a:gd name="T1" fmla="*/ 53 h 143"/>
              <a:gd name="T2" fmla="*/ 62 w 123"/>
              <a:gd name="T3" fmla="*/ 58 h 143"/>
              <a:gd name="T4" fmla="*/ 59 w 123"/>
              <a:gd name="T5" fmla="*/ 59 h 143"/>
              <a:gd name="T6" fmla="*/ 56 w 123"/>
              <a:gd name="T7" fmla="*/ 50 h 143"/>
              <a:gd name="T8" fmla="*/ 52 w 123"/>
              <a:gd name="T9" fmla="*/ 20 h 143"/>
              <a:gd name="T10" fmla="*/ 42 w 123"/>
              <a:gd name="T11" fmla="*/ 21 h 143"/>
              <a:gd name="T12" fmla="*/ 54 w 123"/>
              <a:gd name="T13" fmla="*/ 59 h 143"/>
              <a:gd name="T14" fmla="*/ 45 w 123"/>
              <a:gd name="T15" fmla="*/ 52 h 143"/>
              <a:gd name="T16" fmla="*/ 12 w 123"/>
              <a:gd name="T17" fmla="*/ 112 h 143"/>
              <a:gd name="T18" fmla="*/ 49 w 123"/>
              <a:gd name="T19" fmla="*/ 142 h 143"/>
              <a:gd name="T20" fmla="*/ 60 w 123"/>
              <a:gd name="T21" fmla="*/ 139 h 143"/>
              <a:gd name="T22" fmla="*/ 71 w 123"/>
              <a:gd name="T23" fmla="*/ 142 h 143"/>
              <a:gd name="T24" fmla="*/ 107 w 123"/>
              <a:gd name="T25" fmla="*/ 118 h 143"/>
              <a:gd name="T26" fmla="*/ 85 w 123"/>
              <a:gd name="T27" fmla="*/ 53 h 143"/>
              <a:gd name="T28" fmla="*/ 99 w 123"/>
              <a:gd name="T29" fmla="*/ 0 h 143"/>
              <a:gd name="T30" fmla="*/ 73 w 123"/>
              <a:gd name="T31" fmla="*/ 12 h 143"/>
              <a:gd name="T32" fmla="*/ 61 w 123"/>
              <a:gd name="T33" fmla="*/ 38 h 143"/>
              <a:gd name="T34" fmla="*/ 88 w 123"/>
              <a:gd name="T35" fmla="*/ 26 h 143"/>
              <a:gd name="T36" fmla="*/ 99 w 123"/>
              <a:gd name="T37"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143">
                <a:moveTo>
                  <a:pt x="85" y="53"/>
                </a:moveTo>
                <a:cubicBezTo>
                  <a:pt x="77" y="52"/>
                  <a:pt x="75" y="54"/>
                  <a:pt x="62" y="58"/>
                </a:cubicBezTo>
                <a:cubicBezTo>
                  <a:pt x="61" y="59"/>
                  <a:pt x="60" y="59"/>
                  <a:pt x="59" y="59"/>
                </a:cubicBezTo>
                <a:cubicBezTo>
                  <a:pt x="58" y="57"/>
                  <a:pt x="57" y="54"/>
                  <a:pt x="56" y="50"/>
                </a:cubicBezTo>
                <a:cubicBezTo>
                  <a:pt x="51" y="35"/>
                  <a:pt x="52" y="20"/>
                  <a:pt x="52" y="20"/>
                </a:cubicBezTo>
                <a:cubicBezTo>
                  <a:pt x="52" y="20"/>
                  <a:pt x="48" y="16"/>
                  <a:pt x="42" y="21"/>
                </a:cubicBezTo>
                <a:cubicBezTo>
                  <a:pt x="40" y="29"/>
                  <a:pt x="49" y="49"/>
                  <a:pt x="54" y="59"/>
                </a:cubicBezTo>
                <a:cubicBezTo>
                  <a:pt x="50" y="57"/>
                  <a:pt x="49" y="52"/>
                  <a:pt x="45" y="52"/>
                </a:cubicBezTo>
                <a:cubicBezTo>
                  <a:pt x="15" y="50"/>
                  <a:pt x="0" y="84"/>
                  <a:pt x="12" y="112"/>
                </a:cubicBezTo>
                <a:cubicBezTo>
                  <a:pt x="19" y="130"/>
                  <a:pt x="35" y="141"/>
                  <a:pt x="49" y="142"/>
                </a:cubicBezTo>
                <a:cubicBezTo>
                  <a:pt x="53" y="143"/>
                  <a:pt x="56" y="139"/>
                  <a:pt x="60" y="139"/>
                </a:cubicBezTo>
                <a:cubicBezTo>
                  <a:pt x="64" y="139"/>
                  <a:pt x="69" y="142"/>
                  <a:pt x="71" y="142"/>
                </a:cubicBezTo>
                <a:cubicBezTo>
                  <a:pt x="85" y="143"/>
                  <a:pt x="97" y="134"/>
                  <a:pt x="107" y="118"/>
                </a:cubicBezTo>
                <a:cubicBezTo>
                  <a:pt x="123" y="91"/>
                  <a:pt x="114" y="55"/>
                  <a:pt x="85" y="53"/>
                </a:cubicBezTo>
                <a:close/>
                <a:moveTo>
                  <a:pt x="99" y="0"/>
                </a:moveTo>
                <a:cubicBezTo>
                  <a:pt x="99" y="0"/>
                  <a:pt x="84" y="1"/>
                  <a:pt x="73" y="12"/>
                </a:cubicBezTo>
                <a:cubicBezTo>
                  <a:pt x="63" y="22"/>
                  <a:pt x="61" y="38"/>
                  <a:pt x="61" y="38"/>
                </a:cubicBezTo>
                <a:cubicBezTo>
                  <a:pt x="61" y="38"/>
                  <a:pt x="77" y="37"/>
                  <a:pt x="88" y="26"/>
                </a:cubicBezTo>
                <a:cubicBezTo>
                  <a:pt x="98" y="16"/>
                  <a:pt x="99" y="0"/>
                  <a:pt x="99" y="0"/>
                </a:cubicBez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21" name="Freeform 71"/>
          <p:cNvSpPr>
            <a:spLocks noEditPoints="1"/>
          </p:cNvSpPr>
          <p:nvPr/>
        </p:nvSpPr>
        <p:spPr bwMode="auto">
          <a:xfrm>
            <a:off x="3669454" y="2771682"/>
            <a:ext cx="724337" cy="666523"/>
          </a:xfrm>
          <a:custGeom>
            <a:avLst/>
            <a:gdLst>
              <a:gd name="T0" fmla="*/ 39 w 213"/>
              <a:gd name="T1" fmla="*/ 157 h 196"/>
              <a:gd name="T2" fmla="*/ 39 w 213"/>
              <a:gd name="T3" fmla="*/ 16 h 196"/>
              <a:gd name="T4" fmla="*/ 28 w 213"/>
              <a:gd name="T5" fmla="*/ 16 h 196"/>
              <a:gd name="T6" fmla="*/ 28 w 213"/>
              <a:gd name="T7" fmla="*/ 157 h 196"/>
              <a:gd name="T8" fmla="*/ 0 w 213"/>
              <a:gd name="T9" fmla="*/ 157 h 196"/>
              <a:gd name="T10" fmla="*/ 0 w 213"/>
              <a:gd name="T11" fmla="*/ 168 h 196"/>
              <a:gd name="T12" fmla="*/ 28 w 213"/>
              <a:gd name="T13" fmla="*/ 168 h 196"/>
              <a:gd name="T14" fmla="*/ 28 w 213"/>
              <a:gd name="T15" fmla="*/ 196 h 196"/>
              <a:gd name="T16" fmla="*/ 39 w 213"/>
              <a:gd name="T17" fmla="*/ 196 h 196"/>
              <a:gd name="T18" fmla="*/ 39 w 213"/>
              <a:gd name="T19" fmla="*/ 168 h 196"/>
              <a:gd name="T20" fmla="*/ 213 w 213"/>
              <a:gd name="T21" fmla="*/ 168 h 196"/>
              <a:gd name="T22" fmla="*/ 213 w 213"/>
              <a:gd name="T23" fmla="*/ 157 h 196"/>
              <a:gd name="T24" fmla="*/ 39 w 213"/>
              <a:gd name="T25" fmla="*/ 157 h 196"/>
              <a:gd name="T26" fmla="*/ 180 w 213"/>
              <a:gd name="T27" fmla="*/ 0 h 196"/>
              <a:gd name="T28" fmla="*/ 147 w 213"/>
              <a:gd name="T29" fmla="*/ 65 h 196"/>
              <a:gd name="T30" fmla="*/ 121 w 213"/>
              <a:gd name="T31" fmla="*/ 33 h 196"/>
              <a:gd name="T32" fmla="*/ 93 w 213"/>
              <a:gd name="T33" fmla="*/ 65 h 196"/>
              <a:gd name="T34" fmla="*/ 77 w 213"/>
              <a:gd name="T35" fmla="*/ 54 h 196"/>
              <a:gd name="T36" fmla="*/ 49 w 213"/>
              <a:gd name="T37" fmla="*/ 82 h 196"/>
              <a:gd name="T38" fmla="*/ 49 w 213"/>
              <a:gd name="T39" fmla="*/ 147 h 196"/>
              <a:gd name="T40" fmla="*/ 180 w 213"/>
              <a:gd name="T41" fmla="*/ 147 h 196"/>
              <a:gd name="T42" fmla="*/ 180 w 213"/>
              <a:gd name="T43"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3" h="196">
                <a:moveTo>
                  <a:pt x="39" y="157"/>
                </a:moveTo>
                <a:lnTo>
                  <a:pt x="39" y="16"/>
                </a:lnTo>
                <a:lnTo>
                  <a:pt x="28" y="16"/>
                </a:lnTo>
                <a:lnTo>
                  <a:pt x="28" y="157"/>
                </a:lnTo>
                <a:lnTo>
                  <a:pt x="0" y="157"/>
                </a:lnTo>
                <a:lnTo>
                  <a:pt x="0" y="168"/>
                </a:lnTo>
                <a:lnTo>
                  <a:pt x="28" y="168"/>
                </a:lnTo>
                <a:lnTo>
                  <a:pt x="28" y="196"/>
                </a:lnTo>
                <a:lnTo>
                  <a:pt x="39" y="196"/>
                </a:lnTo>
                <a:lnTo>
                  <a:pt x="39" y="168"/>
                </a:lnTo>
                <a:lnTo>
                  <a:pt x="213" y="168"/>
                </a:lnTo>
                <a:lnTo>
                  <a:pt x="213" y="157"/>
                </a:lnTo>
                <a:lnTo>
                  <a:pt x="39" y="157"/>
                </a:lnTo>
                <a:close/>
                <a:moveTo>
                  <a:pt x="180" y="0"/>
                </a:moveTo>
                <a:lnTo>
                  <a:pt x="147" y="65"/>
                </a:lnTo>
                <a:lnTo>
                  <a:pt x="121" y="33"/>
                </a:lnTo>
                <a:lnTo>
                  <a:pt x="93" y="65"/>
                </a:lnTo>
                <a:lnTo>
                  <a:pt x="77" y="54"/>
                </a:lnTo>
                <a:lnTo>
                  <a:pt x="49" y="82"/>
                </a:lnTo>
                <a:lnTo>
                  <a:pt x="49" y="147"/>
                </a:lnTo>
                <a:lnTo>
                  <a:pt x="180" y="147"/>
                </a:lnTo>
                <a:lnTo>
                  <a:pt x="180" y="0"/>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22" name="Freeform 72"/>
          <p:cNvSpPr>
            <a:spLocks noEditPoints="1"/>
          </p:cNvSpPr>
          <p:nvPr/>
        </p:nvSpPr>
        <p:spPr bwMode="auto">
          <a:xfrm>
            <a:off x="4686170" y="2777151"/>
            <a:ext cx="724337" cy="629116"/>
          </a:xfrm>
          <a:custGeom>
            <a:avLst/>
            <a:gdLst>
              <a:gd name="T0" fmla="*/ 180 w 213"/>
              <a:gd name="T1" fmla="*/ 0 h 185"/>
              <a:gd name="T2" fmla="*/ 158 w 213"/>
              <a:gd name="T3" fmla="*/ 0 h 185"/>
              <a:gd name="T4" fmla="*/ 158 w 213"/>
              <a:gd name="T5" fmla="*/ 136 h 185"/>
              <a:gd name="T6" fmla="*/ 180 w 213"/>
              <a:gd name="T7" fmla="*/ 136 h 185"/>
              <a:gd name="T8" fmla="*/ 180 w 213"/>
              <a:gd name="T9" fmla="*/ 0 h 185"/>
              <a:gd name="T10" fmla="*/ 153 w 213"/>
              <a:gd name="T11" fmla="*/ 54 h 185"/>
              <a:gd name="T12" fmla="*/ 131 w 213"/>
              <a:gd name="T13" fmla="*/ 54 h 185"/>
              <a:gd name="T14" fmla="*/ 131 w 213"/>
              <a:gd name="T15" fmla="*/ 136 h 185"/>
              <a:gd name="T16" fmla="*/ 153 w 213"/>
              <a:gd name="T17" fmla="*/ 136 h 185"/>
              <a:gd name="T18" fmla="*/ 153 w 213"/>
              <a:gd name="T19" fmla="*/ 54 h 185"/>
              <a:gd name="T20" fmla="*/ 98 w 213"/>
              <a:gd name="T21" fmla="*/ 87 h 185"/>
              <a:gd name="T22" fmla="*/ 76 w 213"/>
              <a:gd name="T23" fmla="*/ 87 h 185"/>
              <a:gd name="T24" fmla="*/ 76 w 213"/>
              <a:gd name="T25" fmla="*/ 136 h 185"/>
              <a:gd name="T26" fmla="*/ 98 w 213"/>
              <a:gd name="T27" fmla="*/ 136 h 185"/>
              <a:gd name="T28" fmla="*/ 98 w 213"/>
              <a:gd name="T29" fmla="*/ 87 h 185"/>
              <a:gd name="T30" fmla="*/ 125 w 213"/>
              <a:gd name="T31" fmla="*/ 33 h 185"/>
              <a:gd name="T32" fmla="*/ 103 w 213"/>
              <a:gd name="T33" fmla="*/ 33 h 185"/>
              <a:gd name="T34" fmla="*/ 103 w 213"/>
              <a:gd name="T35" fmla="*/ 136 h 185"/>
              <a:gd name="T36" fmla="*/ 125 w 213"/>
              <a:gd name="T37" fmla="*/ 136 h 185"/>
              <a:gd name="T38" fmla="*/ 125 w 213"/>
              <a:gd name="T39" fmla="*/ 33 h 185"/>
              <a:gd name="T40" fmla="*/ 71 w 213"/>
              <a:gd name="T41" fmla="*/ 71 h 185"/>
              <a:gd name="T42" fmla="*/ 49 w 213"/>
              <a:gd name="T43" fmla="*/ 71 h 185"/>
              <a:gd name="T44" fmla="*/ 49 w 213"/>
              <a:gd name="T45" fmla="*/ 136 h 185"/>
              <a:gd name="T46" fmla="*/ 71 w 213"/>
              <a:gd name="T47" fmla="*/ 136 h 185"/>
              <a:gd name="T48" fmla="*/ 71 w 213"/>
              <a:gd name="T49" fmla="*/ 71 h 185"/>
              <a:gd name="T50" fmla="*/ 38 w 213"/>
              <a:gd name="T51" fmla="*/ 146 h 185"/>
              <a:gd name="T52" fmla="*/ 38 w 213"/>
              <a:gd name="T53" fmla="*/ 5 h 185"/>
              <a:gd name="T54" fmla="*/ 27 w 213"/>
              <a:gd name="T55" fmla="*/ 5 h 185"/>
              <a:gd name="T56" fmla="*/ 27 w 213"/>
              <a:gd name="T57" fmla="*/ 146 h 185"/>
              <a:gd name="T58" fmla="*/ 0 w 213"/>
              <a:gd name="T59" fmla="*/ 146 h 185"/>
              <a:gd name="T60" fmla="*/ 0 w 213"/>
              <a:gd name="T61" fmla="*/ 157 h 185"/>
              <a:gd name="T62" fmla="*/ 27 w 213"/>
              <a:gd name="T63" fmla="*/ 157 h 185"/>
              <a:gd name="T64" fmla="*/ 27 w 213"/>
              <a:gd name="T65" fmla="*/ 185 h 185"/>
              <a:gd name="T66" fmla="*/ 38 w 213"/>
              <a:gd name="T67" fmla="*/ 185 h 185"/>
              <a:gd name="T68" fmla="*/ 38 w 213"/>
              <a:gd name="T69" fmla="*/ 157 h 185"/>
              <a:gd name="T70" fmla="*/ 213 w 213"/>
              <a:gd name="T71" fmla="*/ 157 h 185"/>
              <a:gd name="T72" fmla="*/ 213 w 213"/>
              <a:gd name="T73" fmla="*/ 146 h 185"/>
              <a:gd name="T74" fmla="*/ 38 w 213"/>
              <a:gd name="T75" fmla="*/ 146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185">
                <a:moveTo>
                  <a:pt x="180" y="0"/>
                </a:moveTo>
                <a:lnTo>
                  <a:pt x="158" y="0"/>
                </a:lnTo>
                <a:lnTo>
                  <a:pt x="158" y="136"/>
                </a:lnTo>
                <a:lnTo>
                  <a:pt x="180" y="136"/>
                </a:lnTo>
                <a:lnTo>
                  <a:pt x="180" y="0"/>
                </a:lnTo>
                <a:close/>
                <a:moveTo>
                  <a:pt x="153" y="54"/>
                </a:moveTo>
                <a:lnTo>
                  <a:pt x="131" y="54"/>
                </a:lnTo>
                <a:lnTo>
                  <a:pt x="131" y="136"/>
                </a:lnTo>
                <a:lnTo>
                  <a:pt x="153" y="136"/>
                </a:lnTo>
                <a:lnTo>
                  <a:pt x="153" y="54"/>
                </a:lnTo>
                <a:close/>
                <a:moveTo>
                  <a:pt x="98" y="87"/>
                </a:moveTo>
                <a:lnTo>
                  <a:pt x="76" y="87"/>
                </a:lnTo>
                <a:lnTo>
                  <a:pt x="76" y="136"/>
                </a:lnTo>
                <a:lnTo>
                  <a:pt x="98" y="136"/>
                </a:lnTo>
                <a:lnTo>
                  <a:pt x="98" y="87"/>
                </a:lnTo>
                <a:close/>
                <a:moveTo>
                  <a:pt x="125" y="33"/>
                </a:moveTo>
                <a:lnTo>
                  <a:pt x="103" y="33"/>
                </a:lnTo>
                <a:lnTo>
                  <a:pt x="103" y="136"/>
                </a:lnTo>
                <a:lnTo>
                  <a:pt x="125" y="136"/>
                </a:lnTo>
                <a:lnTo>
                  <a:pt x="125" y="33"/>
                </a:lnTo>
                <a:close/>
                <a:moveTo>
                  <a:pt x="71" y="71"/>
                </a:moveTo>
                <a:lnTo>
                  <a:pt x="49" y="71"/>
                </a:lnTo>
                <a:lnTo>
                  <a:pt x="49" y="136"/>
                </a:lnTo>
                <a:lnTo>
                  <a:pt x="71" y="136"/>
                </a:lnTo>
                <a:lnTo>
                  <a:pt x="71" y="71"/>
                </a:lnTo>
                <a:close/>
                <a:moveTo>
                  <a:pt x="38" y="146"/>
                </a:moveTo>
                <a:lnTo>
                  <a:pt x="38" y="5"/>
                </a:lnTo>
                <a:lnTo>
                  <a:pt x="27" y="5"/>
                </a:lnTo>
                <a:lnTo>
                  <a:pt x="27" y="146"/>
                </a:lnTo>
                <a:lnTo>
                  <a:pt x="0" y="146"/>
                </a:lnTo>
                <a:lnTo>
                  <a:pt x="0" y="157"/>
                </a:lnTo>
                <a:lnTo>
                  <a:pt x="27" y="157"/>
                </a:lnTo>
                <a:lnTo>
                  <a:pt x="27" y="185"/>
                </a:lnTo>
                <a:lnTo>
                  <a:pt x="38" y="185"/>
                </a:lnTo>
                <a:lnTo>
                  <a:pt x="38" y="157"/>
                </a:lnTo>
                <a:lnTo>
                  <a:pt x="213" y="157"/>
                </a:lnTo>
                <a:lnTo>
                  <a:pt x="213" y="146"/>
                </a:lnTo>
                <a:lnTo>
                  <a:pt x="38" y="146"/>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23" name="Freeform 73"/>
          <p:cNvSpPr>
            <a:spLocks noEditPoints="1"/>
          </p:cNvSpPr>
          <p:nvPr/>
        </p:nvSpPr>
        <p:spPr bwMode="auto">
          <a:xfrm>
            <a:off x="5702887" y="2769196"/>
            <a:ext cx="724337" cy="683530"/>
          </a:xfrm>
          <a:custGeom>
            <a:avLst/>
            <a:gdLst>
              <a:gd name="T0" fmla="*/ 136 w 161"/>
              <a:gd name="T1" fmla="*/ 115 h 152"/>
              <a:gd name="T2" fmla="*/ 132 w 161"/>
              <a:gd name="T3" fmla="*/ 107 h 152"/>
              <a:gd name="T4" fmla="*/ 136 w 161"/>
              <a:gd name="T5" fmla="*/ 90 h 152"/>
              <a:gd name="T6" fmla="*/ 132 w 161"/>
              <a:gd name="T7" fmla="*/ 99 h 152"/>
              <a:gd name="T8" fmla="*/ 136 w 161"/>
              <a:gd name="T9" fmla="*/ 90 h 152"/>
              <a:gd name="T10" fmla="*/ 99 w 161"/>
              <a:gd name="T11" fmla="*/ 115 h 152"/>
              <a:gd name="T12" fmla="*/ 95 w 161"/>
              <a:gd name="T13" fmla="*/ 107 h 152"/>
              <a:gd name="T14" fmla="*/ 136 w 161"/>
              <a:gd name="T15" fmla="*/ 74 h 152"/>
              <a:gd name="T16" fmla="*/ 132 w 161"/>
              <a:gd name="T17" fmla="*/ 82 h 152"/>
              <a:gd name="T18" fmla="*/ 136 w 161"/>
              <a:gd name="T19" fmla="*/ 74 h 152"/>
              <a:gd name="T20" fmla="*/ 95 w 161"/>
              <a:gd name="T21" fmla="*/ 82 h 152"/>
              <a:gd name="T22" fmla="*/ 99 w 161"/>
              <a:gd name="T23" fmla="*/ 78 h 152"/>
              <a:gd name="T24" fmla="*/ 97 w 161"/>
              <a:gd name="T25" fmla="*/ 66 h 152"/>
              <a:gd name="T26" fmla="*/ 95 w 161"/>
              <a:gd name="T27" fmla="*/ 78 h 152"/>
              <a:gd name="T28" fmla="*/ 132 w 161"/>
              <a:gd name="T29" fmla="*/ 41 h 152"/>
              <a:gd name="T30" fmla="*/ 136 w 161"/>
              <a:gd name="T31" fmla="*/ 49 h 152"/>
              <a:gd name="T32" fmla="*/ 136 w 161"/>
              <a:gd name="T33" fmla="*/ 57 h 152"/>
              <a:gd name="T34" fmla="*/ 132 w 161"/>
              <a:gd name="T35" fmla="*/ 66 h 152"/>
              <a:gd name="T36" fmla="*/ 136 w 161"/>
              <a:gd name="T37" fmla="*/ 57 h 152"/>
              <a:gd name="T38" fmla="*/ 153 w 161"/>
              <a:gd name="T39" fmla="*/ 18 h 152"/>
              <a:gd name="T40" fmla="*/ 116 w 161"/>
              <a:gd name="T41" fmla="*/ 18 h 152"/>
              <a:gd name="T42" fmla="*/ 99 w 161"/>
              <a:gd name="T43" fmla="*/ 90 h 152"/>
              <a:gd name="T44" fmla="*/ 95 w 161"/>
              <a:gd name="T45" fmla="*/ 99 h 152"/>
              <a:gd name="T46" fmla="*/ 99 w 161"/>
              <a:gd name="T47" fmla="*/ 90 h 152"/>
              <a:gd name="T48" fmla="*/ 58 w 161"/>
              <a:gd name="T49" fmla="*/ 90 h 152"/>
              <a:gd name="T50" fmla="*/ 62 w 161"/>
              <a:gd name="T51" fmla="*/ 99 h 152"/>
              <a:gd name="T52" fmla="*/ 58 w 161"/>
              <a:gd name="T53" fmla="*/ 115 h 152"/>
              <a:gd name="T54" fmla="*/ 62 w 161"/>
              <a:gd name="T55" fmla="*/ 107 h 152"/>
              <a:gd name="T56" fmla="*/ 58 w 161"/>
              <a:gd name="T57" fmla="*/ 115 h 152"/>
              <a:gd name="T58" fmla="*/ 29 w 161"/>
              <a:gd name="T59" fmla="*/ 16 h 152"/>
              <a:gd name="T60" fmla="*/ 21 w 161"/>
              <a:gd name="T61" fmla="*/ 123 h 152"/>
              <a:gd name="T62" fmla="*/ 0 w 161"/>
              <a:gd name="T63" fmla="*/ 131 h 152"/>
              <a:gd name="T64" fmla="*/ 21 w 161"/>
              <a:gd name="T65" fmla="*/ 152 h 152"/>
              <a:gd name="T66" fmla="*/ 29 w 161"/>
              <a:gd name="T67" fmla="*/ 131 h 152"/>
              <a:gd name="T68" fmla="*/ 161 w 161"/>
              <a:gd name="T69" fmla="*/ 123 h 152"/>
              <a:gd name="T70" fmla="*/ 62 w 161"/>
              <a:gd name="T71" fmla="*/ 74 h 152"/>
              <a:gd name="T72" fmla="*/ 58 w 161"/>
              <a:gd name="T73" fmla="*/ 82 h 152"/>
              <a:gd name="T74" fmla="*/ 62 w 161"/>
              <a:gd name="T75" fmla="*/ 74 h 152"/>
              <a:gd name="T76" fmla="*/ 58 w 161"/>
              <a:gd name="T77" fmla="*/ 66 h 152"/>
              <a:gd name="T78" fmla="*/ 62 w 161"/>
              <a:gd name="T79" fmla="*/ 65 h 152"/>
              <a:gd name="T80" fmla="*/ 60 w 161"/>
              <a:gd name="T81" fmla="*/ 37 h 152"/>
              <a:gd name="T82" fmla="*/ 58 w 161"/>
              <a:gd name="T83" fmla="*/ 65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1" h="152">
                <a:moveTo>
                  <a:pt x="132" y="115"/>
                </a:moveTo>
                <a:cubicBezTo>
                  <a:pt x="136" y="115"/>
                  <a:pt x="136" y="115"/>
                  <a:pt x="136" y="115"/>
                </a:cubicBezTo>
                <a:cubicBezTo>
                  <a:pt x="136" y="107"/>
                  <a:pt x="136" y="107"/>
                  <a:pt x="136" y="107"/>
                </a:cubicBezTo>
                <a:cubicBezTo>
                  <a:pt x="132" y="107"/>
                  <a:pt x="132" y="107"/>
                  <a:pt x="132" y="107"/>
                </a:cubicBezTo>
                <a:lnTo>
                  <a:pt x="132" y="115"/>
                </a:lnTo>
                <a:close/>
                <a:moveTo>
                  <a:pt x="136" y="90"/>
                </a:moveTo>
                <a:cubicBezTo>
                  <a:pt x="132" y="90"/>
                  <a:pt x="132" y="90"/>
                  <a:pt x="132" y="90"/>
                </a:cubicBezTo>
                <a:cubicBezTo>
                  <a:pt x="132" y="99"/>
                  <a:pt x="132" y="99"/>
                  <a:pt x="132" y="99"/>
                </a:cubicBezTo>
                <a:cubicBezTo>
                  <a:pt x="136" y="99"/>
                  <a:pt x="136" y="99"/>
                  <a:pt x="136" y="99"/>
                </a:cubicBezTo>
                <a:lnTo>
                  <a:pt x="136" y="90"/>
                </a:lnTo>
                <a:close/>
                <a:moveTo>
                  <a:pt x="95" y="115"/>
                </a:moveTo>
                <a:cubicBezTo>
                  <a:pt x="99" y="115"/>
                  <a:pt x="99" y="115"/>
                  <a:pt x="99" y="115"/>
                </a:cubicBezTo>
                <a:cubicBezTo>
                  <a:pt x="99" y="107"/>
                  <a:pt x="99" y="107"/>
                  <a:pt x="99" y="107"/>
                </a:cubicBezTo>
                <a:cubicBezTo>
                  <a:pt x="95" y="107"/>
                  <a:pt x="95" y="107"/>
                  <a:pt x="95" y="107"/>
                </a:cubicBezTo>
                <a:lnTo>
                  <a:pt x="95" y="115"/>
                </a:lnTo>
                <a:close/>
                <a:moveTo>
                  <a:pt x="136" y="74"/>
                </a:moveTo>
                <a:cubicBezTo>
                  <a:pt x="132" y="74"/>
                  <a:pt x="132" y="74"/>
                  <a:pt x="132" y="74"/>
                </a:cubicBezTo>
                <a:cubicBezTo>
                  <a:pt x="132" y="82"/>
                  <a:pt x="132" y="82"/>
                  <a:pt x="132" y="82"/>
                </a:cubicBezTo>
                <a:cubicBezTo>
                  <a:pt x="136" y="82"/>
                  <a:pt x="136" y="82"/>
                  <a:pt x="136" y="82"/>
                </a:cubicBezTo>
                <a:lnTo>
                  <a:pt x="136" y="74"/>
                </a:lnTo>
                <a:close/>
                <a:moveTo>
                  <a:pt x="95" y="78"/>
                </a:moveTo>
                <a:cubicBezTo>
                  <a:pt x="95" y="82"/>
                  <a:pt x="95" y="82"/>
                  <a:pt x="95" y="82"/>
                </a:cubicBezTo>
                <a:cubicBezTo>
                  <a:pt x="99" y="82"/>
                  <a:pt x="99" y="82"/>
                  <a:pt x="99" y="82"/>
                </a:cubicBezTo>
                <a:cubicBezTo>
                  <a:pt x="99" y="78"/>
                  <a:pt x="99" y="78"/>
                  <a:pt x="99" y="78"/>
                </a:cubicBezTo>
                <a:cubicBezTo>
                  <a:pt x="102" y="77"/>
                  <a:pt x="103" y="74"/>
                  <a:pt x="103" y="72"/>
                </a:cubicBezTo>
                <a:cubicBezTo>
                  <a:pt x="103" y="68"/>
                  <a:pt x="101" y="66"/>
                  <a:pt x="97" y="66"/>
                </a:cubicBezTo>
                <a:cubicBezTo>
                  <a:pt x="94" y="66"/>
                  <a:pt x="91" y="68"/>
                  <a:pt x="91" y="72"/>
                </a:cubicBezTo>
                <a:cubicBezTo>
                  <a:pt x="91" y="74"/>
                  <a:pt x="93" y="77"/>
                  <a:pt x="95" y="78"/>
                </a:cubicBezTo>
                <a:close/>
                <a:moveTo>
                  <a:pt x="136" y="41"/>
                </a:moveTo>
                <a:cubicBezTo>
                  <a:pt x="132" y="41"/>
                  <a:pt x="132" y="41"/>
                  <a:pt x="132" y="41"/>
                </a:cubicBezTo>
                <a:cubicBezTo>
                  <a:pt x="132" y="49"/>
                  <a:pt x="132" y="49"/>
                  <a:pt x="132" y="49"/>
                </a:cubicBezTo>
                <a:cubicBezTo>
                  <a:pt x="136" y="49"/>
                  <a:pt x="136" y="49"/>
                  <a:pt x="136" y="49"/>
                </a:cubicBezTo>
                <a:lnTo>
                  <a:pt x="136" y="41"/>
                </a:lnTo>
                <a:close/>
                <a:moveTo>
                  <a:pt x="136" y="57"/>
                </a:moveTo>
                <a:cubicBezTo>
                  <a:pt x="132" y="57"/>
                  <a:pt x="132" y="57"/>
                  <a:pt x="132" y="57"/>
                </a:cubicBezTo>
                <a:cubicBezTo>
                  <a:pt x="132" y="66"/>
                  <a:pt x="132" y="66"/>
                  <a:pt x="132" y="66"/>
                </a:cubicBezTo>
                <a:cubicBezTo>
                  <a:pt x="136" y="66"/>
                  <a:pt x="136" y="66"/>
                  <a:pt x="136" y="66"/>
                </a:cubicBezTo>
                <a:lnTo>
                  <a:pt x="136" y="57"/>
                </a:lnTo>
                <a:close/>
                <a:moveTo>
                  <a:pt x="134" y="37"/>
                </a:moveTo>
                <a:cubicBezTo>
                  <a:pt x="144" y="37"/>
                  <a:pt x="153" y="29"/>
                  <a:pt x="153" y="18"/>
                </a:cubicBezTo>
                <a:cubicBezTo>
                  <a:pt x="153" y="8"/>
                  <a:pt x="144" y="0"/>
                  <a:pt x="134" y="0"/>
                </a:cubicBezTo>
                <a:cubicBezTo>
                  <a:pt x="124" y="0"/>
                  <a:pt x="116" y="8"/>
                  <a:pt x="116" y="18"/>
                </a:cubicBezTo>
                <a:cubicBezTo>
                  <a:pt x="116" y="29"/>
                  <a:pt x="124" y="37"/>
                  <a:pt x="134" y="37"/>
                </a:cubicBezTo>
                <a:close/>
                <a:moveTo>
                  <a:pt x="99" y="90"/>
                </a:moveTo>
                <a:cubicBezTo>
                  <a:pt x="95" y="90"/>
                  <a:pt x="95" y="90"/>
                  <a:pt x="95" y="90"/>
                </a:cubicBezTo>
                <a:cubicBezTo>
                  <a:pt x="95" y="99"/>
                  <a:pt x="95" y="99"/>
                  <a:pt x="95" y="99"/>
                </a:cubicBezTo>
                <a:cubicBezTo>
                  <a:pt x="99" y="99"/>
                  <a:pt x="99" y="99"/>
                  <a:pt x="99" y="99"/>
                </a:cubicBezTo>
                <a:lnTo>
                  <a:pt x="99" y="90"/>
                </a:lnTo>
                <a:close/>
                <a:moveTo>
                  <a:pt x="62" y="90"/>
                </a:moveTo>
                <a:cubicBezTo>
                  <a:pt x="58" y="90"/>
                  <a:pt x="58" y="90"/>
                  <a:pt x="58" y="90"/>
                </a:cubicBezTo>
                <a:cubicBezTo>
                  <a:pt x="58" y="99"/>
                  <a:pt x="58" y="99"/>
                  <a:pt x="58" y="99"/>
                </a:cubicBezTo>
                <a:cubicBezTo>
                  <a:pt x="62" y="99"/>
                  <a:pt x="62" y="99"/>
                  <a:pt x="62" y="99"/>
                </a:cubicBezTo>
                <a:lnTo>
                  <a:pt x="62" y="90"/>
                </a:lnTo>
                <a:close/>
                <a:moveTo>
                  <a:pt x="58" y="115"/>
                </a:moveTo>
                <a:cubicBezTo>
                  <a:pt x="62" y="115"/>
                  <a:pt x="62" y="115"/>
                  <a:pt x="62" y="115"/>
                </a:cubicBezTo>
                <a:cubicBezTo>
                  <a:pt x="62" y="107"/>
                  <a:pt x="62" y="107"/>
                  <a:pt x="62" y="107"/>
                </a:cubicBezTo>
                <a:cubicBezTo>
                  <a:pt x="58" y="107"/>
                  <a:pt x="58" y="107"/>
                  <a:pt x="58" y="107"/>
                </a:cubicBezTo>
                <a:lnTo>
                  <a:pt x="58" y="115"/>
                </a:lnTo>
                <a:close/>
                <a:moveTo>
                  <a:pt x="29" y="123"/>
                </a:moveTo>
                <a:cubicBezTo>
                  <a:pt x="29" y="16"/>
                  <a:pt x="29" y="16"/>
                  <a:pt x="29" y="16"/>
                </a:cubicBezTo>
                <a:cubicBezTo>
                  <a:pt x="21" y="16"/>
                  <a:pt x="21" y="16"/>
                  <a:pt x="21" y="16"/>
                </a:cubicBezTo>
                <a:cubicBezTo>
                  <a:pt x="21" y="123"/>
                  <a:pt x="21" y="123"/>
                  <a:pt x="21" y="123"/>
                </a:cubicBezTo>
                <a:cubicBezTo>
                  <a:pt x="0" y="123"/>
                  <a:pt x="0" y="123"/>
                  <a:pt x="0" y="123"/>
                </a:cubicBezTo>
                <a:cubicBezTo>
                  <a:pt x="0" y="131"/>
                  <a:pt x="0" y="131"/>
                  <a:pt x="0" y="131"/>
                </a:cubicBezTo>
                <a:cubicBezTo>
                  <a:pt x="21" y="131"/>
                  <a:pt x="21" y="131"/>
                  <a:pt x="21" y="131"/>
                </a:cubicBezTo>
                <a:cubicBezTo>
                  <a:pt x="21" y="152"/>
                  <a:pt x="21" y="152"/>
                  <a:pt x="21" y="152"/>
                </a:cubicBezTo>
                <a:cubicBezTo>
                  <a:pt x="29" y="152"/>
                  <a:pt x="29" y="152"/>
                  <a:pt x="29" y="152"/>
                </a:cubicBezTo>
                <a:cubicBezTo>
                  <a:pt x="29" y="131"/>
                  <a:pt x="29" y="131"/>
                  <a:pt x="29" y="131"/>
                </a:cubicBezTo>
                <a:cubicBezTo>
                  <a:pt x="161" y="131"/>
                  <a:pt x="161" y="131"/>
                  <a:pt x="161" y="131"/>
                </a:cubicBezTo>
                <a:cubicBezTo>
                  <a:pt x="161" y="123"/>
                  <a:pt x="161" y="123"/>
                  <a:pt x="161" y="123"/>
                </a:cubicBezTo>
                <a:lnTo>
                  <a:pt x="29" y="123"/>
                </a:lnTo>
                <a:close/>
                <a:moveTo>
                  <a:pt x="62" y="74"/>
                </a:moveTo>
                <a:cubicBezTo>
                  <a:pt x="58" y="74"/>
                  <a:pt x="58" y="74"/>
                  <a:pt x="58" y="74"/>
                </a:cubicBezTo>
                <a:cubicBezTo>
                  <a:pt x="58" y="82"/>
                  <a:pt x="58" y="82"/>
                  <a:pt x="58" y="82"/>
                </a:cubicBezTo>
                <a:cubicBezTo>
                  <a:pt x="62" y="82"/>
                  <a:pt x="62" y="82"/>
                  <a:pt x="62" y="82"/>
                </a:cubicBezTo>
                <a:lnTo>
                  <a:pt x="62" y="74"/>
                </a:lnTo>
                <a:close/>
                <a:moveTo>
                  <a:pt x="58" y="65"/>
                </a:moveTo>
                <a:cubicBezTo>
                  <a:pt x="58" y="66"/>
                  <a:pt x="58" y="66"/>
                  <a:pt x="58" y="66"/>
                </a:cubicBezTo>
                <a:cubicBezTo>
                  <a:pt x="62" y="66"/>
                  <a:pt x="62" y="66"/>
                  <a:pt x="62" y="66"/>
                </a:cubicBezTo>
                <a:cubicBezTo>
                  <a:pt x="62" y="65"/>
                  <a:pt x="62" y="65"/>
                  <a:pt x="62" y="65"/>
                </a:cubicBezTo>
                <a:cubicBezTo>
                  <a:pt x="69" y="64"/>
                  <a:pt x="75" y="58"/>
                  <a:pt x="75" y="51"/>
                </a:cubicBezTo>
                <a:cubicBezTo>
                  <a:pt x="75" y="43"/>
                  <a:pt x="68" y="37"/>
                  <a:pt x="60" y="37"/>
                </a:cubicBezTo>
                <a:cubicBezTo>
                  <a:pt x="52" y="37"/>
                  <a:pt x="46" y="43"/>
                  <a:pt x="46" y="51"/>
                </a:cubicBezTo>
                <a:cubicBezTo>
                  <a:pt x="46" y="58"/>
                  <a:pt x="51" y="64"/>
                  <a:pt x="58" y="65"/>
                </a:cubicBez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24" name="Freeform 74"/>
          <p:cNvSpPr>
            <a:spLocks noEditPoints="1"/>
          </p:cNvSpPr>
          <p:nvPr/>
        </p:nvSpPr>
        <p:spPr bwMode="auto">
          <a:xfrm>
            <a:off x="6715628" y="2771682"/>
            <a:ext cx="751541" cy="666523"/>
          </a:xfrm>
          <a:custGeom>
            <a:avLst/>
            <a:gdLst>
              <a:gd name="T0" fmla="*/ 127 w 167"/>
              <a:gd name="T1" fmla="*/ 22 h 148"/>
              <a:gd name="T2" fmla="*/ 74 w 167"/>
              <a:gd name="T3" fmla="*/ 0 h 148"/>
              <a:gd name="T4" fmla="*/ 0 w 167"/>
              <a:gd name="T5" fmla="*/ 74 h 148"/>
              <a:gd name="T6" fmla="*/ 74 w 167"/>
              <a:gd name="T7" fmla="*/ 148 h 148"/>
              <a:gd name="T8" fmla="*/ 143 w 167"/>
              <a:gd name="T9" fmla="*/ 99 h 148"/>
              <a:gd name="T10" fmla="*/ 70 w 167"/>
              <a:gd name="T11" fmla="*/ 79 h 148"/>
              <a:gd name="T12" fmla="*/ 127 w 167"/>
              <a:gd name="T13" fmla="*/ 22 h 148"/>
              <a:gd name="T14" fmla="*/ 147 w 167"/>
              <a:gd name="T15" fmla="*/ 19 h 148"/>
              <a:gd name="T16" fmla="*/ 93 w 167"/>
              <a:gd name="T17" fmla="*/ 73 h 148"/>
              <a:gd name="T18" fmla="*/ 164 w 167"/>
              <a:gd name="T19" fmla="*/ 92 h 148"/>
              <a:gd name="T20" fmla="*/ 167 w 167"/>
              <a:gd name="T21" fmla="*/ 69 h 148"/>
              <a:gd name="T22" fmla="*/ 147 w 167"/>
              <a:gd name="T23" fmla="*/ 19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7" h="148">
                <a:moveTo>
                  <a:pt x="127" y="22"/>
                </a:moveTo>
                <a:cubicBezTo>
                  <a:pt x="113" y="8"/>
                  <a:pt x="95" y="0"/>
                  <a:pt x="74" y="0"/>
                </a:cubicBezTo>
                <a:cubicBezTo>
                  <a:pt x="33" y="0"/>
                  <a:pt x="0" y="33"/>
                  <a:pt x="0" y="74"/>
                </a:cubicBezTo>
                <a:cubicBezTo>
                  <a:pt x="0" y="115"/>
                  <a:pt x="33" y="148"/>
                  <a:pt x="74" y="148"/>
                </a:cubicBezTo>
                <a:cubicBezTo>
                  <a:pt x="106" y="148"/>
                  <a:pt x="133" y="127"/>
                  <a:pt x="143" y="99"/>
                </a:cubicBezTo>
                <a:cubicBezTo>
                  <a:pt x="70" y="79"/>
                  <a:pt x="70" y="79"/>
                  <a:pt x="70" y="79"/>
                </a:cubicBezTo>
                <a:lnTo>
                  <a:pt x="127" y="22"/>
                </a:lnTo>
                <a:close/>
                <a:moveTo>
                  <a:pt x="147" y="19"/>
                </a:moveTo>
                <a:cubicBezTo>
                  <a:pt x="93" y="73"/>
                  <a:pt x="93" y="73"/>
                  <a:pt x="93" y="73"/>
                </a:cubicBezTo>
                <a:cubicBezTo>
                  <a:pt x="164" y="92"/>
                  <a:pt x="164" y="92"/>
                  <a:pt x="164" y="92"/>
                </a:cubicBezTo>
                <a:cubicBezTo>
                  <a:pt x="166" y="85"/>
                  <a:pt x="167" y="77"/>
                  <a:pt x="167" y="69"/>
                </a:cubicBezTo>
                <a:cubicBezTo>
                  <a:pt x="167" y="50"/>
                  <a:pt x="160" y="32"/>
                  <a:pt x="147" y="19"/>
                </a:cubicBez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25" name="Freeform 75"/>
          <p:cNvSpPr>
            <a:spLocks noEditPoints="1"/>
          </p:cNvSpPr>
          <p:nvPr/>
        </p:nvSpPr>
        <p:spPr bwMode="auto">
          <a:xfrm>
            <a:off x="7760679" y="2768701"/>
            <a:ext cx="557704" cy="686926"/>
          </a:xfrm>
          <a:custGeom>
            <a:avLst/>
            <a:gdLst>
              <a:gd name="T0" fmla="*/ 96 w 124"/>
              <a:gd name="T1" fmla="*/ 4 h 153"/>
              <a:gd name="T2" fmla="*/ 83 w 124"/>
              <a:gd name="T3" fmla="*/ 10 h 153"/>
              <a:gd name="T4" fmla="*/ 77 w 124"/>
              <a:gd name="T5" fmla="*/ 20 h 153"/>
              <a:gd name="T6" fmla="*/ 97 w 124"/>
              <a:gd name="T7" fmla="*/ 94 h 153"/>
              <a:gd name="T8" fmla="*/ 23 w 124"/>
              <a:gd name="T9" fmla="*/ 113 h 153"/>
              <a:gd name="T10" fmla="*/ 17 w 124"/>
              <a:gd name="T11" fmla="*/ 124 h 153"/>
              <a:gd name="T12" fmla="*/ 19 w 124"/>
              <a:gd name="T13" fmla="*/ 138 h 153"/>
              <a:gd name="T14" fmla="*/ 42 w 124"/>
              <a:gd name="T15" fmla="*/ 132 h 153"/>
              <a:gd name="T16" fmla="*/ 17 w 124"/>
              <a:gd name="T17" fmla="*/ 145 h 153"/>
              <a:gd name="T18" fmla="*/ 17 w 124"/>
              <a:gd name="T19" fmla="*/ 153 h 153"/>
              <a:gd name="T20" fmla="*/ 87 w 124"/>
              <a:gd name="T21" fmla="*/ 149 h 153"/>
              <a:gd name="T22" fmla="*/ 59 w 124"/>
              <a:gd name="T23" fmla="*/ 145 h 153"/>
              <a:gd name="T24" fmla="*/ 107 w 124"/>
              <a:gd name="T25" fmla="*/ 100 h 153"/>
              <a:gd name="T26" fmla="*/ 25 w 124"/>
              <a:gd name="T27" fmla="*/ 104 h 153"/>
              <a:gd name="T28" fmla="*/ 28 w 124"/>
              <a:gd name="T29" fmla="*/ 106 h 153"/>
              <a:gd name="T30" fmla="*/ 31 w 124"/>
              <a:gd name="T31" fmla="*/ 107 h 153"/>
              <a:gd name="T32" fmla="*/ 88 w 124"/>
              <a:gd name="T33" fmla="*/ 92 h 153"/>
              <a:gd name="T34" fmla="*/ 91 w 124"/>
              <a:gd name="T35" fmla="*/ 86 h 153"/>
              <a:gd name="T36" fmla="*/ 76 w 124"/>
              <a:gd name="T37" fmla="*/ 29 h 153"/>
              <a:gd name="T38" fmla="*/ 70 w 124"/>
              <a:gd name="T39" fmla="*/ 26 h 153"/>
              <a:gd name="T40" fmla="*/ 13 w 124"/>
              <a:gd name="T41" fmla="*/ 41 h 153"/>
              <a:gd name="T42" fmla="*/ 10 w 124"/>
              <a:gd name="T43" fmla="*/ 47 h 153"/>
              <a:gd name="T44" fmla="*/ 17 w 124"/>
              <a:gd name="T45" fmla="*/ 85 h 153"/>
              <a:gd name="T46" fmla="*/ 18 w 124"/>
              <a:gd name="T47" fmla="*/ 76 h 153"/>
              <a:gd name="T48" fmla="*/ 28 w 124"/>
              <a:gd name="T49" fmla="*/ 98 h 153"/>
              <a:gd name="T50" fmla="*/ 25 w 124"/>
              <a:gd name="T51" fmla="*/ 78 h 153"/>
              <a:gd name="T52" fmla="*/ 28 w 124"/>
              <a:gd name="T53" fmla="*/ 98 h 153"/>
              <a:gd name="T54" fmla="*/ 58 w 124"/>
              <a:gd name="T55" fmla="*/ 89 h 153"/>
              <a:gd name="T56" fmla="*/ 52 w 124"/>
              <a:gd name="T57" fmla="*/ 72 h 153"/>
              <a:gd name="T58" fmla="*/ 55 w 124"/>
              <a:gd name="T59" fmla="*/ 66 h 153"/>
              <a:gd name="T60" fmla="*/ 74 w 124"/>
              <a:gd name="T61" fmla="*/ 62 h 153"/>
              <a:gd name="T62" fmla="*/ 55 w 124"/>
              <a:gd name="T63" fmla="*/ 66 h 153"/>
              <a:gd name="T64" fmla="*/ 35 w 124"/>
              <a:gd name="T65" fmla="*/ 54 h 153"/>
              <a:gd name="T66" fmla="*/ 55 w 124"/>
              <a:gd name="T67" fmla="*/ 53 h 153"/>
              <a:gd name="T68" fmla="*/ 46 w 124"/>
              <a:gd name="T69" fmla="*/ 68 h 153"/>
              <a:gd name="T70" fmla="*/ 27 w 124"/>
              <a:gd name="T71" fmla="*/ 71 h 153"/>
              <a:gd name="T72" fmla="*/ 46 w 124"/>
              <a:gd name="T73" fmla="*/ 68 h 153"/>
              <a:gd name="T74" fmla="*/ 34 w 124"/>
              <a:gd name="T75" fmla="*/ 101 h 153"/>
              <a:gd name="T76" fmla="*/ 53 w 124"/>
              <a:gd name="T77" fmla="*/ 94 h 153"/>
              <a:gd name="T78" fmla="*/ 52 w 124"/>
              <a:gd name="T79" fmla="*/ 105 h 153"/>
              <a:gd name="T80" fmla="*/ 62 w 124"/>
              <a:gd name="T81" fmla="*/ 103 h 153"/>
              <a:gd name="T82" fmla="*/ 68 w 124"/>
              <a:gd name="T83" fmla="*/ 100 h 153"/>
              <a:gd name="T84" fmla="*/ 73 w 124"/>
              <a:gd name="T85" fmla="*/ 84 h 153"/>
              <a:gd name="T86" fmla="*/ 68 w 124"/>
              <a:gd name="T87" fmla="*/ 100 h 153"/>
              <a:gd name="T88" fmla="*/ 88 w 124"/>
              <a:gd name="T89" fmla="*/ 59 h 153"/>
              <a:gd name="T90" fmla="*/ 84 w 124"/>
              <a:gd name="T91" fmla="*/ 49 h 153"/>
              <a:gd name="T92" fmla="*/ 85 w 124"/>
              <a:gd name="T93" fmla="*/ 83 h 153"/>
              <a:gd name="T94" fmla="*/ 81 w 124"/>
              <a:gd name="T95" fmla="*/ 64 h 153"/>
              <a:gd name="T96" fmla="*/ 72 w 124"/>
              <a:gd name="T97" fmla="*/ 36 h 153"/>
              <a:gd name="T98" fmla="*/ 76 w 124"/>
              <a:gd name="T99" fmla="*/ 56 h 153"/>
              <a:gd name="T100" fmla="*/ 72 w 124"/>
              <a:gd name="T101" fmla="*/ 36 h 153"/>
              <a:gd name="T102" fmla="*/ 66 w 124"/>
              <a:gd name="T103" fmla="*/ 32 h 153"/>
              <a:gd name="T104" fmla="*/ 47 w 124"/>
              <a:gd name="T105" fmla="*/ 39 h 153"/>
              <a:gd name="T106" fmla="*/ 49 w 124"/>
              <a:gd name="T107" fmla="*/ 29 h 153"/>
              <a:gd name="T108" fmla="*/ 39 w 124"/>
              <a:gd name="T109" fmla="*/ 31 h 153"/>
              <a:gd name="T110" fmla="*/ 33 w 124"/>
              <a:gd name="T111" fmla="*/ 33 h 153"/>
              <a:gd name="T112" fmla="*/ 28 w 124"/>
              <a:gd name="T113" fmla="*/ 50 h 153"/>
              <a:gd name="T114" fmla="*/ 33 w 124"/>
              <a:gd name="T115" fmla="*/ 33 h 153"/>
              <a:gd name="T116" fmla="*/ 25 w 124"/>
              <a:gd name="T117" fmla="*/ 56 h 153"/>
              <a:gd name="T118" fmla="*/ 12 w 124"/>
              <a:gd name="T119" fmla="*/ 6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4" h="153">
                <a:moveTo>
                  <a:pt x="90" y="14"/>
                </a:moveTo>
                <a:cubicBezTo>
                  <a:pt x="96" y="4"/>
                  <a:pt x="96" y="4"/>
                  <a:pt x="96" y="4"/>
                </a:cubicBezTo>
                <a:cubicBezTo>
                  <a:pt x="89" y="0"/>
                  <a:pt x="89" y="0"/>
                  <a:pt x="89" y="0"/>
                </a:cubicBezTo>
                <a:cubicBezTo>
                  <a:pt x="83" y="10"/>
                  <a:pt x="83" y="10"/>
                  <a:pt x="83" y="10"/>
                </a:cubicBezTo>
                <a:cubicBezTo>
                  <a:pt x="83" y="10"/>
                  <a:pt x="83" y="10"/>
                  <a:pt x="83" y="10"/>
                </a:cubicBezTo>
                <a:cubicBezTo>
                  <a:pt x="77" y="20"/>
                  <a:pt x="77" y="20"/>
                  <a:pt x="77" y="20"/>
                </a:cubicBezTo>
                <a:cubicBezTo>
                  <a:pt x="77" y="20"/>
                  <a:pt x="77" y="20"/>
                  <a:pt x="77" y="20"/>
                </a:cubicBezTo>
                <a:cubicBezTo>
                  <a:pt x="103" y="35"/>
                  <a:pt x="111" y="68"/>
                  <a:pt x="97" y="94"/>
                </a:cubicBezTo>
                <a:cubicBezTo>
                  <a:pt x="82" y="119"/>
                  <a:pt x="49" y="128"/>
                  <a:pt x="24" y="113"/>
                </a:cubicBezTo>
                <a:cubicBezTo>
                  <a:pt x="24" y="113"/>
                  <a:pt x="24" y="113"/>
                  <a:pt x="23" y="113"/>
                </a:cubicBezTo>
                <a:cubicBezTo>
                  <a:pt x="17" y="124"/>
                  <a:pt x="17" y="124"/>
                  <a:pt x="17" y="124"/>
                </a:cubicBezTo>
                <a:cubicBezTo>
                  <a:pt x="17" y="124"/>
                  <a:pt x="17" y="124"/>
                  <a:pt x="17" y="124"/>
                </a:cubicBezTo>
                <a:cubicBezTo>
                  <a:pt x="12" y="133"/>
                  <a:pt x="12" y="133"/>
                  <a:pt x="12" y="133"/>
                </a:cubicBezTo>
                <a:cubicBezTo>
                  <a:pt x="19" y="138"/>
                  <a:pt x="19" y="138"/>
                  <a:pt x="19" y="138"/>
                </a:cubicBezTo>
                <a:cubicBezTo>
                  <a:pt x="25" y="127"/>
                  <a:pt x="25" y="127"/>
                  <a:pt x="25" y="127"/>
                </a:cubicBezTo>
                <a:cubicBezTo>
                  <a:pt x="30" y="130"/>
                  <a:pt x="36" y="131"/>
                  <a:pt x="42" y="132"/>
                </a:cubicBezTo>
                <a:cubicBezTo>
                  <a:pt x="42" y="145"/>
                  <a:pt x="42" y="145"/>
                  <a:pt x="42" y="145"/>
                </a:cubicBezTo>
                <a:cubicBezTo>
                  <a:pt x="17" y="145"/>
                  <a:pt x="17" y="145"/>
                  <a:pt x="17" y="145"/>
                </a:cubicBezTo>
                <a:cubicBezTo>
                  <a:pt x="15" y="145"/>
                  <a:pt x="13" y="147"/>
                  <a:pt x="13" y="149"/>
                </a:cubicBezTo>
                <a:cubicBezTo>
                  <a:pt x="13" y="151"/>
                  <a:pt x="15" y="153"/>
                  <a:pt x="17" y="153"/>
                </a:cubicBezTo>
                <a:cubicBezTo>
                  <a:pt x="83" y="153"/>
                  <a:pt x="83" y="153"/>
                  <a:pt x="83" y="153"/>
                </a:cubicBezTo>
                <a:cubicBezTo>
                  <a:pt x="86" y="153"/>
                  <a:pt x="87" y="151"/>
                  <a:pt x="87" y="149"/>
                </a:cubicBezTo>
                <a:cubicBezTo>
                  <a:pt x="87" y="147"/>
                  <a:pt x="86" y="145"/>
                  <a:pt x="83" y="145"/>
                </a:cubicBezTo>
                <a:cubicBezTo>
                  <a:pt x="59" y="145"/>
                  <a:pt x="59" y="145"/>
                  <a:pt x="59" y="145"/>
                </a:cubicBezTo>
                <a:cubicBezTo>
                  <a:pt x="59" y="132"/>
                  <a:pt x="59" y="132"/>
                  <a:pt x="59" y="132"/>
                </a:cubicBezTo>
                <a:cubicBezTo>
                  <a:pt x="78" y="130"/>
                  <a:pt x="97" y="118"/>
                  <a:pt x="107" y="100"/>
                </a:cubicBezTo>
                <a:cubicBezTo>
                  <a:pt x="124" y="71"/>
                  <a:pt x="116" y="34"/>
                  <a:pt x="90" y="14"/>
                </a:cubicBezTo>
                <a:close/>
                <a:moveTo>
                  <a:pt x="25" y="104"/>
                </a:moveTo>
                <a:cubicBezTo>
                  <a:pt x="25" y="104"/>
                  <a:pt x="25" y="104"/>
                  <a:pt x="25" y="104"/>
                </a:cubicBezTo>
                <a:cubicBezTo>
                  <a:pt x="28" y="106"/>
                  <a:pt x="28" y="106"/>
                  <a:pt x="28" y="106"/>
                </a:cubicBezTo>
                <a:cubicBezTo>
                  <a:pt x="31" y="108"/>
                  <a:pt x="31" y="108"/>
                  <a:pt x="31" y="108"/>
                </a:cubicBezTo>
                <a:cubicBezTo>
                  <a:pt x="31" y="107"/>
                  <a:pt x="31" y="107"/>
                  <a:pt x="31" y="107"/>
                </a:cubicBezTo>
                <a:cubicBezTo>
                  <a:pt x="51" y="117"/>
                  <a:pt x="75" y="111"/>
                  <a:pt x="88" y="92"/>
                </a:cubicBezTo>
                <a:cubicBezTo>
                  <a:pt x="88" y="92"/>
                  <a:pt x="88" y="92"/>
                  <a:pt x="88" y="92"/>
                </a:cubicBezTo>
                <a:cubicBezTo>
                  <a:pt x="91" y="86"/>
                  <a:pt x="91" y="86"/>
                  <a:pt x="91" y="86"/>
                </a:cubicBezTo>
                <a:cubicBezTo>
                  <a:pt x="91" y="86"/>
                  <a:pt x="91" y="86"/>
                  <a:pt x="91" y="86"/>
                </a:cubicBezTo>
                <a:cubicBezTo>
                  <a:pt x="101" y="66"/>
                  <a:pt x="94" y="42"/>
                  <a:pt x="76" y="30"/>
                </a:cubicBezTo>
                <a:cubicBezTo>
                  <a:pt x="76" y="29"/>
                  <a:pt x="76" y="29"/>
                  <a:pt x="76" y="29"/>
                </a:cubicBezTo>
                <a:cubicBezTo>
                  <a:pt x="70" y="26"/>
                  <a:pt x="70" y="26"/>
                  <a:pt x="70" y="26"/>
                </a:cubicBezTo>
                <a:cubicBezTo>
                  <a:pt x="70" y="26"/>
                  <a:pt x="70" y="26"/>
                  <a:pt x="70" y="26"/>
                </a:cubicBezTo>
                <a:cubicBezTo>
                  <a:pt x="50" y="17"/>
                  <a:pt x="26" y="23"/>
                  <a:pt x="13" y="41"/>
                </a:cubicBezTo>
                <a:cubicBezTo>
                  <a:pt x="13" y="41"/>
                  <a:pt x="13" y="41"/>
                  <a:pt x="13" y="41"/>
                </a:cubicBezTo>
                <a:cubicBezTo>
                  <a:pt x="9" y="47"/>
                  <a:pt x="9" y="47"/>
                  <a:pt x="9" y="47"/>
                </a:cubicBezTo>
                <a:cubicBezTo>
                  <a:pt x="10" y="47"/>
                  <a:pt x="10" y="47"/>
                  <a:pt x="10" y="47"/>
                </a:cubicBezTo>
                <a:cubicBezTo>
                  <a:pt x="0" y="67"/>
                  <a:pt x="7" y="91"/>
                  <a:pt x="25" y="104"/>
                </a:cubicBezTo>
                <a:close/>
                <a:moveTo>
                  <a:pt x="17" y="85"/>
                </a:moveTo>
                <a:cubicBezTo>
                  <a:pt x="15" y="82"/>
                  <a:pt x="14" y="78"/>
                  <a:pt x="13" y="75"/>
                </a:cubicBezTo>
                <a:cubicBezTo>
                  <a:pt x="15" y="75"/>
                  <a:pt x="17" y="76"/>
                  <a:pt x="18" y="76"/>
                </a:cubicBezTo>
                <a:cubicBezTo>
                  <a:pt x="18" y="79"/>
                  <a:pt x="17" y="82"/>
                  <a:pt x="17" y="85"/>
                </a:cubicBezTo>
                <a:close/>
                <a:moveTo>
                  <a:pt x="28" y="98"/>
                </a:moveTo>
                <a:cubicBezTo>
                  <a:pt x="27" y="96"/>
                  <a:pt x="25" y="95"/>
                  <a:pt x="23" y="94"/>
                </a:cubicBezTo>
                <a:cubicBezTo>
                  <a:pt x="23" y="88"/>
                  <a:pt x="24" y="83"/>
                  <a:pt x="25" y="78"/>
                </a:cubicBezTo>
                <a:cubicBezTo>
                  <a:pt x="29" y="79"/>
                  <a:pt x="33" y="81"/>
                  <a:pt x="37" y="83"/>
                </a:cubicBezTo>
                <a:lnTo>
                  <a:pt x="28" y="98"/>
                </a:lnTo>
                <a:close/>
                <a:moveTo>
                  <a:pt x="66" y="80"/>
                </a:moveTo>
                <a:cubicBezTo>
                  <a:pt x="64" y="83"/>
                  <a:pt x="61" y="86"/>
                  <a:pt x="58" y="89"/>
                </a:cubicBezTo>
                <a:cubicBezTo>
                  <a:pt x="54" y="86"/>
                  <a:pt x="50" y="83"/>
                  <a:pt x="46" y="81"/>
                </a:cubicBezTo>
                <a:cubicBezTo>
                  <a:pt x="52" y="72"/>
                  <a:pt x="52" y="72"/>
                  <a:pt x="52" y="72"/>
                </a:cubicBezTo>
                <a:lnTo>
                  <a:pt x="66" y="80"/>
                </a:lnTo>
                <a:close/>
                <a:moveTo>
                  <a:pt x="55" y="66"/>
                </a:moveTo>
                <a:cubicBezTo>
                  <a:pt x="61" y="56"/>
                  <a:pt x="61" y="56"/>
                  <a:pt x="61" y="56"/>
                </a:cubicBezTo>
                <a:cubicBezTo>
                  <a:pt x="65" y="58"/>
                  <a:pt x="70" y="60"/>
                  <a:pt x="74" y="62"/>
                </a:cubicBezTo>
                <a:cubicBezTo>
                  <a:pt x="73" y="66"/>
                  <a:pt x="71" y="70"/>
                  <a:pt x="69" y="74"/>
                </a:cubicBezTo>
                <a:lnTo>
                  <a:pt x="55" y="66"/>
                </a:lnTo>
                <a:close/>
                <a:moveTo>
                  <a:pt x="49" y="62"/>
                </a:moveTo>
                <a:cubicBezTo>
                  <a:pt x="35" y="54"/>
                  <a:pt x="35" y="54"/>
                  <a:pt x="35" y="54"/>
                </a:cubicBezTo>
                <a:cubicBezTo>
                  <a:pt x="37" y="50"/>
                  <a:pt x="40" y="47"/>
                  <a:pt x="43" y="44"/>
                </a:cubicBezTo>
                <a:cubicBezTo>
                  <a:pt x="46" y="47"/>
                  <a:pt x="50" y="50"/>
                  <a:pt x="55" y="53"/>
                </a:cubicBezTo>
                <a:lnTo>
                  <a:pt x="49" y="62"/>
                </a:lnTo>
                <a:close/>
                <a:moveTo>
                  <a:pt x="46" y="68"/>
                </a:moveTo>
                <a:cubicBezTo>
                  <a:pt x="40" y="77"/>
                  <a:pt x="40" y="77"/>
                  <a:pt x="40" y="77"/>
                </a:cubicBezTo>
                <a:cubicBezTo>
                  <a:pt x="36" y="75"/>
                  <a:pt x="32" y="73"/>
                  <a:pt x="27" y="71"/>
                </a:cubicBezTo>
                <a:cubicBezTo>
                  <a:pt x="28" y="67"/>
                  <a:pt x="29" y="63"/>
                  <a:pt x="31" y="60"/>
                </a:cubicBezTo>
                <a:lnTo>
                  <a:pt x="46" y="68"/>
                </a:lnTo>
                <a:close/>
                <a:moveTo>
                  <a:pt x="41" y="104"/>
                </a:moveTo>
                <a:cubicBezTo>
                  <a:pt x="38" y="103"/>
                  <a:pt x="36" y="102"/>
                  <a:pt x="34" y="101"/>
                </a:cubicBezTo>
                <a:cubicBezTo>
                  <a:pt x="43" y="87"/>
                  <a:pt x="43" y="87"/>
                  <a:pt x="43" y="87"/>
                </a:cubicBezTo>
                <a:cubicBezTo>
                  <a:pt x="47" y="89"/>
                  <a:pt x="50" y="91"/>
                  <a:pt x="53" y="94"/>
                </a:cubicBezTo>
                <a:cubicBezTo>
                  <a:pt x="50" y="98"/>
                  <a:pt x="45" y="101"/>
                  <a:pt x="41" y="104"/>
                </a:cubicBezTo>
                <a:close/>
                <a:moveTo>
                  <a:pt x="52" y="105"/>
                </a:moveTo>
                <a:cubicBezTo>
                  <a:pt x="54" y="103"/>
                  <a:pt x="56" y="101"/>
                  <a:pt x="58" y="99"/>
                </a:cubicBezTo>
                <a:cubicBezTo>
                  <a:pt x="60" y="100"/>
                  <a:pt x="61" y="102"/>
                  <a:pt x="62" y="103"/>
                </a:cubicBezTo>
                <a:cubicBezTo>
                  <a:pt x="59" y="104"/>
                  <a:pt x="55" y="105"/>
                  <a:pt x="52" y="105"/>
                </a:cubicBezTo>
                <a:close/>
                <a:moveTo>
                  <a:pt x="68" y="100"/>
                </a:moveTo>
                <a:cubicBezTo>
                  <a:pt x="67" y="98"/>
                  <a:pt x="65" y="97"/>
                  <a:pt x="63" y="95"/>
                </a:cubicBezTo>
                <a:cubicBezTo>
                  <a:pt x="67" y="91"/>
                  <a:pt x="70" y="88"/>
                  <a:pt x="73" y="84"/>
                </a:cubicBezTo>
                <a:cubicBezTo>
                  <a:pt x="82" y="89"/>
                  <a:pt x="82" y="89"/>
                  <a:pt x="82" y="89"/>
                </a:cubicBezTo>
                <a:cubicBezTo>
                  <a:pt x="78" y="94"/>
                  <a:pt x="73" y="98"/>
                  <a:pt x="68" y="100"/>
                </a:cubicBezTo>
                <a:close/>
                <a:moveTo>
                  <a:pt x="84" y="49"/>
                </a:moveTo>
                <a:cubicBezTo>
                  <a:pt x="86" y="52"/>
                  <a:pt x="87" y="55"/>
                  <a:pt x="88" y="59"/>
                </a:cubicBezTo>
                <a:cubicBezTo>
                  <a:pt x="86" y="59"/>
                  <a:pt x="84" y="58"/>
                  <a:pt x="83" y="57"/>
                </a:cubicBezTo>
                <a:cubicBezTo>
                  <a:pt x="83" y="55"/>
                  <a:pt x="84" y="52"/>
                  <a:pt x="84" y="49"/>
                </a:cubicBezTo>
                <a:close/>
                <a:moveTo>
                  <a:pt x="88" y="66"/>
                </a:moveTo>
                <a:cubicBezTo>
                  <a:pt x="89" y="71"/>
                  <a:pt x="88" y="77"/>
                  <a:pt x="85" y="83"/>
                </a:cubicBezTo>
                <a:cubicBezTo>
                  <a:pt x="76" y="78"/>
                  <a:pt x="76" y="78"/>
                  <a:pt x="76" y="78"/>
                </a:cubicBezTo>
                <a:cubicBezTo>
                  <a:pt x="78" y="73"/>
                  <a:pt x="80" y="69"/>
                  <a:pt x="81" y="64"/>
                </a:cubicBezTo>
                <a:cubicBezTo>
                  <a:pt x="84" y="64"/>
                  <a:pt x="86" y="65"/>
                  <a:pt x="88" y="66"/>
                </a:cubicBezTo>
                <a:close/>
                <a:moveTo>
                  <a:pt x="72" y="36"/>
                </a:moveTo>
                <a:cubicBezTo>
                  <a:pt x="74" y="37"/>
                  <a:pt x="76" y="38"/>
                  <a:pt x="77" y="40"/>
                </a:cubicBezTo>
                <a:cubicBezTo>
                  <a:pt x="77" y="45"/>
                  <a:pt x="77" y="51"/>
                  <a:pt x="76" y="56"/>
                </a:cubicBezTo>
                <a:cubicBezTo>
                  <a:pt x="72" y="54"/>
                  <a:pt x="68" y="52"/>
                  <a:pt x="64" y="50"/>
                </a:cubicBezTo>
                <a:lnTo>
                  <a:pt x="72" y="36"/>
                </a:lnTo>
                <a:close/>
                <a:moveTo>
                  <a:pt x="60" y="30"/>
                </a:moveTo>
                <a:cubicBezTo>
                  <a:pt x="62" y="31"/>
                  <a:pt x="64" y="31"/>
                  <a:pt x="66" y="32"/>
                </a:cubicBezTo>
                <a:cubicBezTo>
                  <a:pt x="58" y="47"/>
                  <a:pt x="58" y="47"/>
                  <a:pt x="58" y="47"/>
                </a:cubicBezTo>
                <a:cubicBezTo>
                  <a:pt x="54" y="44"/>
                  <a:pt x="51" y="42"/>
                  <a:pt x="47" y="39"/>
                </a:cubicBezTo>
                <a:cubicBezTo>
                  <a:pt x="51" y="36"/>
                  <a:pt x="56" y="33"/>
                  <a:pt x="60" y="30"/>
                </a:cubicBezTo>
                <a:close/>
                <a:moveTo>
                  <a:pt x="49" y="29"/>
                </a:moveTo>
                <a:cubicBezTo>
                  <a:pt x="47" y="30"/>
                  <a:pt x="44" y="32"/>
                  <a:pt x="42" y="34"/>
                </a:cubicBezTo>
                <a:cubicBezTo>
                  <a:pt x="41" y="33"/>
                  <a:pt x="40" y="32"/>
                  <a:pt x="39" y="31"/>
                </a:cubicBezTo>
                <a:cubicBezTo>
                  <a:pt x="42" y="30"/>
                  <a:pt x="46" y="29"/>
                  <a:pt x="49" y="29"/>
                </a:cubicBezTo>
                <a:close/>
                <a:moveTo>
                  <a:pt x="33" y="33"/>
                </a:moveTo>
                <a:cubicBezTo>
                  <a:pt x="34" y="35"/>
                  <a:pt x="36" y="37"/>
                  <a:pt x="38" y="38"/>
                </a:cubicBezTo>
                <a:cubicBezTo>
                  <a:pt x="34" y="42"/>
                  <a:pt x="31" y="46"/>
                  <a:pt x="28" y="50"/>
                </a:cubicBezTo>
                <a:cubicBezTo>
                  <a:pt x="19" y="45"/>
                  <a:pt x="19" y="45"/>
                  <a:pt x="19" y="45"/>
                </a:cubicBezTo>
                <a:cubicBezTo>
                  <a:pt x="23" y="40"/>
                  <a:pt x="27" y="36"/>
                  <a:pt x="33" y="33"/>
                </a:cubicBezTo>
                <a:close/>
                <a:moveTo>
                  <a:pt x="16" y="51"/>
                </a:moveTo>
                <a:cubicBezTo>
                  <a:pt x="25" y="56"/>
                  <a:pt x="25" y="56"/>
                  <a:pt x="25" y="56"/>
                </a:cubicBezTo>
                <a:cubicBezTo>
                  <a:pt x="23" y="60"/>
                  <a:pt x="21" y="65"/>
                  <a:pt x="20" y="70"/>
                </a:cubicBezTo>
                <a:cubicBezTo>
                  <a:pt x="17" y="69"/>
                  <a:pt x="15" y="68"/>
                  <a:pt x="12" y="68"/>
                </a:cubicBezTo>
                <a:cubicBezTo>
                  <a:pt x="12" y="62"/>
                  <a:pt x="13" y="56"/>
                  <a:pt x="16" y="51"/>
                </a:cubicBez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26" name="Freeform 76"/>
          <p:cNvSpPr>
            <a:spLocks noEditPoints="1"/>
          </p:cNvSpPr>
          <p:nvPr/>
        </p:nvSpPr>
        <p:spPr bwMode="auto">
          <a:xfrm>
            <a:off x="8777893" y="2787590"/>
            <a:ext cx="554304" cy="557703"/>
          </a:xfrm>
          <a:custGeom>
            <a:avLst/>
            <a:gdLst>
              <a:gd name="T0" fmla="*/ 29 w 163"/>
              <a:gd name="T1" fmla="*/ 88 h 164"/>
              <a:gd name="T2" fmla="*/ 78 w 163"/>
              <a:gd name="T3" fmla="*/ 67 h 164"/>
              <a:gd name="T4" fmla="*/ 77 w 163"/>
              <a:gd name="T5" fmla="*/ 60 h 164"/>
              <a:gd name="T6" fmla="*/ 91 w 163"/>
              <a:gd name="T7" fmla="*/ 86 h 164"/>
              <a:gd name="T8" fmla="*/ 73 w 163"/>
              <a:gd name="T9" fmla="*/ 63 h 164"/>
              <a:gd name="T10" fmla="*/ 23 w 163"/>
              <a:gd name="T11" fmla="*/ 86 h 164"/>
              <a:gd name="T12" fmla="*/ 72 w 163"/>
              <a:gd name="T13" fmla="*/ 47 h 164"/>
              <a:gd name="T14" fmla="*/ 0 w 163"/>
              <a:gd name="T15" fmla="*/ 150 h 164"/>
              <a:gd name="T16" fmla="*/ 109 w 163"/>
              <a:gd name="T17" fmla="*/ 27 h 164"/>
              <a:gd name="T18" fmla="*/ 19 w 163"/>
              <a:gd name="T19" fmla="*/ 96 h 164"/>
              <a:gd name="T20" fmla="*/ 28 w 163"/>
              <a:gd name="T21" fmla="*/ 115 h 164"/>
              <a:gd name="T22" fmla="*/ 49 w 163"/>
              <a:gd name="T23" fmla="*/ 117 h 164"/>
              <a:gd name="T24" fmla="*/ 33 w 163"/>
              <a:gd name="T25" fmla="*/ 33 h 164"/>
              <a:gd name="T26" fmla="*/ 49 w 163"/>
              <a:gd name="T27" fmla="*/ 49 h 164"/>
              <a:gd name="T28" fmla="*/ 40 w 163"/>
              <a:gd name="T29" fmla="*/ 96 h 164"/>
              <a:gd name="T30" fmla="*/ 23 w 163"/>
              <a:gd name="T31" fmla="*/ 96 h 164"/>
              <a:gd name="T32" fmla="*/ 16 w 163"/>
              <a:gd name="T33" fmla="*/ 91 h 164"/>
              <a:gd name="T34" fmla="*/ 23 w 163"/>
              <a:gd name="T35" fmla="*/ 84 h 164"/>
              <a:gd name="T36" fmla="*/ 31 w 163"/>
              <a:gd name="T37" fmla="*/ 71 h 164"/>
              <a:gd name="T38" fmla="*/ 25 w 163"/>
              <a:gd name="T39" fmla="*/ 51 h 164"/>
              <a:gd name="T40" fmla="*/ 16 w 163"/>
              <a:gd name="T41" fmla="*/ 58 h 164"/>
              <a:gd name="T42" fmla="*/ 24 w 163"/>
              <a:gd name="T43" fmla="*/ 45 h 164"/>
              <a:gd name="T44" fmla="*/ 24 w 163"/>
              <a:gd name="T45" fmla="*/ 34 h 164"/>
              <a:gd name="T46" fmla="*/ 49 w 163"/>
              <a:gd name="T47" fmla="*/ 11 h 164"/>
              <a:gd name="T48" fmla="*/ 103 w 163"/>
              <a:gd name="T49" fmla="*/ 84 h 164"/>
              <a:gd name="T50" fmla="*/ 86 w 163"/>
              <a:gd name="T51" fmla="*/ 60 h 164"/>
              <a:gd name="T52" fmla="*/ 95 w 163"/>
              <a:gd name="T53" fmla="*/ 66 h 164"/>
              <a:gd name="T54" fmla="*/ 98 w 163"/>
              <a:gd name="T55" fmla="*/ 67 h 164"/>
              <a:gd name="T56" fmla="*/ 90 w 163"/>
              <a:gd name="T57" fmla="*/ 68 h 164"/>
              <a:gd name="T58" fmla="*/ 82 w 163"/>
              <a:gd name="T59" fmla="*/ 70 h 164"/>
              <a:gd name="T60" fmla="*/ 77 w 163"/>
              <a:gd name="T61" fmla="*/ 82 h 164"/>
              <a:gd name="T62" fmla="*/ 93 w 163"/>
              <a:gd name="T63" fmla="*/ 87 h 164"/>
              <a:gd name="T64" fmla="*/ 97 w 163"/>
              <a:gd name="T65" fmla="*/ 88 h 164"/>
              <a:gd name="T66" fmla="*/ 98 w 163"/>
              <a:gd name="T67" fmla="*/ 92 h 164"/>
              <a:gd name="T68" fmla="*/ 88 w 163"/>
              <a:gd name="T69" fmla="*/ 83 h 164"/>
              <a:gd name="T70" fmla="*/ 85 w 163"/>
              <a:gd name="T71" fmla="*/ 107 h 164"/>
              <a:gd name="T72" fmla="*/ 90 w 163"/>
              <a:gd name="T73" fmla="*/ 124 h 164"/>
              <a:gd name="T74" fmla="*/ 60 w 163"/>
              <a:gd name="T75" fmla="*/ 128 h 164"/>
              <a:gd name="T76" fmla="*/ 73 w 163"/>
              <a:gd name="T77" fmla="*/ 27 h 164"/>
              <a:gd name="T78" fmla="*/ 103 w 163"/>
              <a:gd name="T79" fmla="*/ 56 h 164"/>
              <a:gd name="T80" fmla="*/ 114 w 163"/>
              <a:gd name="T81" fmla="*/ 150 h 164"/>
              <a:gd name="T82" fmla="*/ 114 w 163"/>
              <a:gd name="T83" fmla="*/ 137 h 164"/>
              <a:gd name="T84" fmla="*/ 114 w 163"/>
              <a:gd name="T85" fmla="*/ 115 h 164"/>
              <a:gd name="T86" fmla="*/ 119 w 163"/>
              <a:gd name="T87" fmla="*/ 107 h 164"/>
              <a:gd name="T88" fmla="*/ 136 w 163"/>
              <a:gd name="T89" fmla="*/ 109 h 164"/>
              <a:gd name="T90" fmla="*/ 148 w 163"/>
              <a:gd name="T91" fmla="*/ 94 h 164"/>
              <a:gd name="T92" fmla="*/ 119 w 163"/>
              <a:gd name="T93" fmla="*/ 96 h 164"/>
              <a:gd name="T94" fmla="*/ 122 w 163"/>
              <a:gd name="T95" fmla="*/ 95 h 164"/>
              <a:gd name="T96" fmla="*/ 126 w 163"/>
              <a:gd name="T97" fmla="*/ 87 h 164"/>
              <a:gd name="T98" fmla="*/ 129 w 163"/>
              <a:gd name="T99" fmla="*/ 58 h 164"/>
              <a:gd name="T100" fmla="*/ 131 w 163"/>
              <a:gd name="T101" fmla="*/ 46 h 164"/>
              <a:gd name="T102" fmla="*/ 114 w 163"/>
              <a:gd name="T103" fmla="*/ 68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3" h="164">
                <a:moveTo>
                  <a:pt x="27" y="82"/>
                </a:moveTo>
                <a:lnTo>
                  <a:pt x="27" y="84"/>
                </a:lnTo>
                <a:lnTo>
                  <a:pt x="29" y="84"/>
                </a:lnTo>
                <a:lnTo>
                  <a:pt x="27" y="82"/>
                </a:lnTo>
                <a:close/>
                <a:moveTo>
                  <a:pt x="29" y="88"/>
                </a:moveTo>
                <a:lnTo>
                  <a:pt x="37" y="90"/>
                </a:lnTo>
                <a:lnTo>
                  <a:pt x="39" y="88"/>
                </a:lnTo>
                <a:lnTo>
                  <a:pt x="31" y="87"/>
                </a:lnTo>
                <a:lnTo>
                  <a:pt x="29" y="88"/>
                </a:lnTo>
                <a:close/>
                <a:moveTo>
                  <a:pt x="78" y="67"/>
                </a:moveTo>
                <a:lnTo>
                  <a:pt x="82" y="70"/>
                </a:lnTo>
                <a:lnTo>
                  <a:pt x="82" y="67"/>
                </a:lnTo>
                <a:lnTo>
                  <a:pt x="80" y="63"/>
                </a:lnTo>
                <a:lnTo>
                  <a:pt x="78" y="59"/>
                </a:lnTo>
                <a:lnTo>
                  <a:pt x="77" y="60"/>
                </a:lnTo>
                <a:lnTo>
                  <a:pt x="80" y="66"/>
                </a:lnTo>
                <a:lnTo>
                  <a:pt x="78" y="67"/>
                </a:lnTo>
                <a:close/>
                <a:moveTo>
                  <a:pt x="91" y="83"/>
                </a:moveTo>
                <a:lnTo>
                  <a:pt x="90" y="84"/>
                </a:lnTo>
                <a:lnTo>
                  <a:pt x="91" y="86"/>
                </a:lnTo>
                <a:lnTo>
                  <a:pt x="91" y="83"/>
                </a:lnTo>
                <a:close/>
                <a:moveTo>
                  <a:pt x="76" y="67"/>
                </a:moveTo>
                <a:lnTo>
                  <a:pt x="77" y="66"/>
                </a:lnTo>
                <a:lnTo>
                  <a:pt x="74" y="62"/>
                </a:lnTo>
                <a:lnTo>
                  <a:pt x="73" y="63"/>
                </a:lnTo>
                <a:lnTo>
                  <a:pt x="76" y="67"/>
                </a:lnTo>
                <a:close/>
                <a:moveTo>
                  <a:pt x="23" y="88"/>
                </a:moveTo>
                <a:lnTo>
                  <a:pt x="27" y="88"/>
                </a:lnTo>
                <a:lnTo>
                  <a:pt x="28" y="87"/>
                </a:lnTo>
                <a:lnTo>
                  <a:pt x="23" y="86"/>
                </a:lnTo>
                <a:lnTo>
                  <a:pt x="23" y="88"/>
                </a:lnTo>
                <a:close/>
                <a:moveTo>
                  <a:pt x="65" y="46"/>
                </a:moveTo>
                <a:lnTo>
                  <a:pt x="69" y="53"/>
                </a:lnTo>
                <a:lnTo>
                  <a:pt x="74" y="51"/>
                </a:lnTo>
                <a:lnTo>
                  <a:pt x="72" y="47"/>
                </a:lnTo>
                <a:lnTo>
                  <a:pt x="65" y="46"/>
                </a:lnTo>
                <a:close/>
                <a:moveTo>
                  <a:pt x="109" y="27"/>
                </a:moveTo>
                <a:lnTo>
                  <a:pt x="54" y="0"/>
                </a:lnTo>
                <a:lnTo>
                  <a:pt x="0" y="14"/>
                </a:lnTo>
                <a:lnTo>
                  <a:pt x="0" y="150"/>
                </a:lnTo>
                <a:lnTo>
                  <a:pt x="54" y="136"/>
                </a:lnTo>
                <a:lnTo>
                  <a:pt x="109" y="164"/>
                </a:lnTo>
                <a:lnTo>
                  <a:pt x="163" y="149"/>
                </a:lnTo>
                <a:lnTo>
                  <a:pt x="163" y="13"/>
                </a:lnTo>
                <a:lnTo>
                  <a:pt x="109" y="27"/>
                </a:lnTo>
                <a:close/>
                <a:moveTo>
                  <a:pt x="29" y="132"/>
                </a:moveTo>
                <a:lnTo>
                  <a:pt x="11" y="137"/>
                </a:lnTo>
                <a:lnTo>
                  <a:pt x="11" y="95"/>
                </a:lnTo>
                <a:lnTo>
                  <a:pt x="16" y="96"/>
                </a:lnTo>
                <a:lnTo>
                  <a:pt x="19" y="96"/>
                </a:lnTo>
                <a:lnTo>
                  <a:pt x="20" y="99"/>
                </a:lnTo>
                <a:lnTo>
                  <a:pt x="25" y="99"/>
                </a:lnTo>
                <a:lnTo>
                  <a:pt x="25" y="101"/>
                </a:lnTo>
                <a:lnTo>
                  <a:pt x="23" y="104"/>
                </a:lnTo>
                <a:lnTo>
                  <a:pt x="28" y="115"/>
                </a:lnTo>
                <a:lnTo>
                  <a:pt x="32" y="116"/>
                </a:lnTo>
                <a:lnTo>
                  <a:pt x="29" y="132"/>
                </a:lnTo>
                <a:close/>
                <a:moveTo>
                  <a:pt x="49" y="127"/>
                </a:moveTo>
                <a:lnTo>
                  <a:pt x="41" y="128"/>
                </a:lnTo>
                <a:lnTo>
                  <a:pt x="49" y="117"/>
                </a:lnTo>
                <a:lnTo>
                  <a:pt x="49" y="127"/>
                </a:lnTo>
                <a:close/>
                <a:moveTo>
                  <a:pt x="49" y="17"/>
                </a:moveTo>
                <a:lnTo>
                  <a:pt x="37" y="21"/>
                </a:lnTo>
                <a:lnTo>
                  <a:pt x="31" y="30"/>
                </a:lnTo>
                <a:lnTo>
                  <a:pt x="33" y="33"/>
                </a:lnTo>
                <a:lnTo>
                  <a:pt x="37" y="31"/>
                </a:lnTo>
                <a:lnTo>
                  <a:pt x="41" y="33"/>
                </a:lnTo>
                <a:lnTo>
                  <a:pt x="43" y="42"/>
                </a:lnTo>
                <a:lnTo>
                  <a:pt x="48" y="49"/>
                </a:lnTo>
                <a:lnTo>
                  <a:pt x="49" y="49"/>
                </a:lnTo>
                <a:lnTo>
                  <a:pt x="49" y="99"/>
                </a:lnTo>
                <a:lnTo>
                  <a:pt x="49" y="99"/>
                </a:lnTo>
                <a:lnTo>
                  <a:pt x="45" y="99"/>
                </a:lnTo>
                <a:lnTo>
                  <a:pt x="45" y="95"/>
                </a:lnTo>
                <a:lnTo>
                  <a:pt x="40" y="96"/>
                </a:lnTo>
                <a:lnTo>
                  <a:pt x="40" y="92"/>
                </a:lnTo>
                <a:lnTo>
                  <a:pt x="35" y="94"/>
                </a:lnTo>
                <a:lnTo>
                  <a:pt x="31" y="92"/>
                </a:lnTo>
                <a:lnTo>
                  <a:pt x="27" y="95"/>
                </a:lnTo>
                <a:lnTo>
                  <a:pt x="23" y="96"/>
                </a:lnTo>
                <a:lnTo>
                  <a:pt x="21" y="92"/>
                </a:lnTo>
                <a:lnTo>
                  <a:pt x="19" y="94"/>
                </a:lnTo>
                <a:lnTo>
                  <a:pt x="20" y="90"/>
                </a:lnTo>
                <a:lnTo>
                  <a:pt x="19" y="88"/>
                </a:lnTo>
                <a:lnTo>
                  <a:pt x="16" y="91"/>
                </a:lnTo>
                <a:lnTo>
                  <a:pt x="15" y="91"/>
                </a:lnTo>
                <a:lnTo>
                  <a:pt x="12" y="90"/>
                </a:lnTo>
                <a:lnTo>
                  <a:pt x="15" y="84"/>
                </a:lnTo>
                <a:lnTo>
                  <a:pt x="21" y="83"/>
                </a:lnTo>
                <a:lnTo>
                  <a:pt x="23" y="84"/>
                </a:lnTo>
                <a:lnTo>
                  <a:pt x="25" y="84"/>
                </a:lnTo>
                <a:lnTo>
                  <a:pt x="24" y="80"/>
                </a:lnTo>
                <a:lnTo>
                  <a:pt x="28" y="76"/>
                </a:lnTo>
                <a:lnTo>
                  <a:pt x="28" y="74"/>
                </a:lnTo>
                <a:lnTo>
                  <a:pt x="31" y="71"/>
                </a:lnTo>
                <a:lnTo>
                  <a:pt x="32" y="71"/>
                </a:lnTo>
                <a:lnTo>
                  <a:pt x="32" y="67"/>
                </a:lnTo>
                <a:lnTo>
                  <a:pt x="43" y="59"/>
                </a:lnTo>
                <a:lnTo>
                  <a:pt x="35" y="51"/>
                </a:lnTo>
                <a:lnTo>
                  <a:pt x="25" y="51"/>
                </a:lnTo>
                <a:lnTo>
                  <a:pt x="25" y="56"/>
                </a:lnTo>
                <a:lnTo>
                  <a:pt x="27" y="56"/>
                </a:lnTo>
                <a:lnTo>
                  <a:pt x="25" y="62"/>
                </a:lnTo>
                <a:lnTo>
                  <a:pt x="20" y="58"/>
                </a:lnTo>
                <a:lnTo>
                  <a:pt x="16" y="58"/>
                </a:lnTo>
                <a:lnTo>
                  <a:pt x="13" y="56"/>
                </a:lnTo>
                <a:lnTo>
                  <a:pt x="17" y="51"/>
                </a:lnTo>
                <a:lnTo>
                  <a:pt x="24" y="51"/>
                </a:lnTo>
                <a:lnTo>
                  <a:pt x="23" y="47"/>
                </a:lnTo>
                <a:lnTo>
                  <a:pt x="24" y="45"/>
                </a:lnTo>
                <a:lnTo>
                  <a:pt x="27" y="43"/>
                </a:lnTo>
                <a:lnTo>
                  <a:pt x="25" y="49"/>
                </a:lnTo>
                <a:lnTo>
                  <a:pt x="33" y="49"/>
                </a:lnTo>
                <a:lnTo>
                  <a:pt x="39" y="43"/>
                </a:lnTo>
                <a:lnTo>
                  <a:pt x="24" y="34"/>
                </a:lnTo>
                <a:lnTo>
                  <a:pt x="35" y="21"/>
                </a:lnTo>
                <a:lnTo>
                  <a:pt x="23" y="22"/>
                </a:lnTo>
                <a:lnTo>
                  <a:pt x="11" y="30"/>
                </a:lnTo>
                <a:lnTo>
                  <a:pt x="11" y="22"/>
                </a:lnTo>
                <a:lnTo>
                  <a:pt x="49" y="11"/>
                </a:lnTo>
                <a:lnTo>
                  <a:pt x="49" y="17"/>
                </a:lnTo>
                <a:close/>
                <a:moveTo>
                  <a:pt x="103" y="87"/>
                </a:moveTo>
                <a:lnTo>
                  <a:pt x="102" y="88"/>
                </a:lnTo>
                <a:lnTo>
                  <a:pt x="102" y="86"/>
                </a:lnTo>
                <a:lnTo>
                  <a:pt x="103" y="84"/>
                </a:lnTo>
                <a:lnTo>
                  <a:pt x="103" y="87"/>
                </a:lnTo>
                <a:close/>
                <a:moveTo>
                  <a:pt x="103" y="56"/>
                </a:moveTo>
                <a:lnTo>
                  <a:pt x="101" y="55"/>
                </a:lnTo>
                <a:lnTo>
                  <a:pt x="93" y="54"/>
                </a:lnTo>
                <a:lnTo>
                  <a:pt x="86" y="60"/>
                </a:lnTo>
                <a:lnTo>
                  <a:pt x="85" y="63"/>
                </a:lnTo>
                <a:lnTo>
                  <a:pt x="90" y="64"/>
                </a:lnTo>
                <a:lnTo>
                  <a:pt x="90" y="68"/>
                </a:lnTo>
                <a:lnTo>
                  <a:pt x="94" y="68"/>
                </a:lnTo>
                <a:lnTo>
                  <a:pt x="95" y="66"/>
                </a:lnTo>
                <a:lnTo>
                  <a:pt x="94" y="63"/>
                </a:lnTo>
                <a:lnTo>
                  <a:pt x="98" y="60"/>
                </a:lnTo>
                <a:lnTo>
                  <a:pt x="99" y="63"/>
                </a:lnTo>
                <a:lnTo>
                  <a:pt x="97" y="64"/>
                </a:lnTo>
                <a:lnTo>
                  <a:pt x="98" y="67"/>
                </a:lnTo>
                <a:lnTo>
                  <a:pt x="102" y="67"/>
                </a:lnTo>
                <a:lnTo>
                  <a:pt x="103" y="70"/>
                </a:lnTo>
                <a:lnTo>
                  <a:pt x="97" y="70"/>
                </a:lnTo>
                <a:lnTo>
                  <a:pt x="95" y="71"/>
                </a:lnTo>
                <a:lnTo>
                  <a:pt x="90" y="68"/>
                </a:lnTo>
                <a:lnTo>
                  <a:pt x="89" y="66"/>
                </a:lnTo>
                <a:lnTo>
                  <a:pt x="86" y="66"/>
                </a:lnTo>
                <a:lnTo>
                  <a:pt x="88" y="68"/>
                </a:lnTo>
                <a:lnTo>
                  <a:pt x="84" y="71"/>
                </a:lnTo>
                <a:lnTo>
                  <a:pt x="82" y="70"/>
                </a:lnTo>
                <a:lnTo>
                  <a:pt x="80" y="71"/>
                </a:lnTo>
                <a:lnTo>
                  <a:pt x="81" y="74"/>
                </a:lnTo>
                <a:lnTo>
                  <a:pt x="80" y="75"/>
                </a:lnTo>
                <a:lnTo>
                  <a:pt x="74" y="72"/>
                </a:lnTo>
                <a:lnTo>
                  <a:pt x="77" y="82"/>
                </a:lnTo>
                <a:lnTo>
                  <a:pt x="85" y="78"/>
                </a:lnTo>
                <a:lnTo>
                  <a:pt x="86" y="79"/>
                </a:lnTo>
                <a:lnTo>
                  <a:pt x="88" y="78"/>
                </a:lnTo>
                <a:lnTo>
                  <a:pt x="91" y="83"/>
                </a:lnTo>
                <a:lnTo>
                  <a:pt x="93" y="87"/>
                </a:lnTo>
                <a:lnTo>
                  <a:pt x="95" y="84"/>
                </a:lnTo>
                <a:lnTo>
                  <a:pt x="91" y="78"/>
                </a:lnTo>
                <a:lnTo>
                  <a:pt x="93" y="78"/>
                </a:lnTo>
                <a:lnTo>
                  <a:pt x="97" y="84"/>
                </a:lnTo>
                <a:lnTo>
                  <a:pt x="97" y="88"/>
                </a:lnTo>
                <a:lnTo>
                  <a:pt x="101" y="92"/>
                </a:lnTo>
                <a:lnTo>
                  <a:pt x="101" y="87"/>
                </a:lnTo>
                <a:lnTo>
                  <a:pt x="103" y="94"/>
                </a:lnTo>
                <a:lnTo>
                  <a:pt x="103" y="95"/>
                </a:lnTo>
                <a:lnTo>
                  <a:pt x="98" y="92"/>
                </a:lnTo>
                <a:lnTo>
                  <a:pt x="97" y="91"/>
                </a:lnTo>
                <a:lnTo>
                  <a:pt x="94" y="91"/>
                </a:lnTo>
                <a:lnTo>
                  <a:pt x="89" y="87"/>
                </a:lnTo>
                <a:lnTo>
                  <a:pt x="89" y="86"/>
                </a:lnTo>
                <a:lnTo>
                  <a:pt x="88" y="83"/>
                </a:lnTo>
                <a:lnTo>
                  <a:pt x="82" y="82"/>
                </a:lnTo>
                <a:lnTo>
                  <a:pt x="70" y="86"/>
                </a:lnTo>
                <a:lnTo>
                  <a:pt x="70" y="96"/>
                </a:lnTo>
                <a:lnTo>
                  <a:pt x="76" y="103"/>
                </a:lnTo>
                <a:lnTo>
                  <a:pt x="85" y="107"/>
                </a:lnTo>
                <a:lnTo>
                  <a:pt x="89" y="112"/>
                </a:lnTo>
                <a:lnTo>
                  <a:pt x="88" y="112"/>
                </a:lnTo>
                <a:lnTo>
                  <a:pt x="91" y="119"/>
                </a:lnTo>
                <a:lnTo>
                  <a:pt x="91" y="123"/>
                </a:lnTo>
                <a:lnTo>
                  <a:pt x="90" y="124"/>
                </a:lnTo>
                <a:lnTo>
                  <a:pt x="95" y="141"/>
                </a:lnTo>
                <a:lnTo>
                  <a:pt x="101" y="144"/>
                </a:lnTo>
                <a:lnTo>
                  <a:pt x="103" y="142"/>
                </a:lnTo>
                <a:lnTo>
                  <a:pt x="103" y="150"/>
                </a:lnTo>
                <a:lnTo>
                  <a:pt x="60" y="128"/>
                </a:lnTo>
                <a:lnTo>
                  <a:pt x="60" y="42"/>
                </a:lnTo>
                <a:lnTo>
                  <a:pt x="62" y="42"/>
                </a:lnTo>
                <a:lnTo>
                  <a:pt x="69" y="37"/>
                </a:lnTo>
                <a:lnTo>
                  <a:pt x="69" y="29"/>
                </a:lnTo>
                <a:lnTo>
                  <a:pt x="73" y="27"/>
                </a:lnTo>
                <a:lnTo>
                  <a:pt x="66" y="18"/>
                </a:lnTo>
                <a:lnTo>
                  <a:pt x="60" y="17"/>
                </a:lnTo>
                <a:lnTo>
                  <a:pt x="60" y="13"/>
                </a:lnTo>
                <a:lnTo>
                  <a:pt x="103" y="37"/>
                </a:lnTo>
                <a:lnTo>
                  <a:pt x="103" y="56"/>
                </a:lnTo>
                <a:close/>
                <a:moveTo>
                  <a:pt x="152" y="105"/>
                </a:moveTo>
                <a:lnTo>
                  <a:pt x="150" y="107"/>
                </a:lnTo>
                <a:lnTo>
                  <a:pt x="152" y="109"/>
                </a:lnTo>
                <a:lnTo>
                  <a:pt x="152" y="140"/>
                </a:lnTo>
                <a:lnTo>
                  <a:pt x="114" y="150"/>
                </a:lnTo>
                <a:lnTo>
                  <a:pt x="114" y="144"/>
                </a:lnTo>
                <a:lnTo>
                  <a:pt x="117" y="144"/>
                </a:lnTo>
                <a:lnTo>
                  <a:pt x="119" y="133"/>
                </a:lnTo>
                <a:lnTo>
                  <a:pt x="118" y="133"/>
                </a:lnTo>
                <a:lnTo>
                  <a:pt x="114" y="137"/>
                </a:lnTo>
                <a:lnTo>
                  <a:pt x="114" y="125"/>
                </a:lnTo>
                <a:lnTo>
                  <a:pt x="119" y="115"/>
                </a:lnTo>
                <a:lnTo>
                  <a:pt x="114" y="117"/>
                </a:lnTo>
                <a:lnTo>
                  <a:pt x="114" y="117"/>
                </a:lnTo>
                <a:lnTo>
                  <a:pt x="114" y="115"/>
                </a:lnTo>
                <a:lnTo>
                  <a:pt x="115" y="116"/>
                </a:lnTo>
                <a:lnTo>
                  <a:pt x="122" y="111"/>
                </a:lnTo>
                <a:lnTo>
                  <a:pt x="125" y="105"/>
                </a:lnTo>
                <a:lnTo>
                  <a:pt x="122" y="104"/>
                </a:lnTo>
                <a:lnTo>
                  <a:pt x="119" y="107"/>
                </a:lnTo>
                <a:lnTo>
                  <a:pt x="117" y="103"/>
                </a:lnTo>
                <a:lnTo>
                  <a:pt x="133" y="100"/>
                </a:lnTo>
                <a:lnTo>
                  <a:pt x="133" y="104"/>
                </a:lnTo>
                <a:lnTo>
                  <a:pt x="134" y="104"/>
                </a:lnTo>
                <a:lnTo>
                  <a:pt x="136" y="109"/>
                </a:lnTo>
                <a:lnTo>
                  <a:pt x="140" y="107"/>
                </a:lnTo>
                <a:lnTo>
                  <a:pt x="140" y="103"/>
                </a:lnTo>
                <a:lnTo>
                  <a:pt x="146" y="97"/>
                </a:lnTo>
                <a:lnTo>
                  <a:pt x="146" y="94"/>
                </a:lnTo>
                <a:lnTo>
                  <a:pt x="148" y="94"/>
                </a:lnTo>
                <a:lnTo>
                  <a:pt x="148" y="96"/>
                </a:lnTo>
                <a:lnTo>
                  <a:pt x="152" y="104"/>
                </a:lnTo>
                <a:lnTo>
                  <a:pt x="152" y="105"/>
                </a:lnTo>
                <a:close/>
                <a:moveTo>
                  <a:pt x="122" y="95"/>
                </a:moveTo>
                <a:lnTo>
                  <a:pt x="119" y="96"/>
                </a:lnTo>
                <a:lnTo>
                  <a:pt x="119" y="90"/>
                </a:lnTo>
                <a:lnTo>
                  <a:pt x="121" y="87"/>
                </a:lnTo>
                <a:lnTo>
                  <a:pt x="122" y="88"/>
                </a:lnTo>
                <a:lnTo>
                  <a:pt x="119" y="91"/>
                </a:lnTo>
                <a:lnTo>
                  <a:pt x="122" y="95"/>
                </a:lnTo>
                <a:close/>
                <a:moveTo>
                  <a:pt x="126" y="87"/>
                </a:moveTo>
                <a:lnTo>
                  <a:pt x="127" y="86"/>
                </a:lnTo>
                <a:lnTo>
                  <a:pt x="127" y="88"/>
                </a:lnTo>
                <a:lnTo>
                  <a:pt x="126" y="88"/>
                </a:lnTo>
                <a:lnTo>
                  <a:pt x="126" y="87"/>
                </a:lnTo>
                <a:close/>
                <a:moveTo>
                  <a:pt x="152" y="39"/>
                </a:moveTo>
                <a:lnTo>
                  <a:pt x="142" y="47"/>
                </a:lnTo>
                <a:lnTo>
                  <a:pt x="140" y="51"/>
                </a:lnTo>
                <a:lnTo>
                  <a:pt x="133" y="53"/>
                </a:lnTo>
                <a:lnTo>
                  <a:pt x="129" y="58"/>
                </a:lnTo>
                <a:lnTo>
                  <a:pt x="130" y="59"/>
                </a:lnTo>
                <a:lnTo>
                  <a:pt x="122" y="58"/>
                </a:lnTo>
                <a:lnTo>
                  <a:pt x="126" y="53"/>
                </a:lnTo>
                <a:lnTo>
                  <a:pt x="133" y="49"/>
                </a:lnTo>
                <a:lnTo>
                  <a:pt x="131" y="46"/>
                </a:lnTo>
                <a:lnTo>
                  <a:pt x="125" y="53"/>
                </a:lnTo>
                <a:lnTo>
                  <a:pt x="119" y="59"/>
                </a:lnTo>
                <a:lnTo>
                  <a:pt x="125" y="62"/>
                </a:lnTo>
                <a:lnTo>
                  <a:pt x="118" y="64"/>
                </a:lnTo>
                <a:lnTo>
                  <a:pt x="114" y="68"/>
                </a:lnTo>
                <a:lnTo>
                  <a:pt x="114" y="35"/>
                </a:lnTo>
                <a:lnTo>
                  <a:pt x="152" y="25"/>
                </a:lnTo>
                <a:lnTo>
                  <a:pt x="152" y="39"/>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27" name="Freeform 77"/>
          <p:cNvSpPr>
            <a:spLocks noEditPoints="1"/>
          </p:cNvSpPr>
          <p:nvPr/>
        </p:nvSpPr>
        <p:spPr bwMode="auto">
          <a:xfrm>
            <a:off x="9778702" y="2771682"/>
            <a:ext cx="663123" cy="666523"/>
          </a:xfrm>
          <a:custGeom>
            <a:avLst/>
            <a:gdLst>
              <a:gd name="T0" fmla="*/ 70 w 148"/>
              <a:gd name="T1" fmla="*/ 71 h 148"/>
              <a:gd name="T2" fmla="*/ 70 w 148"/>
              <a:gd name="T3" fmla="*/ 78 h 148"/>
              <a:gd name="T4" fmla="*/ 77 w 148"/>
              <a:gd name="T5" fmla="*/ 78 h 148"/>
              <a:gd name="T6" fmla="*/ 77 w 148"/>
              <a:gd name="T7" fmla="*/ 71 h 148"/>
              <a:gd name="T8" fmla="*/ 70 w 148"/>
              <a:gd name="T9" fmla="*/ 71 h 148"/>
              <a:gd name="T10" fmla="*/ 74 w 148"/>
              <a:gd name="T11" fmla="*/ 25 h 148"/>
              <a:gd name="T12" fmla="*/ 78 w 148"/>
              <a:gd name="T13" fmla="*/ 21 h 148"/>
              <a:gd name="T14" fmla="*/ 78 w 148"/>
              <a:gd name="T15" fmla="*/ 16 h 148"/>
              <a:gd name="T16" fmla="*/ 74 w 148"/>
              <a:gd name="T17" fmla="*/ 12 h 148"/>
              <a:gd name="T18" fmla="*/ 70 w 148"/>
              <a:gd name="T19" fmla="*/ 16 h 148"/>
              <a:gd name="T20" fmla="*/ 70 w 148"/>
              <a:gd name="T21" fmla="*/ 21 h 148"/>
              <a:gd name="T22" fmla="*/ 74 w 148"/>
              <a:gd name="T23" fmla="*/ 25 h 148"/>
              <a:gd name="T24" fmla="*/ 74 w 148"/>
              <a:gd name="T25" fmla="*/ 123 h 148"/>
              <a:gd name="T26" fmla="*/ 70 w 148"/>
              <a:gd name="T27" fmla="*/ 128 h 148"/>
              <a:gd name="T28" fmla="*/ 70 w 148"/>
              <a:gd name="T29" fmla="*/ 132 h 148"/>
              <a:gd name="T30" fmla="*/ 74 w 148"/>
              <a:gd name="T31" fmla="*/ 136 h 148"/>
              <a:gd name="T32" fmla="*/ 78 w 148"/>
              <a:gd name="T33" fmla="*/ 132 h 148"/>
              <a:gd name="T34" fmla="*/ 78 w 148"/>
              <a:gd name="T35" fmla="*/ 128 h 148"/>
              <a:gd name="T36" fmla="*/ 74 w 148"/>
              <a:gd name="T37" fmla="*/ 123 h 148"/>
              <a:gd name="T38" fmla="*/ 31 w 148"/>
              <a:gd name="T39" fmla="*/ 30 h 148"/>
              <a:gd name="T40" fmla="*/ 30 w 148"/>
              <a:gd name="T41" fmla="*/ 31 h 148"/>
              <a:gd name="T42" fmla="*/ 62 w 148"/>
              <a:gd name="T43" fmla="*/ 86 h 148"/>
              <a:gd name="T44" fmla="*/ 117 w 148"/>
              <a:gd name="T45" fmla="*/ 118 h 148"/>
              <a:gd name="T46" fmla="*/ 118 w 148"/>
              <a:gd name="T47" fmla="*/ 117 h 148"/>
              <a:gd name="T48" fmla="*/ 85 w 148"/>
              <a:gd name="T49" fmla="*/ 62 h 148"/>
              <a:gd name="T50" fmla="*/ 31 w 148"/>
              <a:gd name="T51" fmla="*/ 30 h 148"/>
              <a:gd name="T52" fmla="*/ 99 w 148"/>
              <a:gd name="T53" fmla="*/ 100 h 148"/>
              <a:gd name="T54" fmla="*/ 67 w 148"/>
              <a:gd name="T55" fmla="*/ 81 h 148"/>
              <a:gd name="T56" fmla="*/ 67 w 148"/>
              <a:gd name="T57" fmla="*/ 81 h 148"/>
              <a:gd name="T58" fmla="*/ 67 w 148"/>
              <a:gd name="T59" fmla="*/ 67 h 148"/>
              <a:gd name="T60" fmla="*/ 80 w 148"/>
              <a:gd name="T61" fmla="*/ 67 h 148"/>
              <a:gd name="T62" fmla="*/ 81 w 148"/>
              <a:gd name="T63" fmla="*/ 67 h 148"/>
              <a:gd name="T64" fmla="*/ 100 w 148"/>
              <a:gd name="T65" fmla="*/ 100 h 148"/>
              <a:gd name="T66" fmla="*/ 99 w 148"/>
              <a:gd name="T67" fmla="*/ 100 h 148"/>
              <a:gd name="T68" fmla="*/ 20 w 148"/>
              <a:gd name="T69" fmla="*/ 70 h 148"/>
              <a:gd name="T70" fmla="*/ 16 w 148"/>
              <a:gd name="T71" fmla="*/ 70 h 148"/>
              <a:gd name="T72" fmla="*/ 12 w 148"/>
              <a:gd name="T73" fmla="*/ 74 h 148"/>
              <a:gd name="T74" fmla="*/ 16 w 148"/>
              <a:gd name="T75" fmla="*/ 78 h 148"/>
              <a:gd name="T76" fmla="*/ 20 w 148"/>
              <a:gd name="T77" fmla="*/ 78 h 148"/>
              <a:gd name="T78" fmla="*/ 24 w 148"/>
              <a:gd name="T79" fmla="*/ 74 h 148"/>
              <a:gd name="T80" fmla="*/ 20 w 148"/>
              <a:gd name="T81" fmla="*/ 70 h 148"/>
              <a:gd name="T82" fmla="*/ 131 w 148"/>
              <a:gd name="T83" fmla="*/ 70 h 148"/>
              <a:gd name="T84" fmla="*/ 127 w 148"/>
              <a:gd name="T85" fmla="*/ 70 h 148"/>
              <a:gd name="T86" fmla="*/ 123 w 148"/>
              <a:gd name="T87" fmla="*/ 74 h 148"/>
              <a:gd name="T88" fmla="*/ 127 w 148"/>
              <a:gd name="T89" fmla="*/ 78 h 148"/>
              <a:gd name="T90" fmla="*/ 131 w 148"/>
              <a:gd name="T91" fmla="*/ 78 h 148"/>
              <a:gd name="T92" fmla="*/ 136 w 148"/>
              <a:gd name="T93" fmla="*/ 74 h 148"/>
              <a:gd name="T94" fmla="*/ 131 w 148"/>
              <a:gd name="T95" fmla="*/ 70 h 148"/>
              <a:gd name="T96" fmla="*/ 74 w 148"/>
              <a:gd name="T97" fmla="*/ 0 h 148"/>
              <a:gd name="T98" fmla="*/ 0 w 148"/>
              <a:gd name="T99" fmla="*/ 74 h 148"/>
              <a:gd name="T100" fmla="*/ 74 w 148"/>
              <a:gd name="T101" fmla="*/ 148 h 148"/>
              <a:gd name="T102" fmla="*/ 148 w 148"/>
              <a:gd name="T103" fmla="*/ 74 h 148"/>
              <a:gd name="T104" fmla="*/ 74 w 148"/>
              <a:gd name="T105" fmla="*/ 0 h 148"/>
              <a:gd name="T106" fmla="*/ 74 w 148"/>
              <a:gd name="T107" fmla="*/ 140 h 148"/>
              <a:gd name="T108" fmla="*/ 8 w 148"/>
              <a:gd name="T109" fmla="*/ 74 h 148"/>
              <a:gd name="T110" fmla="*/ 74 w 148"/>
              <a:gd name="T111" fmla="*/ 8 h 148"/>
              <a:gd name="T112" fmla="*/ 140 w 148"/>
              <a:gd name="T113" fmla="*/ 74 h 148"/>
              <a:gd name="T114" fmla="*/ 74 w 148"/>
              <a:gd name="T115" fmla="*/ 14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8" h="148">
                <a:moveTo>
                  <a:pt x="70" y="71"/>
                </a:moveTo>
                <a:cubicBezTo>
                  <a:pt x="68" y="72"/>
                  <a:pt x="68" y="76"/>
                  <a:pt x="70" y="78"/>
                </a:cubicBezTo>
                <a:cubicBezTo>
                  <a:pt x="72" y="79"/>
                  <a:pt x="75" y="79"/>
                  <a:pt x="77" y="78"/>
                </a:cubicBezTo>
                <a:cubicBezTo>
                  <a:pt x="79" y="76"/>
                  <a:pt x="79" y="72"/>
                  <a:pt x="77" y="71"/>
                </a:cubicBezTo>
                <a:cubicBezTo>
                  <a:pt x="75" y="69"/>
                  <a:pt x="72" y="69"/>
                  <a:pt x="70" y="71"/>
                </a:cubicBezTo>
                <a:close/>
                <a:moveTo>
                  <a:pt x="74" y="25"/>
                </a:moveTo>
                <a:cubicBezTo>
                  <a:pt x="76" y="25"/>
                  <a:pt x="78" y="23"/>
                  <a:pt x="78" y="21"/>
                </a:cubicBezTo>
                <a:cubicBezTo>
                  <a:pt x="78" y="16"/>
                  <a:pt x="78" y="16"/>
                  <a:pt x="78" y="16"/>
                </a:cubicBezTo>
                <a:cubicBezTo>
                  <a:pt x="78" y="14"/>
                  <a:pt x="76" y="12"/>
                  <a:pt x="74" y="12"/>
                </a:cubicBezTo>
                <a:cubicBezTo>
                  <a:pt x="72" y="12"/>
                  <a:pt x="70" y="14"/>
                  <a:pt x="70" y="16"/>
                </a:cubicBezTo>
                <a:cubicBezTo>
                  <a:pt x="70" y="21"/>
                  <a:pt x="70" y="21"/>
                  <a:pt x="70" y="21"/>
                </a:cubicBezTo>
                <a:cubicBezTo>
                  <a:pt x="70" y="23"/>
                  <a:pt x="72" y="25"/>
                  <a:pt x="74" y="25"/>
                </a:cubicBezTo>
                <a:close/>
                <a:moveTo>
                  <a:pt x="74" y="123"/>
                </a:moveTo>
                <a:cubicBezTo>
                  <a:pt x="72" y="123"/>
                  <a:pt x="70" y="125"/>
                  <a:pt x="70" y="128"/>
                </a:cubicBezTo>
                <a:cubicBezTo>
                  <a:pt x="70" y="132"/>
                  <a:pt x="70" y="132"/>
                  <a:pt x="70" y="132"/>
                </a:cubicBezTo>
                <a:cubicBezTo>
                  <a:pt x="70" y="134"/>
                  <a:pt x="72" y="136"/>
                  <a:pt x="74" y="136"/>
                </a:cubicBezTo>
                <a:cubicBezTo>
                  <a:pt x="76" y="136"/>
                  <a:pt x="78" y="134"/>
                  <a:pt x="78" y="132"/>
                </a:cubicBezTo>
                <a:cubicBezTo>
                  <a:pt x="78" y="128"/>
                  <a:pt x="78" y="128"/>
                  <a:pt x="78" y="128"/>
                </a:cubicBezTo>
                <a:cubicBezTo>
                  <a:pt x="78" y="125"/>
                  <a:pt x="76" y="123"/>
                  <a:pt x="74" y="123"/>
                </a:cubicBezTo>
                <a:close/>
                <a:moveTo>
                  <a:pt x="31" y="30"/>
                </a:moveTo>
                <a:cubicBezTo>
                  <a:pt x="30" y="31"/>
                  <a:pt x="30" y="31"/>
                  <a:pt x="30" y="31"/>
                </a:cubicBezTo>
                <a:cubicBezTo>
                  <a:pt x="62" y="86"/>
                  <a:pt x="62" y="86"/>
                  <a:pt x="62" y="86"/>
                </a:cubicBezTo>
                <a:cubicBezTo>
                  <a:pt x="117" y="118"/>
                  <a:pt x="117" y="118"/>
                  <a:pt x="117" y="118"/>
                </a:cubicBezTo>
                <a:cubicBezTo>
                  <a:pt x="118" y="117"/>
                  <a:pt x="118" y="117"/>
                  <a:pt x="118" y="117"/>
                </a:cubicBezTo>
                <a:cubicBezTo>
                  <a:pt x="85" y="62"/>
                  <a:pt x="85" y="62"/>
                  <a:pt x="85" y="62"/>
                </a:cubicBezTo>
                <a:lnTo>
                  <a:pt x="31" y="30"/>
                </a:lnTo>
                <a:close/>
                <a:moveTo>
                  <a:pt x="99" y="100"/>
                </a:moveTo>
                <a:cubicBezTo>
                  <a:pt x="67" y="81"/>
                  <a:pt x="67" y="81"/>
                  <a:pt x="67" y="81"/>
                </a:cubicBezTo>
                <a:cubicBezTo>
                  <a:pt x="67" y="81"/>
                  <a:pt x="67" y="81"/>
                  <a:pt x="67" y="81"/>
                </a:cubicBezTo>
                <a:cubicBezTo>
                  <a:pt x="64" y="77"/>
                  <a:pt x="64" y="71"/>
                  <a:pt x="67" y="67"/>
                </a:cubicBezTo>
                <a:cubicBezTo>
                  <a:pt x="71" y="64"/>
                  <a:pt x="77" y="64"/>
                  <a:pt x="80" y="67"/>
                </a:cubicBezTo>
                <a:cubicBezTo>
                  <a:pt x="81" y="67"/>
                  <a:pt x="81" y="67"/>
                  <a:pt x="81" y="67"/>
                </a:cubicBezTo>
                <a:cubicBezTo>
                  <a:pt x="100" y="100"/>
                  <a:pt x="100" y="100"/>
                  <a:pt x="100" y="100"/>
                </a:cubicBezTo>
                <a:lnTo>
                  <a:pt x="99" y="100"/>
                </a:lnTo>
                <a:close/>
                <a:moveTo>
                  <a:pt x="20" y="70"/>
                </a:moveTo>
                <a:cubicBezTo>
                  <a:pt x="16" y="70"/>
                  <a:pt x="16" y="70"/>
                  <a:pt x="16" y="70"/>
                </a:cubicBezTo>
                <a:cubicBezTo>
                  <a:pt x="14" y="70"/>
                  <a:pt x="12" y="72"/>
                  <a:pt x="12" y="74"/>
                </a:cubicBezTo>
                <a:cubicBezTo>
                  <a:pt x="12" y="76"/>
                  <a:pt x="14" y="78"/>
                  <a:pt x="16" y="78"/>
                </a:cubicBezTo>
                <a:cubicBezTo>
                  <a:pt x="20" y="78"/>
                  <a:pt x="20" y="78"/>
                  <a:pt x="20" y="78"/>
                </a:cubicBezTo>
                <a:cubicBezTo>
                  <a:pt x="23" y="78"/>
                  <a:pt x="24" y="76"/>
                  <a:pt x="24" y="74"/>
                </a:cubicBezTo>
                <a:cubicBezTo>
                  <a:pt x="24" y="72"/>
                  <a:pt x="23" y="70"/>
                  <a:pt x="20" y="70"/>
                </a:cubicBezTo>
                <a:close/>
                <a:moveTo>
                  <a:pt x="131" y="70"/>
                </a:moveTo>
                <a:cubicBezTo>
                  <a:pt x="127" y="70"/>
                  <a:pt x="127" y="70"/>
                  <a:pt x="127" y="70"/>
                </a:cubicBezTo>
                <a:cubicBezTo>
                  <a:pt x="125" y="70"/>
                  <a:pt x="123" y="72"/>
                  <a:pt x="123" y="74"/>
                </a:cubicBezTo>
                <a:cubicBezTo>
                  <a:pt x="123" y="76"/>
                  <a:pt x="125" y="78"/>
                  <a:pt x="127" y="78"/>
                </a:cubicBezTo>
                <a:cubicBezTo>
                  <a:pt x="131" y="78"/>
                  <a:pt x="131" y="78"/>
                  <a:pt x="131" y="78"/>
                </a:cubicBezTo>
                <a:cubicBezTo>
                  <a:pt x="134" y="78"/>
                  <a:pt x="136" y="76"/>
                  <a:pt x="136" y="74"/>
                </a:cubicBezTo>
                <a:cubicBezTo>
                  <a:pt x="136" y="72"/>
                  <a:pt x="134" y="70"/>
                  <a:pt x="131" y="70"/>
                </a:cubicBezTo>
                <a:close/>
                <a:moveTo>
                  <a:pt x="74" y="0"/>
                </a:moveTo>
                <a:cubicBezTo>
                  <a:pt x="33" y="0"/>
                  <a:pt x="0" y="33"/>
                  <a:pt x="0" y="74"/>
                </a:cubicBezTo>
                <a:cubicBezTo>
                  <a:pt x="0" y="115"/>
                  <a:pt x="33" y="148"/>
                  <a:pt x="74" y="148"/>
                </a:cubicBezTo>
                <a:cubicBezTo>
                  <a:pt x="115" y="148"/>
                  <a:pt x="148" y="115"/>
                  <a:pt x="148" y="74"/>
                </a:cubicBezTo>
                <a:cubicBezTo>
                  <a:pt x="148" y="33"/>
                  <a:pt x="115" y="0"/>
                  <a:pt x="74" y="0"/>
                </a:cubicBezTo>
                <a:close/>
                <a:moveTo>
                  <a:pt x="74" y="140"/>
                </a:moveTo>
                <a:cubicBezTo>
                  <a:pt x="37" y="140"/>
                  <a:pt x="8" y="110"/>
                  <a:pt x="8" y="74"/>
                </a:cubicBezTo>
                <a:cubicBezTo>
                  <a:pt x="8" y="38"/>
                  <a:pt x="37" y="8"/>
                  <a:pt x="74" y="8"/>
                </a:cubicBezTo>
                <a:cubicBezTo>
                  <a:pt x="110" y="8"/>
                  <a:pt x="140" y="38"/>
                  <a:pt x="140" y="74"/>
                </a:cubicBezTo>
                <a:cubicBezTo>
                  <a:pt x="140" y="110"/>
                  <a:pt x="110" y="140"/>
                  <a:pt x="74" y="140"/>
                </a:cubicBez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28" name="Freeform 78"/>
          <p:cNvSpPr>
            <a:spLocks noEditPoints="1"/>
          </p:cNvSpPr>
          <p:nvPr/>
        </p:nvSpPr>
        <p:spPr bwMode="auto">
          <a:xfrm>
            <a:off x="10802875" y="2765219"/>
            <a:ext cx="612114" cy="710733"/>
          </a:xfrm>
          <a:custGeom>
            <a:avLst/>
            <a:gdLst>
              <a:gd name="T0" fmla="*/ 37 w 136"/>
              <a:gd name="T1" fmla="*/ 51 h 158"/>
              <a:gd name="T2" fmla="*/ 49 w 136"/>
              <a:gd name="T3" fmla="*/ 63 h 158"/>
              <a:gd name="T4" fmla="*/ 62 w 136"/>
              <a:gd name="T5" fmla="*/ 51 h 158"/>
              <a:gd name="T6" fmla="*/ 49 w 136"/>
              <a:gd name="T7" fmla="*/ 39 h 158"/>
              <a:gd name="T8" fmla="*/ 37 w 136"/>
              <a:gd name="T9" fmla="*/ 51 h 158"/>
              <a:gd name="T10" fmla="*/ 28 w 136"/>
              <a:gd name="T11" fmla="*/ 158 h 158"/>
              <a:gd name="T12" fmla="*/ 136 w 136"/>
              <a:gd name="T13" fmla="*/ 158 h 158"/>
              <a:gd name="T14" fmla="*/ 127 w 136"/>
              <a:gd name="T15" fmla="*/ 146 h 158"/>
              <a:gd name="T16" fmla="*/ 107 w 136"/>
              <a:gd name="T17" fmla="*/ 146 h 158"/>
              <a:gd name="T18" fmla="*/ 107 w 136"/>
              <a:gd name="T19" fmla="*/ 103 h 158"/>
              <a:gd name="T20" fmla="*/ 121 w 136"/>
              <a:gd name="T21" fmla="*/ 95 h 158"/>
              <a:gd name="T22" fmla="*/ 117 w 136"/>
              <a:gd name="T23" fmla="*/ 89 h 158"/>
              <a:gd name="T24" fmla="*/ 77 w 136"/>
              <a:gd name="T25" fmla="*/ 112 h 158"/>
              <a:gd name="T26" fmla="*/ 81 w 136"/>
              <a:gd name="T27" fmla="*/ 118 h 158"/>
              <a:gd name="T28" fmla="*/ 86 w 136"/>
              <a:gd name="T29" fmla="*/ 115 h 158"/>
              <a:gd name="T30" fmla="*/ 86 w 136"/>
              <a:gd name="T31" fmla="*/ 129 h 158"/>
              <a:gd name="T32" fmla="*/ 36 w 136"/>
              <a:gd name="T33" fmla="*/ 64 h 158"/>
              <a:gd name="T34" fmla="*/ 30 w 136"/>
              <a:gd name="T35" fmla="*/ 51 h 158"/>
              <a:gd name="T36" fmla="*/ 30 w 136"/>
              <a:gd name="T37" fmla="*/ 51 h 158"/>
              <a:gd name="T38" fmla="*/ 68 w 136"/>
              <a:gd name="T39" fmla="*/ 146 h 158"/>
              <a:gd name="T40" fmla="*/ 37 w 136"/>
              <a:gd name="T41" fmla="*/ 146 h 158"/>
              <a:gd name="T42" fmla="*/ 28 w 136"/>
              <a:gd name="T43" fmla="*/ 158 h 158"/>
              <a:gd name="T44" fmla="*/ 36 w 136"/>
              <a:gd name="T45" fmla="*/ 16 h 158"/>
              <a:gd name="T46" fmla="*/ 45 w 136"/>
              <a:gd name="T47" fmla="*/ 33 h 158"/>
              <a:gd name="T48" fmla="*/ 49 w 136"/>
              <a:gd name="T49" fmla="*/ 32 h 158"/>
              <a:gd name="T50" fmla="*/ 68 w 136"/>
              <a:gd name="T51" fmla="*/ 51 h 158"/>
              <a:gd name="T52" fmla="*/ 63 w 136"/>
              <a:gd name="T53" fmla="*/ 64 h 158"/>
              <a:gd name="T54" fmla="*/ 75 w 136"/>
              <a:gd name="T55" fmla="*/ 84 h 158"/>
              <a:gd name="T56" fmla="*/ 75 w 136"/>
              <a:gd name="T57" fmla="*/ 84 h 158"/>
              <a:gd name="T58" fmla="*/ 74 w 136"/>
              <a:gd name="T59" fmla="*/ 89 h 158"/>
              <a:gd name="T60" fmla="*/ 78 w 136"/>
              <a:gd name="T61" fmla="*/ 90 h 158"/>
              <a:gd name="T62" fmla="*/ 95 w 136"/>
              <a:gd name="T63" fmla="*/ 80 h 158"/>
              <a:gd name="T64" fmla="*/ 96 w 136"/>
              <a:gd name="T65" fmla="*/ 76 h 158"/>
              <a:gd name="T66" fmla="*/ 92 w 136"/>
              <a:gd name="T67" fmla="*/ 74 h 158"/>
              <a:gd name="T68" fmla="*/ 77 w 136"/>
              <a:gd name="T69" fmla="*/ 49 h 158"/>
              <a:gd name="T70" fmla="*/ 77 w 136"/>
              <a:gd name="T71" fmla="*/ 42 h 158"/>
              <a:gd name="T72" fmla="*/ 71 w 136"/>
              <a:gd name="T73" fmla="*/ 30 h 158"/>
              <a:gd name="T74" fmla="*/ 65 w 136"/>
              <a:gd name="T75" fmla="*/ 27 h 158"/>
              <a:gd name="T76" fmla="*/ 53 w 136"/>
              <a:gd name="T77" fmla="*/ 6 h 158"/>
              <a:gd name="T78" fmla="*/ 53 w 136"/>
              <a:gd name="T79" fmla="*/ 6 h 158"/>
              <a:gd name="T80" fmla="*/ 54 w 136"/>
              <a:gd name="T81" fmla="*/ 2 h 158"/>
              <a:gd name="T82" fmla="*/ 50 w 136"/>
              <a:gd name="T83" fmla="*/ 1 h 158"/>
              <a:gd name="T84" fmla="*/ 33 w 136"/>
              <a:gd name="T85" fmla="*/ 11 h 158"/>
              <a:gd name="T86" fmla="*/ 32 w 136"/>
              <a:gd name="T87" fmla="*/ 15 h 158"/>
              <a:gd name="T88" fmla="*/ 36 w 136"/>
              <a:gd name="T89" fmla="*/ 1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58">
                <a:moveTo>
                  <a:pt x="37" y="51"/>
                </a:moveTo>
                <a:cubicBezTo>
                  <a:pt x="37" y="58"/>
                  <a:pt x="42" y="63"/>
                  <a:pt x="49" y="63"/>
                </a:cubicBezTo>
                <a:cubicBezTo>
                  <a:pt x="56" y="63"/>
                  <a:pt x="62" y="58"/>
                  <a:pt x="62" y="51"/>
                </a:cubicBezTo>
                <a:cubicBezTo>
                  <a:pt x="62" y="44"/>
                  <a:pt x="56" y="39"/>
                  <a:pt x="49" y="39"/>
                </a:cubicBezTo>
                <a:cubicBezTo>
                  <a:pt x="42" y="39"/>
                  <a:pt x="37" y="44"/>
                  <a:pt x="37" y="51"/>
                </a:cubicBezTo>
                <a:close/>
                <a:moveTo>
                  <a:pt x="28" y="158"/>
                </a:moveTo>
                <a:cubicBezTo>
                  <a:pt x="136" y="158"/>
                  <a:pt x="136" y="158"/>
                  <a:pt x="136" y="158"/>
                </a:cubicBezTo>
                <a:cubicBezTo>
                  <a:pt x="127" y="146"/>
                  <a:pt x="127" y="146"/>
                  <a:pt x="127" y="146"/>
                </a:cubicBezTo>
                <a:cubicBezTo>
                  <a:pt x="107" y="146"/>
                  <a:pt x="107" y="146"/>
                  <a:pt x="107" y="146"/>
                </a:cubicBezTo>
                <a:cubicBezTo>
                  <a:pt x="107" y="103"/>
                  <a:pt x="107" y="103"/>
                  <a:pt x="107" y="103"/>
                </a:cubicBezTo>
                <a:cubicBezTo>
                  <a:pt x="121" y="95"/>
                  <a:pt x="121" y="95"/>
                  <a:pt x="121" y="95"/>
                </a:cubicBezTo>
                <a:cubicBezTo>
                  <a:pt x="117" y="89"/>
                  <a:pt x="117" y="89"/>
                  <a:pt x="117" y="89"/>
                </a:cubicBezTo>
                <a:cubicBezTo>
                  <a:pt x="77" y="112"/>
                  <a:pt x="77" y="112"/>
                  <a:pt x="77" y="112"/>
                </a:cubicBezTo>
                <a:cubicBezTo>
                  <a:pt x="81" y="118"/>
                  <a:pt x="81" y="118"/>
                  <a:pt x="81" y="118"/>
                </a:cubicBezTo>
                <a:cubicBezTo>
                  <a:pt x="86" y="115"/>
                  <a:pt x="86" y="115"/>
                  <a:pt x="86" y="115"/>
                </a:cubicBezTo>
                <a:cubicBezTo>
                  <a:pt x="86" y="129"/>
                  <a:pt x="86" y="129"/>
                  <a:pt x="86" y="129"/>
                </a:cubicBezTo>
                <a:cubicBezTo>
                  <a:pt x="38" y="128"/>
                  <a:pt x="18" y="86"/>
                  <a:pt x="36" y="64"/>
                </a:cubicBezTo>
                <a:cubicBezTo>
                  <a:pt x="32" y="61"/>
                  <a:pt x="30" y="56"/>
                  <a:pt x="30" y="51"/>
                </a:cubicBezTo>
                <a:cubicBezTo>
                  <a:pt x="30" y="51"/>
                  <a:pt x="30" y="51"/>
                  <a:pt x="30" y="51"/>
                </a:cubicBezTo>
                <a:cubicBezTo>
                  <a:pt x="0" y="74"/>
                  <a:pt x="14" y="129"/>
                  <a:pt x="68" y="146"/>
                </a:cubicBezTo>
                <a:cubicBezTo>
                  <a:pt x="37" y="146"/>
                  <a:pt x="37" y="146"/>
                  <a:pt x="37" y="146"/>
                </a:cubicBezTo>
                <a:lnTo>
                  <a:pt x="28" y="158"/>
                </a:lnTo>
                <a:close/>
                <a:moveTo>
                  <a:pt x="36" y="16"/>
                </a:moveTo>
                <a:cubicBezTo>
                  <a:pt x="45" y="33"/>
                  <a:pt x="45" y="33"/>
                  <a:pt x="45" y="33"/>
                </a:cubicBezTo>
                <a:cubicBezTo>
                  <a:pt x="47" y="33"/>
                  <a:pt x="48" y="32"/>
                  <a:pt x="49" y="32"/>
                </a:cubicBezTo>
                <a:cubicBezTo>
                  <a:pt x="60" y="32"/>
                  <a:pt x="68" y="41"/>
                  <a:pt x="68" y="51"/>
                </a:cubicBezTo>
                <a:cubicBezTo>
                  <a:pt x="68" y="56"/>
                  <a:pt x="66" y="60"/>
                  <a:pt x="63" y="64"/>
                </a:cubicBezTo>
                <a:cubicBezTo>
                  <a:pt x="75" y="84"/>
                  <a:pt x="75" y="84"/>
                  <a:pt x="75" y="84"/>
                </a:cubicBezTo>
                <a:cubicBezTo>
                  <a:pt x="75" y="84"/>
                  <a:pt x="75" y="84"/>
                  <a:pt x="75" y="84"/>
                </a:cubicBezTo>
                <a:cubicBezTo>
                  <a:pt x="73" y="85"/>
                  <a:pt x="73" y="87"/>
                  <a:pt x="74" y="89"/>
                </a:cubicBezTo>
                <a:cubicBezTo>
                  <a:pt x="74" y="90"/>
                  <a:pt x="76" y="91"/>
                  <a:pt x="78" y="90"/>
                </a:cubicBezTo>
                <a:cubicBezTo>
                  <a:pt x="95" y="80"/>
                  <a:pt x="95" y="80"/>
                  <a:pt x="95" y="80"/>
                </a:cubicBezTo>
                <a:cubicBezTo>
                  <a:pt x="97" y="79"/>
                  <a:pt x="97" y="77"/>
                  <a:pt x="96" y="76"/>
                </a:cubicBezTo>
                <a:cubicBezTo>
                  <a:pt x="95" y="74"/>
                  <a:pt x="93" y="74"/>
                  <a:pt x="92" y="74"/>
                </a:cubicBezTo>
                <a:cubicBezTo>
                  <a:pt x="77" y="49"/>
                  <a:pt x="77" y="49"/>
                  <a:pt x="77" y="49"/>
                </a:cubicBezTo>
                <a:cubicBezTo>
                  <a:pt x="78" y="47"/>
                  <a:pt x="79" y="44"/>
                  <a:pt x="77" y="42"/>
                </a:cubicBezTo>
                <a:cubicBezTo>
                  <a:pt x="71" y="30"/>
                  <a:pt x="71" y="30"/>
                  <a:pt x="71" y="30"/>
                </a:cubicBezTo>
                <a:cubicBezTo>
                  <a:pt x="70" y="28"/>
                  <a:pt x="67" y="27"/>
                  <a:pt x="65" y="27"/>
                </a:cubicBezTo>
                <a:cubicBezTo>
                  <a:pt x="53" y="6"/>
                  <a:pt x="53" y="6"/>
                  <a:pt x="53" y="6"/>
                </a:cubicBezTo>
                <a:cubicBezTo>
                  <a:pt x="53" y="6"/>
                  <a:pt x="53" y="6"/>
                  <a:pt x="53" y="6"/>
                </a:cubicBezTo>
                <a:cubicBezTo>
                  <a:pt x="55" y="5"/>
                  <a:pt x="55" y="3"/>
                  <a:pt x="54" y="2"/>
                </a:cubicBezTo>
                <a:cubicBezTo>
                  <a:pt x="53" y="0"/>
                  <a:pt x="51" y="0"/>
                  <a:pt x="50" y="1"/>
                </a:cubicBezTo>
                <a:cubicBezTo>
                  <a:pt x="33" y="11"/>
                  <a:pt x="33" y="11"/>
                  <a:pt x="33" y="11"/>
                </a:cubicBezTo>
                <a:cubicBezTo>
                  <a:pt x="31" y="11"/>
                  <a:pt x="31" y="14"/>
                  <a:pt x="32" y="15"/>
                </a:cubicBezTo>
                <a:cubicBezTo>
                  <a:pt x="32" y="17"/>
                  <a:pt x="34" y="17"/>
                  <a:pt x="36" y="16"/>
                </a:cubicBez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29" name="Freeform 79"/>
          <p:cNvSpPr>
            <a:spLocks noEditPoints="1"/>
          </p:cNvSpPr>
          <p:nvPr/>
        </p:nvSpPr>
        <p:spPr bwMode="auto">
          <a:xfrm>
            <a:off x="627258" y="3893106"/>
            <a:ext cx="669926" cy="608712"/>
          </a:xfrm>
          <a:custGeom>
            <a:avLst/>
            <a:gdLst>
              <a:gd name="T0" fmla="*/ 68 w 149"/>
              <a:gd name="T1" fmla="*/ 53 h 135"/>
              <a:gd name="T2" fmla="*/ 75 w 149"/>
              <a:gd name="T3" fmla="*/ 67 h 135"/>
              <a:gd name="T4" fmla="*/ 83 w 149"/>
              <a:gd name="T5" fmla="*/ 72 h 135"/>
              <a:gd name="T6" fmla="*/ 53 w 149"/>
              <a:gd name="T7" fmla="*/ 71 h 135"/>
              <a:gd name="T8" fmla="*/ 51 w 149"/>
              <a:gd name="T9" fmla="*/ 56 h 135"/>
              <a:gd name="T10" fmla="*/ 33 w 149"/>
              <a:gd name="T11" fmla="*/ 71 h 135"/>
              <a:gd name="T12" fmla="*/ 44 w 149"/>
              <a:gd name="T13" fmla="*/ 83 h 135"/>
              <a:gd name="T14" fmla="*/ 62 w 149"/>
              <a:gd name="T15" fmla="*/ 78 h 135"/>
              <a:gd name="T16" fmla="*/ 131 w 149"/>
              <a:gd name="T17" fmla="*/ 54 h 135"/>
              <a:gd name="T18" fmla="*/ 106 w 149"/>
              <a:gd name="T19" fmla="*/ 68 h 135"/>
              <a:gd name="T20" fmla="*/ 108 w 149"/>
              <a:gd name="T21" fmla="*/ 76 h 135"/>
              <a:gd name="T22" fmla="*/ 127 w 149"/>
              <a:gd name="T23" fmla="*/ 64 h 135"/>
              <a:gd name="T24" fmla="*/ 75 w 149"/>
              <a:gd name="T25" fmla="*/ 88 h 135"/>
              <a:gd name="T26" fmla="*/ 96 w 149"/>
              <a:gd name="T27" fmla="*/ 78 h 135"/>
              <a:gd name="T28" fmla="*/ 109 w 149"/>
              <a:gd name="T29" fmla="*/ 64 h 135"/>
              <a:gd name="T30" fmla="*/ 88 w 149"/>
              <a:gd name="T31" fmla="*/ 81 h 135"/>
              <a:gd name="T32" fmla="*/ 65 w 149"/>
              <a:gd name="T33" fmla="*/ 85 h 135"/>
              <a:gd name="T34" fmla="*/ 57 w 149"/>
              <a:gd name="T35" fmla="*/ 24 h 135"/>
              <a:gd name="T36" fmla="*/ 71 w 149"/>
              <a:gd name="T37" fmla="*/ 18 h 135"/>
              <a:gd name="T38" fmla="*/ 59 w 149"/>
              <a:gd name="T39" fmla="*/ 9 h 135"/>
              <a:gd name="T40" fmla="*/ 90 w 149"/>
              <a:gd name="T41" fmla="*/ 18 h 135"/>
              <a:gd name="T42" fmla="*/ 115 w 149"/>
              <a:gd name="T43" fmla="*/ 15 h 135"/>
              <a:gd name="T44" fmla="*/ 98 w 149"/>
              <a:gd name="T45" fmla="*/ 3 h 135"/>
              <a:gd name="T46" fmla="*/ 60 w 149"/>
              <a:gd name="T47" fmla="*/ 4 h 135"/>
              <a:gd name="T48" fmla="*/ 23 w 149"/>
              <a:gd name="T49" fmla="*/ 48 h 135"/>
              <a:gd name="T50" fmla="*/ 16 w 149"/>
              <a:gd name="T51" fmla="*/ 41 h 135"/>
              <a:gd name="T52" fmla="*/ 29 w 149"/>
              <a:gd name="T53" fmla="*/ 22 h 135"/>
              <a:gd name="T54" fmla="*/ 23 w 149"/>
              <a:gd name="T55" fmla="*/ 33 h 135"/>
              <a:gd name="T56" fmla="*/ 125 w 149"/>
              <a:gd name="T57" fmla="*/ 21 h 135"/>
              <a:gd name="T58" fmla="*/ 124 w 149"/>
              <a:gd name="T59" fmla="*/ 44 h 135"/>
              <a:gd name="T60" fmla="*/ 140 w 149"/>
              <a:gd name="T61" fmla="*/ 28 h 135"/>
              <a:gd name="T62" fmla="*/ 129 w 149"/>
              <a:gd name="T63" fmla="*/ 15 h 135"/>
              <a:gd name="T64" fmla="*/ 125 w 149"/>
              <a:gd name="T65" fmla="*/ 21 h 135"/>
              <a:gd name="T66" fmla="*/ 36 w 149"/>
              <a:gd name="T67" fmla="*/ 55 h 135"/>
              <a:gd name="T68" fmla="*/ 8 w 149"/>
              <a:gd name="T69" fmla="*/ 48 h 135"/>
              <a:gd name="T70" fmla="*/ 15 w 149"/>
              <a:gd name="T71" fmla="*/ 58 h 135"/>
              <a:gd name="T72" fmla="*/ 28 w 149"/>
              <a:gd name="T73" fmla="*/ 55 h 135"/>
              <a:gd name="T74" fmla="*/ 70 w 149"/>
              <a:gd name="T75" fmla="*/ 99 h 135"/>
              <a:gd name="T76" fmla="*/ 110 w 149"/>
              <a:gd name="T77" fmla="*/ 131 h 135"/>
              <a:gd name="T78" fmla="*/ 125 w 149"/>
              <a:gd name="T79" fmla="*/ 80 h 135"/>
              <a:gd name="T80" fmla="*/ 88 w 149"/>
              <a:gd name="T81" fmla="*/ 94 h 135"/>
              <a:gd name="T82" fmla="*/ 130 w 149"/>
              <a:gd name="T83" fmla="*/ 87 h 135"/>
              <a:gd name="T84" fmla="*/ 54 w 149"/>
              <a:gd name="T85" fmla="*/ 45 h 135"/>
              <a:gd name="T86" fmla="*/ 66 w 149"/>
              <a:gd name="T87" fmla="*/ 37 h 135"/>
              <a:gd name="T88" fmla="*/ 42 w 149"/>
              <a:gd name="T89" fmla="*/ 43 h 135"/>
              <a:gd name="T90" fmla="*/ 42 w 149"/>
              <a:gd name="T91" fmla="*/ 31 h 135"/>
              <a:gd name="T92" fmla="*/ 30 w 149"/>
              <a:gd name="T93" fmla="*/ 34 h 135"/>
              <a:gd name="T94" fmla="*/ 102 w 149"/>
              <a:gd name="T95" fmla="*/ 46 h 135"/>
              <a:gd name="T96" fmla="*/ 83 w 149"/>
              <a:gd name="T97" fmla="*/ 51 h 135"/>
              <a:gd name="T98" fmla="*/ 94 w 149"/>
              <a:gd name="T99" fmla="*/ 51 h 135"/>
              <a:gd name="T100" fmla="*/ 117 w 149"/>
              <a:gd name="T101" fmla="*/ 36 h 135"/>
              <a:gd name="T102" fmla="*/ 96 w 149"/>
              <a:gd name="T103" fmla="*/ 29 h 135"/>
              <a:gd name="T104" fmla="*/ 70 w 149"/>
              <a:gd name="T105" fmla="*/ 39 h 135"/>
              <a:gd name="T106" fmla="*/ 89 w 149"/>
              <a:gd name="T107" fmla="*/ 38 h 135"/>
              <a:gd name="T108" fmla="*/ 109 w 149"/>
              <a:gd name="T109" fmla="*/ 34 h 135"/>
              <a:gd name="T110" fmla="*/ 139 w 149"/>
              <a:gd name="T111" fmla="*/ 55 h 135"/>
              <a:gd name="T112" fmla="*/ 131 w 149"/>
              <a:gd name="T113" fmla="*/ 66 h 135"/>
              <a:gd name="T114" fmla="*/ 146 w 149"/>
              <a:gd name="T115" fmla="*/ 6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9" h="135">
                <a:moveTo>
                  <a:pt x="83" y="72"/>
                </a:moveTo>
                <a:cubicBezTo>
                  <a:pt x="86" y="68"/>
                  <a:pt x="78" y="66"/>
                  <a:pt x="76" y="59"/>
                </a:cubicBezTo>
                <a:cubicBezTo>
                  <a:pt x="74" y="52"/>
                  <a:pt x="70" y="48"/>
                  <a:pt x="68" y="53"/>
                </a:cubicBezTo>
                <a:cubicBezTo>
                  <a:pt x="67" y="58"/>
                  <a:pt x="67" y="65"/>
                  <a:pt x="67" y="65"/>
                </a:cubicBezTo>
                <a:cubicBezTo>
                  <a:pt x="67" y="65"/>
                  <a:pt x="69" y="65"/>
                  <a:pt x="71" y="65"/>
                </a:cubicBezTo>
                <a:cubicBezTo>
                  <a:pt x="74" y="65"/>
                  <a:pt x="75" y="66"/>
                  <a:pt x="75" y="67"/>
                </a:cubicBezTo>
                <a:cubicBezTo>
                  <a:pt x="75" y="68"/>
                  <a:pt x="73" y="69"/>
                  <a:pt x="67" y="68"/>
                </a:cubicBezTo>
                <a:cubicBezTo>
                  <a:pt x="60" y="68"/>
                  <a:pt x="61" y="74"/>
                  <a:pt x="67" y="75"/>
                </a:cubicBezTo>
                <a:cubicBezTo>
                  <a:pt x="73" y="77"/>
                  <a:pt x="80" y="75"/>
                  <a:pt x="83" y="72"/>
                </a:cubicBezTo>
                <a:close/>
                <a:moveTo>
                  <a:pt x="47" y="72"/>
                </a:moveTo>
                <a:cubicBezTo>
                  <a:pt x="43" y="70"/>
                  <a:pt x="44" y="68"/>
                  <a:pt x="44" y="68"/>
                </a:cubicBezTo>
                <a:cubicBezTo>
                  <a:pt x="44" y="68"/>
                  <a:pt x="45" y="68"/>
                  <a:pt x="53" y="71"/>
                </a:cubicBezTo>
                <a:cubicBezTo>
                  <a:pt x="60" y="73"/>
                  <a:pt x="62" y="67"/>
                  <a:pt x="64" y="62"/>
                </a:cubicBezTo>
                <a:cubicBezTo>
                  <a:pt x="66" y="57"/>
                  <a:pt x="65" y="53"/>
                  <a:pt x="61" y="52"/>
                </a:cubicBezTo>
                <a:cubicBezTo>
                  <a:pt x="57" y="50"/>
                  <a:pt x="51" y="52"/>
                  <a:pt x="51" y="56"/>
                </a:cubicBezTo>
                <a:cubicBezTo>
                  <a:pt x="51" y="60"/>
                  <a:pt x="54" y="60"/>
                  <a:pt x="55" y="62"/>
                </a:cubicBezTo>
                <a:cubicBezTo>
                  <a:pt x="51" y="63"/>
                  <a:pt x="47" y="57"/>
                  <a:pt x="42" y="59"/>
                </a:cubicBezTo>
                <a:cubicBezTo>
                  <a:pt x="37" y="60"/>
                  <a:pt x="35" y="64"/>
                  <a:pt x="33" y="71"/>
                </a:cubicBezTo>
                <a:cubicBezTo>
                  <a:pt x="32" y="79"/>
                  <a:pt x="36" y="79"/>
                  <a:pt x="42" y="79"/>
                </a:cubicBezTo>
                <a:cubicBezTo>
                  <a:pt x="47" y="79"/>
                  <a:pt x="49" y="81"/>
                  <a:pt x="53" y="83"/>
                </a:cubicBezTo>
                <a:cubicBezTo>
                  <a:pt x="51" y="84"/>
                  <a:pt x="46" y="83"/>
                  <a:pt x="44" y="83"/>
                </a:cubicBezTo>
                <a:cubicBezTo>
                  <a:pt x="43" y="82"/>
                  <a:pt x="35" y="78"/>
                  <a:pt x="39" y="85"/>
                </a:cubicBezTo>
                <a:cubicBezTo>
                  <a:pt x="43" y="91"/>
                  <a:pt x="52" y="94"/>
                  <a:pt x="57" y="93"/>
                </a:cubicBezTo>
                <a:cubicBezTo>
                  <a:pt x="61" y="92"/>
                  <a:pt x="65" y="83"/>
                  <a:pt x="62" y="78"/>
                </a:cubicBezTo>
                <a:cubicBezTo>
                  <a:pt x="59" y="72"/>
                  <a:pt x="51" y="74"/>
                  <a:pt x="47" y="72"/>
                </a:cubicBezTo>
                <a:close/>
                <a:moveTo>
                  <a:pt x="126" y="59"/>
                </a:moveTo>
                <a:cubicBezTo>
                  <a:pt x="131" y="61"/>
                  <a:pt x="137" y="57"/>
                  <a:pt x="131" y="54"/>
                </a:cubicBezTo>
                <a:cubicBezTo>
                  <a:pt x="125" y="50"/>
                  <a:pt x="117" y="51"/>
                  <a:pt x="114" y="55"/>
                </a:cubicBezTo>
                <a:cubicBezTo>
                  <a:pt x="111" y="58"/>
                  <a:pt x="113" y="64"/>
                  <a:pt x="120" y="68"/>
                </a:cubicBezTo>
                <a:cubicBezTo>
                  <a:pt x="117" y="67"/>
                  <a:pt x="111" y="67"/>
                  <a:pt x="106" y="68"/>
                </a:cubicBezTo>
                <a:cubicBezTo>
                  <a:pt x="101" y="69"/>
                  <a:pt x="100" y="71"/>
                  <a:pt x="100" y="77"/>
                </a:cubicBezTo>
                <a:cubicBezTo>
                  <a:pt x="99" y="82"/>
                  <a:pt x="98" y="83"/>
                  <a:pt x="102" y="83"/>
                </a:cubicBezTo>
                <a:cubicBezTo>
                  <a:pt x="106" y="84"/>
                  <a:pt x="108" y="80"/>
                  <a:pt x="108" y="76"/>
                </a:cubicBezTo>
                <a:cubicBezTo>
                  <a:pt x="107" y="73"/>
                  <a:pt x="107" y="70"/>
                  <a:pt x="110" y="75"/>
                </a:cubicBezTo>
                <a:cubicBezTo>
                  <a:pt x="113" y="80"/>
                  <a:pt x="116" y="80"/>
                  <a:pt x="121" y="79"/>
                </a:cubicBezTo>
                <a:cubicBezTo>
                  <a:pt x="126" y="77"/>
                  <a:pt x="128" y="70"/>
                  <a:pt x="127" y="64"/>
                </a:cubicBezTo>
                <a:cubicBezTo>
                  <a:pt x="126" y="59"/>
                  <a:pt x="119" y="58"/>
                  <a:pt x="119" y="58"/>
                </a:cubicBezTo>
                <a:cubicBezTo>
                  <a:pt x="119" y="58"/>
                  <a:pt x="121" y="57"/>
                  <a:pt x="126" y="59"/>
                </a:cubicBezTo>
                <a:close/>
                <a:moveTo>
                  <a:pt x="75" y="88"/>
                </a:moveTo>
                <a:cubicBezTo>
                  <a:pt x="75" y="84"/>
                  <a:pt x="76" y="81"/>
                  <a:pt x="76" y="83"/>
                </a:cubicBezTo>
                <a:cubicBezTo>
                  <a:pt x="77" y="86"/>
                  <a:pt x="78" y="92"/>
                  <a:pt x="86" y="90"/>
                </a:cubicBezTo>
                <a:cubicBezTo>
                  <a:pt x="95" y="88"/>
                  <a:pt x="98" y="85"/>
                  <a:pt x="96" y="78"/>
                </a:cubicBezTo>
                <a:cubicBezTo>
                  <a:pt x="95" y="70"/>
                  <a:pt x="91" y="68"/>
                  <a:pt x="89" y="67"/>
                </a:cubicBezTo>
                <a:cubicBezTo>
                  <a:pt x="88" y="65"/>
                  <a:pt x="91" y="65"/>
                  <a:pt x="95" y="66"/>
                </a:cubicBezTo>
                <a:cubicBezTo>
                  <a:pt x="99" y="67"/>
                  <a:pt x="106" y="67"/>
                  <a:pt x="109" y="64"/>
                </a:cubicBezTo>
                <a:cubicBezTo>
                  <a:pt x="112" y="61"/>
                  <a:pt x="110" y="56"/>
                  <a:pt x="101" y="58"/>
                </a:cubicBezTo>
                <a:cubicBezTo>
                  <a:pt x="91" y="60"/>
                  <a:pt x="84" y="63"/>
                  <a:pt x="84" y="66"/>
                </a:cubicBezTo>
                <a:cubicBezTo>
                  <a:pt x="84" y="69"/>
                  <a:pt x="87" y="77"/>
                  <a:pt x="88" y="81"/>
                </a:cubicBezTo>
                <a:cubicBezTo>
                  <a:pt x="89" y="85"/>
                  <a:pt x="87" y="82"/>
                  <a:pt x="85" y="79"/>
                </a:cubicBezTo>
                <a:cubicBezTo>
                  <a:pt x="84" y="76"/>
                  <a:pt x="78" y="76"/>
                  <a:pt x="74" y="78"/>
                </a:cubicBezTo>
                <a:cubicBezTo>
                  <a:pt x="69" y="79"/>
                  <a:pt x="67" y="81"/>
                  <a:pt x="65" y="85"/>
                </a:cubicBezTo>
                <a:cubicBezTo>
                  <a:pt x="64" y="90"/>
                  <a:pt x="61" y="96"/>
                  <a:pt x="68" y="96"/>
                </a:cubicBezTo>
                <a:cubicBezTo>
                  <a:pt x="75" y="97"/>
                  <a:pt x="75" y="92"/>
                  <a:pt x="75" y="88"/>
                </a:cubicBezTo>
                <a:close/>
                <a:moveTo>
                  <a:pt x="57" y="24"/>
                </a:moveTo>
                <a:cubicBezTo>
                  <a:pt x="62" y="25"/>
                  <a:pt x="66" y="27"/>
                  <a:pt x="68" y="30"/>
                </a:cubicBezTo>
                <a:cubicBezTo>
                  <a:pt x="71" y="32"/>
                  <a:pt x="75" y="32"/>
                  <a:pt x="77" y="27"/>
                </a:cubicBezTo>
                <a:cubicBezTo>
                  <a:pt x="79" y="22"/>
                  <a:pt x="77" y="19"/>
                  <a:pt x="71" y="18"/>
                </a:cubicBezTo>
                <a:cubicBezTo>
                  <a:pt x="65" y="18"/>
                  <a:pt x="61" y="20"/>
                  <a:pt x="59" y="21"/>
                </a:cubicBezTo>
                <a:cubicBezTo>
                  <a:pt x="57" y="22"/>
                  <a:pt x="60" y="20"/>
                  <a:pt x="60" y="16"/>
                </a:cubicBezTo>
                <a:cubicBezTo>
                  <a:pt x="60" y="12"/>
                  <a:pt x="59" y="11"/>
                  <a:pt x="59" y="9"/>
                </a:cubicBezTo>
                <a:cubicBezTo>
                  <a:pt x="58" y="6"/>
                  <a:pt x="61" y="13"/>
                  <a:pt x="66" y="15"/>
                </a:cubicBezTo>
                <a:cubicBezTo>
                  <a:pt x="71" y="16"/>
                  <a:pt x="72" y="15"/>
                  <a:pt x="75" y="17"/>
                </a:cubicBezTo>
                <a:cubicBezTo>
                  <a:pt x="79" y="19"/>
                  <a:pt x="85" y="24"/>
                  <a:pt x="90" y="18"/>
                </a:cubicBezTo>
                <a:cubicBezTo>
                  <a:pt x="94" y="11"/>
                  <a:pt x="94" y="9"/>
                  <a:pt x="94" y="13"/>
                </a:cubicBezTo>
                <a:cubicBezTo>
                  <a:pt x="94" y="17"/>
                  <a:pt x="92" y="20"/>
                  <a:pt x="101" y="20"/>
                </a:cubicBezTo>
                <a:cubicBezTo>
                  <a:pt x="109" y="20"/>
                  <a:pt x="113" y="20"/>
                  <a:pt x="115" y="15"/>
                </a:cubicBezTo>
                <a:cubicBezTo>
                  <a:pt x="118" y="10"/>
                  <a:pt x="111" y="7"/>
                  <a:pt x="108" y="11"/>
                </a:cubicBezTo>
                <a:cubicBezTo>
                  <a:pt x="104" y="14"/>
                  <a:pt x="103" y="14"/>
                  <a:pt x="105" y="11"/>
                </a:cubicBezTo>
                <a:cubicBezTo>
                  <a:pt x="107" y="7"/>
                  <a:pt x="106" y="4"/>
                  <a:pt x="98" y="3"/>
                </a:cubicBezTo>
                <a:cubicBezTo>
                  <a:pt x="89" y="3"/>
                  <a:pt x="83" y="3"/>
                  <a:pt x="84" y="11"/>
                </a:cubicBezTo>
                <a:cubicBezTo>
                  <a:pt x="84" y="19"/>
                  <a:pt x="82" y="13"/>
                  <a:pt x="81" y="8"/>
                </a:cubicBezTo>
                <a:cubicBezTo>
                  <a:pt x="79" y="3"/>
                  <a:pt x="71" y="0"/>
                  <a:pt x="60" y="4"/>
                </a:cubicBezTo>
                <a:cubicBezTo>
                  <a:pt x="49" y="8"/>
                  <a:pt x="46" y="11"/>
                  <a:pt x="48" y="18"/>
                </a:cubicBezTo>
                <a:cubicBezTo>
                  <a:pt x="50" y="25"/>
                  <a:pt x="52" y="24"/>
                  <a:pt x="57" y="24"/>
                </a:cubicBezTo>
                <a:close/>
                <a:moveTo>
                  <a:pt x="23" y="48"/>
                </a:moveTo>
                <a:cubicBezTo>
                  <a:pt x="25" y="48"/>
                  <a:pt x="29" y="46"/>
                  <a:pt x="28" y="42"/>
                </a:cubicBezTo>
                <a:cubicBezTo>
                  <a:pt x="27" y="38"/>
                  <a:pt x="23" y="42"/>
                  <a:pt x="20" y="42"/>
                </a:cubicBezTo>
                <a:cubicBezTo>
                  <a:pt x="18" y="43"/>
                  <a:pt x="16" y="41"/>
                  <a:pt x="16" y="41"/>
                </a:cubicBezTo>
                <a:cubicBezTo>
                  <a:pt x="16" y="41"/>
                  <a:pt x="24" y="41"/>
                  <a:pt x="27" y="35"/>
                </a:cubicBezTo>
                <a:cubicBezTo>
                  <a:pt x="31" y="28"/>
                  <a:pt x="22" y="24"/>
                  <a:pt x="22" y="24"/>
                </a:cubicBezTo>
                <a:cubicBezTo>
                  <a:pt x="22" y="24"/>
                  <a:pt x="26" y="25"/>
                  <a:pt x="29" y="22"/>
                </a:cubicBezTo>
                <a:cubicBezTo>
                  <a:pt x="32" y="19"/>
                  <a:pt x="28" y="15"/>
                  <a:pt x="21" y="19"/>
                </a:cubicBezTo>
                <a:cubicBezTo>
                  <a:pt x="14" y="24"/>
                  <a:pt x="15" y="28"/>
                  <a:pt x="19" y="30"/>
                </a:cubicBezTo>
                <a:cubicBezTo>
                  <a:pt x="22" y="32"/>
                  <a:pt x="23" y="33"/>
                  <a:pt x="23" y="33"/>
                </a:cubicBezTo>
                <a:cubicBezTo>
                  <a:pt x="23" y="33"/>
                  <a:pt x="10" y="27"/>
                  <a:pt x="9" y="38"/>
                </a:cubicBezTo>
                <a:cubicBezTo>
                  <a:pt x="8" y="48"/>
                  <a:pt x="21" y="49"/>
                  <a:pt x="23" y="48"/>
                </a:cubicBezTo>
                <a:close/>
                <a:moveTo>
                  <a:pt x="125" y="21"/>
                </a:moveTo>
                <a:cubicBezTo>
                  <a:pt x="123" y="24"/>
                  <a:pt x="120" y="33"/>
                  <a:pt x="123" y="37"/>
                </a:cubicBezTo>
                <a:cubicBezTo>
                  <a:pt x="125" y="40"/>
                  <a:pt x="133" y="41"/>
                  <a:pt x="135" y="42"/>
                </a:cubicBezTo>
                <a:cubicBezTo>
                  <a:pt x="137" y="43"/>
                  <a:pt x="128" y="43"/>
                  <a:pt x="124" y="44"/>
                </a:cubicBezTo>
                <a:cubicBezTo>
                  <a:pt x="120" y="45"/>
                  <a:pt x="119" y="48"/>
                  <a:pt x="126" y="49"/>
                </a:cubicBezTo>
                <a:cubicBezTo>
                  <a:pt x="134" y="51"/>
                  <a:pt x="141" y="54"/>
                  <a:pt x="144" y="48"/>
                </a:cubicBezTo>
                <a:cubicBezTo>
                  <a:pt x="148" y="41"/>
                  <a:pt x="143" y="32"/>
                  <a:pt x="140" y="28"/>
                </a:cubicBezTo>
                <a:cubicBezTo>
                  <a:pt x="137" y="24"/>
                  <a:pt x="133" y="29"/>
                  <a:pt x="132" y="33"/>
                </a:cubicBezTo>
                <a:cubicBezTo>
                  <a:pt x="131" y="30"/>
                  <a:pt x="132" y="29"/>
                  <a:pt x="134" y="25"/>
                </a:cubicBezTo>
                <a:cubicBezTo>
                  <a:pt x="136" y="20"/>
                  <a:pt x="134" y="19"/>
                  <a:pt x="129" y="15"/>
                </a:cubicBezTo>
                <a:cubicBezTo>
                  <a:pt x="124" y="12"/>
                  <a:pt x="121" y="14"/>
                  <a:pt x="120" y="14"/>
                </a:cubicBezTo>
                <a:cubicBezTo>
                  <a:pt x="116" y="16"/>
                  <a:pt x="115" y="22"/>
                  <a:pt x="118" y="24"/>
                </a:cubicBezTo>
                <a:cubicBezTo>
                  <a:pt x="121" y="26"/>
                  <a:pt x="123" y="21"/>
                  <a:pt x="125" y="21"/>
                </a:cubicBezTo>
                <a:close/>
                <a:moveTo>
                  <a:pt x="28" y="55"/>
                </a:moveTo>
                <a:cubicBezTo>
                  <a:pt x="28" y="55"/>
                  <a:pt x="29" y="54"/>
                  <a:pt x="32" y="56"/>
                </a:cubicBezTo>
                <a:cubicBezTo>
                  <a:pt x="34" y="59"/>
                  <a:pt x="37" y="61"/>
                  <a:pt x="36" y="55"/>
                </a:cubicBezTo>
                <a:cubicBezTo>
                  <a:pt x="36" y="50"/>
                  <a:pt x="30" y="48"/>
                  <a:pt x="26" y="49"/>
                </a:cubicBezTo>
                <a:cubicBezTo>
                  <a:pt x="22" y="50"/>
                  <a:pt x="21" y="54"/>
                  <a:pt x="23" y="61"/>
                </a:cubicBezTo>
                <a:cubicBezTo>
                  <a:pt x="21" y="57"/>
                  <a:pt x="16" y="46"/>
                  <a:pt x="8" y="48"/>
                </a:cubicBezTo>
                <a:cubicBezTo>
                  <a:pt x="0" y="49"/>
                  <a:pt x="4" y="62"/>
                  <a:pt x="8" y="64"/>
                </a:cubicBezTo>
                <a:cubicBezTo>
                  <a:pt x="12" y="65"/>
                  <a:pt x="11" y="63"/>
                  <a:pt x="13" y="59"/>
                </a:cubicBezTo>
                <a:cubicBezTo>
                  <a:pt x="14" y="56"/>
                  <a:pt x="15" y="58"/>
                  <a:pt x="15" y="58"/>
                </a:cubicBezTo>
                <a:cubicBezTo>
                  <a:pt x="15" y="58"/>
                  <a:pt x="12" y="62"/>
                  <a:pt x="15" y="66"/>
                </a:cubicBezTo>
                <a:cubicBezTo>
                  <a:pt x="19" y="70"/>
                  <a:pt x="28" y="71"/>
                  <a:pt x="31" y="65"/>
                </a:cubicBezTo>
                <a:cubicBezTo>
                  <a:pt x="35" y="59"/>
                  <a:pt x="28" y="55"/>
                  <a:pt x="28" y="55"/>
                </a:cubicBezTo>
                <a:close/>
                <a:moveTo>
                  <a:pt x="83" y="103"/>
                </a:moveTo>
                <a:cubicBezTo>
                  <a:pt x="80" y="100"/>
                  <a:pt x="79" y="97"/>
                  <a:pt x="77" y="98"/>
                </a:cubicBezTo>
                <a:cubicBezTo>
                  <a:pt x="75" y="99"/>
                  <a:pt x="70" y="99"/>
                  <a:pt x="70" y="99"/>
                </a:cubicBezTo>
                <a:cubicBezTo>
                  <a:pt x="70" y="99"/>
                  <a:pt x="81" y="108"/>
                  <a:pt x="85" y="113"/>
                </a:cubicBezTo>
                <a:cubicBezTo>
                  <a:pt x="88" y="118"/>
                  <a:pt x="94" y="134"/>
                  <a:pt x="94" y="134"/>
                </a:cubicBezTo>
                <a:cubicBezTo>
                  <a:pt x="94" y="134"/>
                  <a:pt x="107" y="135"/>
                  <a:pt x="110" y="131"/>
                </a:cubicBezTo>
                <a:cubicBezTo>
                  <a:pt x="103" y="125"/>
                  <a:pt x="101" y="113"/>
                  <a:pt x="98" y="109"/>
                </a:cubicBezTo>
                <a:cubicBezTo>
                  <a:pt x="94" y="109"/>
                  <a:pt x="86" y="106"/>
                  <a:pt x="83" y="103"/>
                </a:cubicBezTo>
                <a:close/>
                <a:moveTo>
                  <a:pt x="125" y="80"/>
                </a:moveTo>
                <a:cubicBezTo>
                  <a:pt x="121" y="82"/>
                  <a:pt x="115" y="86"/>
                  <a:pt x="109" y="87"/>
                </a:cubicBezTo>
                <a:cubicBezTo>
                  <a:pt x="104" y="87"/>
                  <a:pt x="102" y="87"/>
                  <a:pt x="100" y="89"/>
                </a:cubicBezTo>
                <a:cubicBezTo>
                  <a:pt x="98" y="90"/>
                  <a:pt x="95" y="93"/>
                  <a:pt x="88" y="94"/>
                </a:cubicBezTo>
                <a:cubicBezTo>
                  <a:pt x="82" y="95"/>
                  <a:pt x="80" y="96"/>
                  <a:pt x="83" y="99"/>
                </a:cubicBezTo>
                <a:cubicBezTo>
                  <a:pt x="86" y="102"/>
                  <a:pt x="91" y="106"/>
                  <a:pt x="102" y="106"/>
                </a:cubicBezTo>
                <a:cubicBezTo>
                  <a:pt x="112" y="106"/>
                  <a:pt x="125" y="96"/>
                  <a:pt x="130" y="87"/>
                </a:cubicBezTo>
                <a:cubicBezTo>
                  <a:pt x="136" y="79"/>
                  <a:pt x="129" y="79"/>
                  <a:pt x="125" y="80"/>
                </a:cubicBezTo>
                <a:close/>
                <a:moveTo>
                  <a:pt x="43" y="52"/>
                </a:moveTo>
                <a:cubicBezTo>
                  <a:pt x="50" y="53"/>
                  <a:pt x="54" y="49"/>
                  <a:pt x="54" y="45"/>
                </a:cubicBezTo>
                <a:cubicBezTo>
                  <a:pt x="54" y="41"/>
                  <a:pt x="51" y="36"/>
                  <a:pt x="51" y="36"/>
                </a:cubicBezTo>
                <a:cubicBezTo>
                  <a:pt x="51" y="36"/>
                  <a:pt x="58" y="47"/>
                  <a:pt x="61" y="47"/>
                </a:cubicBezTo>
                <a:cubicBezTo>
                  <a:pt x="65" y="48"/>
                  <a:pt x="68" y="45"/>
                  <a:pt x="66" y="37"/>
                </a:cubicBezTo>
                <a:cubicBezTo>
                  <a:pt x="65" y="29"/>
                  <a:pt x="60" y="25"/>
                  <a:pt x="52" y="28"/>
                </a:cubicBezTo>
                <a:cubicBezTo>
                  <a:pt x="44" y="31"/>
                  <a:pt x="39" y="35"/>
                  <a:pt x="40" y="38"/>
                </a:cubicBezTo>
                <a:cubicBezTo>
                  <a:pt x="41" y="40"/>
                  <a:pt x="42" y="43"/>
                  <a:pt x="42" y="43"/>
                </a:cubicBezTo>
                <a:cubicBezTo>
                  <a:pt x="42" y="43"/>
                  <a:pt x="39" y="43"/>
                  <a:pt x="37" y="39"/>
                </a:cubicBezTo>
                <a:cubicBezTo>
                  <a:pt x="35" y="34"/>
                  <a:pt x="37" y="25"/>
                  <a:pt x="37" y="25"/>
                </a:cubicBezTo>
                <a:cubicBezTo>
                  <a:pt x="37" y="25"/>
                  <a:pt x="37" y="32"/>
                  <a:pt x="42" y="31"/>
                </a:cubicBezTo>
                <a:cubicBezTo>
                  <a:pt x="47" y="31"/>
                  <a:pt x="47" y="23"/>
                  <a:pt x="45" y="17"/>
                </a:cubicBezTo>
                <a:cubicBezTo>
                  <a:pt x="44" y="10"/>
                  <a:pt x="42" y="8"/>
                  <a:pt x="38" y="11"/>
                </a:cubicBezTo>
                <a:cubicBezTo>
                  <a:pt x="34" y="14"/>
                  <a:pt x="29" y="21"/>
                  <a:pt x="30" y="34"/>
                </a:cubicBezTo>
                <a:cubicBezTo>
                  <a:pt x="30" y="47"/>
                  <a:pt x="35" y="52"/>
                  <a:pt x="43" y="52"/>
                </a:cubicBezTo>
                <a:close/>
                <a:moveTo>
                  <a:pt x="108" y="40"/>
                </a:moveTo>
                <a:cubicBezTo>
                  <a:pt x="104" y="40"/>
                  <a:pt x="102" y="42"/>
                  <a:pt x="102" y="46"/>
                </a:cubicBezTo>
                <a:cubicBezTo>
                  <a:pt x="102" y="51"/>
                  <a:pt x="102" y="45"/>
                  <a:pt x="98" y="44"/>
                </a:cubicBezTo>
                <a:cubicBezTo>
                  <a:pt x="94" y="43"/>
                  <a:pt x="88" y="44"/>
                  <a:pt x="87" y="48"/>
                </a:cubicBezTo>
                <a:cubicBezTo>
                  <a:pt x="86" y="53"/>
                  <a:pt x="86" y="56"/>
                  <a:pt x="83" y="51"/>
                </a:cubicBezTo>
                <a:cubicBezTo>
                  <a:pt x="81" y="45"/>
                  <a:pt x="75" y="46"/>
                  <a:pt x="76" y="52"/>
                </a:cubicBezTo>
                <a:cubicBezTo>
                  <a:pt x="78" y="58"/>
                  <a:pt x="79" y="63"/>
                  <a:pt x="84" y="61"/>
                </a:cubicBezTo>
                <a:cubicBezTo>
                  <a:pt x="90" y="60"/>
                  <a:pt x="93" y="58"/>
                  <a:pt x="94" y="51"/>
                </a:cubicBezTo>
                <a:cubicBezTo>
                  <a:pt x="95" y="44"/>
                  <a:pt x="95" y="54"/>
                  <a:pt x="99" y="54"/>
                </a:cubicBezTo>
                <a:cubicBezTo>
                  <a:pt x="104" y="54"/>
                  <a:pt x="113" y="55"/>
                  <a:pt x="116" y="48"/>
                </a:cubicBezTo>
                <a:cubicBezTo>
                  <a:pt x="120" y="41"/>
                  <a:pt x="120" y="39"/>
                  <a:pt x="117" y="36"/>
                </a:cubicBezTo>
                <a:cubicBezTo>
                  <a:pt x="114" y="33"/>
                  <a:pt x="118" y="35"/>
                  <a:pt x="119" y="33"/>
                </a:cubicBezTo>
                <a:cubicBezTo>
                  <a:pt x="121" y="31"/>
                  <a:pt x="120" y="26"/>
                  <a:pt x="114" y="23"/>
                </a:cubicBezTo>
                <a:cubicBezTo>
                  <a:pt x="109" y="21"/>
                  <a:pt x="99" y="24"/>
                  <a:pt x="96" y="29"/>
                </a:cubicBezTo>
                <a:cubicBezTo>
                  <a:pt x="93" y="34"/>
                  <a:pt x="98" y="19"/>
                  <a:pt x="88" y="22"/>
                </a:cubicBezTo>
                <a:cubicBezTo>
                  <a:pt x="77" y="26"/>
                  <a:pt x="80" y="31"/>
                  <a:pt x="76" y="33"/>
                </a:cubicBezTo>
                <a:cubicBezTo>
                  <a:pt x="72" y="35"/>
                  <a:pt x="69" y="35"/>
                  <a:pt x="70" y="39"/>
                </a:cubicBezTo>
                <a:cubicBezTo>
                  <a:pt x="71" y="44"/>
                  <a:pt x="74" y="44"/>
                  <a:pt x="78" y="43"/>
                </a:cubicBezTo>
                <a:cubicBezTo>
                  <a:pt x="83" y="42"/>
                  <a:pt x="86" y="40"/>
                  <a:pt x="87" y="34"/>
                </a:cubicBezTo>
                <a:cubicBezTo>
                  <a:pt x="88" y="28"/>
                  <a:pt x="88" y="35"/>
                  <a:pt x="89" y="38"/>
                </a:cubicBezTo>
                <a:cubicBezTo>
                  <a:pt x="91" y="41"/>
                  <a:pt x="98" y="43"/>
                  <a:pt x="102" y="39"/>
                </a:cubicBezTo>
                <a:cubicBezTo>
                  <a:pt x="106" y="35"/>
                  <a:pt x="106" y="31"/>
                  <a:pt x="107" y="30"/>
                </a:cubicBezTo>
                <a:cubicBezTo>
                  <a:pt x="108" y="28"/>
                  <a:pt x="108" y="30"/>
                  <a:pt x="109" y="34"/>
                </a:cubicBezTo>
                <a:cubicBezTo>
                  <a:pt x="109" y="37"/>
                  <a:pt x="110" y="38"/>
                  <a:pt x="112" y="40"/>
                </a:cubicBezTo>
                <a:cubicBezTo>
                  <a:pt x="115" y="41"/>
                  <a:pt x="112" y="40"/>
                  <a:pt x="108" y="40"/>
                </a:cubicBezTo>
                <a:close/>
                <a:moveTo>
                  <a:pt x="139" y="55"/>
                </a:moveTo>
                <a:cubicBezTo>
                  <a:pt x="135" y="56"/>
                  <a:pt x="134" y="58"/>
                  <a:pt x="134" y="61"/>
                </a:cubicBezTo>
                <a:cubicBezTo>
                  <a:pt x="133" y="65"/>
                  <a:pt x="139" y="65"/>
                  <a:pt x="139" y="65"/>
                </a:cubicBezTo>
                <a:cubicBezTo>
                  <a:pt x="139" y="65"/>
                  <a:pt x="133" y="65"/>
                  <a:pt x="131" y="66"/>
                </a:cubicBezTo>
                <a:cubicBezTo>
                  <a:pt x="129" y="67"/>
                  <a:pt x="129" y="71"/>
                  <a:pt x="128" y="74"/>
                </a:cubicBezTo>
                <a:cubicBezTo>
                  <a:pt x="128" y="78"/>
                  <a:pt x="131" y="76"/>
                  <a:pt x="135" y="75"/>
                </a:cubicBezTo>
                <a:cubicBezTo>
                  <a:pt x="139" y="74"/>
                  <a:pt x="142" y="67"/>
                  <a:pt x="146" y="61"/>
                </a:cubicBezTo>
                <a:cubicBezTo>
                  <a:pt x="149" y="55"/>
                  <a:pt x="144" y="53"/>
                  <a:pt x="139" y="55"/>
                </a:cubicBez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30" name="Freeform 80"/>
          <p:cNvSpPr>
            <a:spLocks noEditPoints="1"/>
          </p:cNvSpPr>
          <p:nvPr/>
        </p:nvSpPr>
        <p:spPr bwMode="auto">
          <a:xfrm>
            <a:off x="1687720" y="3895592"/>
            <a:ext cx="370669" cy="591707"/>
          </a:xfrm>
          <a:custGeom>
            <a:avLst/>
            <a:gdLst>
              <a:gd name="T0" fmla="*/ 59 w 82"/>
              <a:gd name="T1" fmla="*/ 72 h 132"/>
              <a:gd name="T2" fmla="*/ 52 w 82"/>
              <a:gd name="T3" fmla="*/ 77 h 132"/>
              <a:gd name="T4" fmla="*/ 48 w 82"/>
              <a:gd name="T5" fmla="*/ 80 h 132"/>
              <a:gd name="T6" fmla="*/ 58 w 82"/>
              <a:gd name="T7" fmla="*/ 99 h 132"/>
              <a:gd name="T8" fmla="*/ 54 w 82"/>
              <a:gd name="T9" fmla="*/ 115 h 132"/>
              <a:gd name="T10" fmla="*/ 66 w 82"/>
              <a:gd name="T11" fmla="*/ 132 h 132"/>
              <a:gd name="T12" fmla="*/ 82 w 82"/>
              <a:gd name="T13" fmla="*/ 111 h 132"/>
              <a:gd name="T14" fmla="*/ 59 w 82"/>
              <a:gd name="T15" fmla="*/ 72 h 132"/>
              <a:gd name="T16" fmla="*/ 82 w 82"/>
              <a:gd name="T17" fmla="*/ 21 h 132"/>
              <a:gd name="T18" fmla="*/ 66 w 82"/>
              <a:gd name="T19" fmla="*/ 0 h 132"/>
              <a:gd name="T20" fmla="*/ 54 w 82"/>
              <a:gd name="T21" fmla="*/ 17 h 132"/>
              <a:gd name="T22" fmla="*/ 58 w 82"/>
              <a:gd name="T23" fmla="*/ 33 h 132"/>
              <a:gd name="T24" fmla="*/ 37 w 82"/>
              <a:gd name="T25" fmla="*/ 62 h 132"/>
              <a:gd name="T26" fmla="*/ 0 w 82"/>
              <a:gd name="T27" fmla="*/ 111 h 132"/>
              <a:gd name="T28" fmla="*/ 17 w 82"/>
              <a:gd name="T29" fmla="*/ 132 h 132"/>
              <a:gd name="T30" fmla="*/ 29 w 82"/>
              <a:gd name="T31" fmla="*/ 115 h 132"/>
              <a:gd name="T32" fmla="*/ 25 w 82"/>
              <a:gd name="T33" fmla="*/ 99 h 132"/>
              <a:gd name="T34" fmla="*/ 45 w 82"/>
              <a:gd name="T35" fmla="*/ 70 h 132"/>
              <a:gd name="T36" fmla="*/ 82 w 82"/>
              <a:gd name="T37" fmla="*/ 21 h 132"/>
              <a:gd name="T38" fmla="*/ 23 w 82"/>
              <a:gd name="T39" fmla="*/ 60 h 132"/>
              <a:gd name="T40" fmla="*/ 31 w 82"/>
              <a:gd name="T41" fmla="*/ 55 h 132"/>
              <a:gd name="T42" fmla="*/ 34 w 82"/>
              <a:gd name="T43" fmla="*/ 52 h 132"/>
              <a:gd name="T44" fmla="*/ 25 w 82"/>
              <a:gd name="T45" fmla="*/ 33 h 132"/>
              <a:gd name="T46" fmla="*/ 29 w 82"/>
              <a:gd name="T47" fmla="*/ 17 h 132"/>
              <a:gd name="T48" fmla="*/ 17 w 82"/>
              <a:gd name="T49" fmla="*/ 0 h 132"/>
              <a:gd name="T50" fmla="*/ 0 w 82"/>
              <a:gd name="T51" fmla="*/ 21 h 132"/>
              <a:gd name="T52" fmla="*/ 23 w 82"/>
              <a:gd name="T53" fmla="*/ 6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132">
                <a:moveTo>
                  <a:pt x="59" y="72"/>
                </a:moveTo>
                <a:cubicBezTo>
                  <a:pt x="57" y="74"/>
                  <a:pt x="54" y="75"/>
                  <a:pt x="52" y="77"/>
                </a:cubicBezTo>
                <a:cubicBezTo>
                  <a:pt x="51" y="78"/>
                  <a:pt x="49" y="79"/>
                  <a:pt x="48" y="80"/>
                </a:cubicBezTo>
                <a:cubicBezTo>
                  <a:pt x="56" y="87"/>
                  <a:pt x="58" y="93"/>
                  <a:pt x="58" y="99"/>
                </a:cubicBezTo>
                <a:cubicBezTo>
                  <a:pt x="58" y="107"/>
                  <a:pt x="54" y="111"/>
                  <a:pt x="54" y="115"/>
                </a:cubicBezTo>
                <a:cubicBezTo>
                  <a:pt x="54" y="120"/>
                  <a:pt x="54" y="132"/>
                  <a:pt x="66" y="132"/>
                </a:cubicBezTo>
                <a:cubicBezTo>
                  <a:pt x="78" y="132"/>
                  <a:pt x="82" y="120"/>
                  <a:pt x="82" y="111"/>
                </a:cubicBezTo>
                <a:cubicBezTo>
                  <a:pt x="82" y="104"/>
                  <a:pt x="79" y="89"/>
                  <a:pt x="59" y="72"/>
                </a:cubicBezTo>
                <a:close/>
                <a:moveTo>
                  <a:pt x="82" y="21"/>
                </a:moveTo>
                <a:cubicBezTo>
                  <a:pt x="82" y="13"/>
                  <a:pt x="78" y="0"/>
                  <a:pt x="66" y="0"/>
                </a:cubicBezTo>
                <a:cubicBezTo>
                  <a:pt x="54" y="0"/>
                  <a:pt x="54" y="13"/>
                  <a:pt x="54" y="17"/>
                </a:cubicBezTo>
                <a:cubicBezTo>
                  <a:pt x="54" y="21"/>
                  <a:pt x="58" y="25"/>
                  <a:pt x="58" y="33"/>
                </a:cubicBezTo>
                <a:cubicBezTo>
                  <a:pt x="58" y="41"/>
                  <a:pt x="54" y="50"/>
                  <a:pt x="37" y="62"/>
                </a:cubicBezTo>
                <a:cubicBezTo>
                  <a:pt x="4" y="82"/>
                  <a:pt x="0" y="103"/>
                  <a:pt x="0" y="111"/>
                </a:cubicBezTo>
                <a:cubicBezTo>
                  <a:pt x="0" y="120"/>
                  <a:pt x="4" y="132"/>
                  <a:pt x="17" y="132"/>
                </a:cubicBezTo>
                <a:cubicBezTo>
                  <a:pt x="29" y="132"/>
                  <a:pt x="29" y="120"/>
                  <a:pt x="29" y="115"/>
                </a:cubicBezTo>
                <a:cubicBezTo>
                  <a:pt x="29" y="111"/>
                  <a:pt x="25" y="107"/>
                  <a:pt x="25" y="99"/>
                </a:cubicBezTo>
                <a:cubicBezTo>
                  <a:pt x="25" y="91"/>
                  <a:pt x="29" y="82"/>
                  <a:pt x="45" y="70"/>
                </a:cubicBezTo>
                <a:cubicBezTo>
                  <a:pt x="78" y="50"/>
                  <a:pt x="82" y="29"/>
                  <a:pt x="82" y="21"/>
                </a:cubicBezTo>
                <a:close/>
                <a:moveTo>
                  <a:pt x="23" y="60"/>
                </a:moveTo>
                <a:cubicBezTo>
                  <a:pt x="26" y="59"/>
                  <a:pt x="28" y="57"/>
                  <a:pt x="31" y="55"/>
                </a:cubicBezTo>
                <a:cubicBezTo>
                  <a:pt x="32" y="54"/>
                  <a:pt x="33" y="53"/>
                  <a:pt x="34" y="52"/>
                </a:cubicBezTo>
                <a:cubicBezTo>
                  <a:pt x="27" y="45"/>
                  <a:pt x="25" y="39"/>
                  <a:pt x="25" y="33"/>
                </a:cubicBezTo>
                <a:cubicBezTo>
                  <a:pt x="25" y="25"/>
                  <a:pt x="29" y="21"/>
                  <a:pt x="29" y="17"/>
                </a:cubicBezTo>
                <a:cubicBezTo>
                  <a:pt x="29" y="13"/>
                  <a:pt x="29" y="0"/>
                  <a:pt x="17" y="0"/>
                </a:cubicBezTo>
                <a:cubicBezTo>
                  <a:pt x="4" y="0"/>
                  <a:pt x="0" y="13"/>
                  <a:pt x="0" y="21"/>
                </a:cubicBezTo>
                <a:cubicBezTo>
                  <a:pt x="0" y="28"/>
                  <a:pt x="3" y="43"/>
                  <a:pt x="23" y="60"/>
                </a:cubicBez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31" name="Freeform 81"/>
          <p:cNvSpPr/>
          <p:nvPr/>
        </p:nvSpPr>
        <p:spPr bwMode="auto">
          <a:xfrm>
            <a:off x="2688031" y="3921936"/>
            <a:ext cx="482890" cy="411478"/>
          </a:xfrm>
          <a:custGeom>
            <a:avLst/>
            <a:gdLst>
              <a:gd name="T0" fmla="*/ 17 w 107"/>
              <a:gd name="T1" fmla="*/ 78 h 92"/>
              <a:gd name="T2" fmla="*/ 9 w 107"/>
              <a:gd name="T3" fmla="*/ 66 h 92"/>
              <a:gd name="T4" fmla="*/ 0 w 107"/>
              <a:gd name="T5" fmla="*/ 66 h 92"/>
              <a:gd name="T6" fmla="*/ 1 w 107"/>
              <a:gd name="T7" fmla="*/ 74 h 92"/>
              <a:gd name="T8" fmla="*/ 17 w 107"/>
              <a:gd name="T9" fmla="*/ 90 h 92"/>
              <a:gd name="T10" fmla="*/ 38 w 107"/>
              <a:gd name="T11" fmla="*/ 56 h 92"/>
              <a:gd name="T12" fmla="*/ 38 w 107"/>
              <a:gd name="T13" fmla="*/ 16 h 92"/>
              <a:gd name="T14" fmla="*/ 63 w 107"/>
              <a:gd name="T15" fmla="*/ 16 h 92"/>
              <a:gd name="T16" fmla="*/ 63 w 107"/>
              <a:gd name="T17" fmla="*/ 66 h 92"/>
              <a:gd name="T18" fmla="*/ 83 w 107"/>
              <a:gd name="T19" fmla="*/ 90 h 92"/>
              <a:gd name="T20" fmla="*/ 104 w 107"/>
              <a:gd name="T21" fmla="*/ 62 h 92"/>
              <a:gd name="T22" fmla="*/ 96 w 107"/>
              <a:gd name="T23" fmla="*/ 62 h 92"/>
              <a:gd name="T24" fmla="*/ 95 w 107"/>
              <a:gd name="T25" fmla="*/ 74 h 92"/>
              <a:gd name="T26" fmla="*/ 79 w 107"/>
              <a:gd name="T27" fmla="*/ 63 h 92"/>
              <a:gd name="T28" fmla="*/ 79 w 107"/>
              <a:gd name="T29" fmla="*/ 16 h 92"/>
              <a:gd name="T30" fmla="*/ 90 w 107"/>
              <a:gd name="T31" fmla="*/ 16 h 92"/>
              <a:gd name="T32" fmla="*/ 97 w 107"/>
              <a:gd name="T33" fmla="*/ 15 h 92"/>
              <a:gd name="T34" fmla="*/ 101 w 107"/>
              <a:gd name="T35" fmla="*/ 11 h 92"/>
              <a:gd name="T36" fmla="*/ 104 w 107"/>
              <a:gd name="T37" fmla="*/ 6 h 92"/>
              <a:gd name="T38" fmla="*/ 105 w 107"/>
              <a:gd name="T39" fmla="*/ 0 h 92"/>
              <a:gd name="T40" fmla="*/ 100 w 107"/>
              <a:gd name="T41" fmla="*/ 0 h 92"/>
              <a:gd name="T42" fmla="*/ 97 w 107"/>
              <a:gd name="T43" fmla="*/ 2 h 92"/>
              <a:gd name="T44" fmla="*/ 91 w 107"/>
              <a:gd name="T45" fmla="*/ 4 h 92"/>
              <a:gd name="T46" fmla="*/ 23 w 107"/>
              <a:gd name="T47" fmla="*/ 4 h 92"/>
              <a:gd name="T48" fmla="*/ 13 w 107"/>
              <a:gd name="T49" fmla="*/ 6 h 92"/>
              <a:gd name="T50" fmla="*/ 6 w 107"/>
              <a:gd name="T51" fmla="*/ 12 h 92"/>
              <a:gd name="T52" fmla="*/ 2 w 107"/>
              <a:gd name="T53" fmla="*/ 19 h 92"/>
              <a:gd name="T54" fmla="*/ 1 w 107"/>
              <a:gd name="T55" fmla="*/ 25 h 92"/>
              <a:gd name="T56" fmla="*/ 7 w 107"/>
              <a:gd name="T57" fmla="*/ 25 h 92"/>
              <a:gd name="T58" fmla="*/ 8 w 107"/>
              <a:gd name="T59" fmla="*/ 24 h 92"/>
              <a:gd name="T60" fmla="*/ 10 w 107"/>
              <a:gd name="T61" fmla="*/ 20 h 92"/>
              <a:gd name="T62" fmla="*/ 14 w 107"/>
              <a:gd name="T63" fmla="*/ 18 h 92"/>
              <a:gd name="T64" fmla="*/ 21 w 107"/>
              <a:gd name="T65" fmla="*/ 16 h 92"/>
              <a:gd name="T66" fmla="*/ 30 w 107"/>
              <a:gd name="T67" fmla="*/ 16 h 92"/>
              <a:gd name="T68" fmla="*/ 30 w 107"/>
              <a:gd name="T69" fmla="*/ 37 h 92"/>
              <a:gd name="T70" fmla="*/ 17 w 107"/>
              <a:gd name="T71" fmla="*/ 7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7" h="92">
                <a:moveTo>
                  <a:pt x="17" y="78"/>
                </a:moveTo>
                <a:cubicBezTo>
                  <a:pt x="13" y="78"/>
                  <a:pt x="9" y="75"/>
                  <a:pt x="9" y="66"/>
                </a:cubicBezTo>
                <a:cubicBezTo>
                  <a:pt x="0" y="66"/>
                  <a:pt x="0" y="66"/>
                  <a:pt x="0" y="66"/>
                </a:cubicBezTo>
                <a:cubicBezTo>
                  <a:pt x="0" y="69"/>
                  <a:pt x="0" y="71"/>
                  <a:pt x="1" y="74"/>
                </a:cubicBezTo>
                <a:cubicBezTo>
                  <a:pt x="1" y="74"/>
                  <a:pt x="1" y="90"/>
                  <a:pt x="17" y="90"/>
                </a:cubicBezTo>
                <a:cubicBezTo>
                  <a:pt x="41" y="90"/>
                  <a:pt x="38" y="47"/>
                  <a:pt x="38" y="56"/>
                </a:cubicBezTo>
                <a:cubicBezTo>
                  <a:pt x="38" y="16"/>
                  <a:pt x="38" y="16"/>
                  <a:pt x="38" y="16"/>
                </a:cubicBezTo>
                <a:cubicBezTo>
                  <a:pt x="63" y="16"/>
                  <a:pt x="63" y="16"/>
                  <a:pt x="63" y="16"/>
                </a:cubicBezTo>
                <a:cubicBezTo>
                  <a:pt x="63" y="66"/>
                  <a:pt x="63" y="66"/>
                  <a:pt x="63" y="66"/>
                </a:cubicBezTo>
                <a:cubicBezTo>
                  <a:pt x="63" y="92"/>
                  <a:pt x="81" y="90"/>
                  <a:pt x="83" y="90"/>
                </a:cubicBezTo>
                <a:cubicBezTo>
                  <a:pt x="107" y="90"/>
                  <a:pt x="104" y="59"/>
                  <a:pt x="104" y="62"/>
                </a:cubicBezTo>
                <a:cubicBezTo>
                  <a:pt x="96" y="62"/>
                  <a:pt x="96" y="62"/>
                  <a:pt x="96" y="62"/>
                </a:cubicBezTo>
                <a:cubicBezTo>
                  <a:pt x="96" y="66"/>
                  <a:pt x="96" y="71"/>
                  <a:pt x="95" y="74"/>
                </a:cubicBezTo>
                <a:cubicBezTo>
                  <a:pt x="93" y="84"/>
                  <a:pt x="79" y="82"/>
                  <a:pt x="79" y="63"/>
                </a:cubicBezTo>
                <a:cubicBezTo>
                  <a:pt x="79" y="16"/>
                  <a:pt x="79" y="16"/>
                  <a:pt x="79" y="16"/>
                </a:cubicBezTo>
                <a:cubicBezTo>
                  <a:pt x="90" y="16"/>
                  <a:pt x="90" y="16"/>
                  <a:pt x="90" y="16"/>
                </a:cubicBezTo>
                <a:cubicBezTo>
                  <a:pt x="93" y="16"/>
                  <a:pt x="95" y="16"/>
                  <a:pt x="97" y="15"/>
                </a:cubicBezTo>
                <a:cubicBezTo>
                  <a:pt x="99" y="14"/>
                  <a:pt x="100" y="13"/>
                  <a:pt x="101" y="11"/>
                </a:cubicBezTo>
                <a:cubicBezTo>
                  <a:pt x="103" y="10"/>
                  <a:pt x="103" y="8"/>
                  <a:pt x="104" y="6"/>
                </a:cubicBezTo>
                <a:cubicBezTo>
                  <a:pt x="104" y="4"/>
                  <a:pt x="105" y="2"/>
                  <a:pt x="105" y="0"/>
                </a:cubicBezTo>
                <a:cubicBezTo>
                  <a:pt x="100" y="0"/>
                  <a:pt x="100" y="0"/>
                  <a:pt x="100" y="0"/>
                </a:cubicBezTo>
                <a:cubicBezTo>
                  <a:pt x="99" y="1"/>
                  <a:pt x="98" y="1"/>
                  <a:pt x="97" y="2"/>
                </a:cubicBezTo>
                <a:cubicBezTo>
                  <a:pt x="95" y="3"/>
                  <a:pt x="93" y="4"/>
                  <a:pt x="91" y="4"/>
                </a:cubicBezTo>
                <a:cubicBezTo>
                  <a:pt x="23" y="4"/>
                  <a:pt x="23" y="4"/>
                  <a:pt x="23" y="4"/>
                </a:cubicBezTo>
                <a:cubicBezTo>
                  <a:pt x="19" y="4"/>
                  <a:pt x="16" y="5"/>
                  <a:pt x="13" y="6"/>
                </a:cubicBezTo>
                <a:cubicBezTo>
                  <a:pt x="10" y="8"/>
                  <a:pt x="8" y="10"/>
                  <a:pt x="6" y="12"/>
                </a:cubicBezTo>
                <a:cubicBezTo>
                  <a:pt x="4" y="14"/>
                  <a:pt x="3" y="17"/>
                  <a:pt x="2" y="19"/>
                </a:cubicBezTo>
                <a:cubicBezTo>
                  <a:pt x="2" y="21"/>
                  <a:pt x="2" y="23"/>
                  <a:pt x="1" y="25"/>
                </a:cubicBezTo>
                <a:cubicBezTo>
                  <a:pt x="7" y="25"/>
                  <a:pt x="7" y="25"/>
                  <a:pt x="7" y="25"/>
                </a:cubicBezTo>
                <a:cubicBezTo>
                  <a:pt x="7" y="24"/>
                  <a:pt x="7" y="24"/>
                  <a:pt x="8" y="24"/>
                </a:cubicBezTo>
                <a:cubicBezTo>
                  <a:pt x="8" y="23"/>
                  <a:pt x="9" y="21"/>
                  <a:pt x="10" y="20"/>
                </a:cubicBezTo>
                <a:cubicBezTo>
                  <a:pt x="10" y="19"/>
                  <a:pt x="12" y="18"/>
                  <a:pt x="14" y="18"/>
                </a:cubicBezTo>
                <a:cubicBezTo>
                  <a:pt x="15" y="17"/>
                  <a:pt x="18" y="16"/>
                  <a:pt x="21" y="16"/>
                </a:cubicBezTo>
                <a:cubicBezTo>
                  <a:pt x="30" y="16"/>
                  <a:pt x="30" y="16"/>
                  <a:pt x="30" y="16"/>
                </a:cubicBezTo>
                <a:cubicBezTo>
                  <a:pt x="30" y="37"/>
                  <a:pt x="30" y="37"/>
                  <a:pt x="30" y="37"/>
                </a:cubicBezTo>
                <a:cubicBezTo>
                  <a:pt x="30" y="66"/>
                  <a:pt x="25" y="78"/>
                  <a:pt x="17" y="78"/>
                </a:cubicBez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32" name="Freeform 82"/>
          <p:cNvSpPr/>
          <p:nvPr/>
        </p:nvSpPr>
        <p:spPr bwMode="auto">
          <a:xfrm>
            <a:off x="3710216" y="3900562"/>
            <a:ext cx="445485" cy="557703"/>
          </a:xfrm>
          <a:custGeom>
            <a:avLst/>
            <a:gdLst>
              <a:gd name="T0" fmla="*/ 95 w 99"/>
              <a:gd name="T1" fmla="*/ 124 h 124"/>
              <a:gd name="T2" fmla="*/ 99 w 99"/>
              <a:gd name="T3" fmla="*/ 91 h 124"/>
              <a:gd name="T4" fmla="*/ 95 w 99"/>
              <a:gd name="T5" fmla="*/ 91 h 124"/>
              <a:gd name="T6" fmla="*/ 90 w 99"/>
              <a:gd name="T7" fmla="*/ 104 h 124"/>
              <a:gd name="T8" fmla="*/ 81 w 99"/>
              <a:gd name="T9" fmla="*/ 107 h 124"/>
              <a:gd name="T10" fmla="*/ 27 w 99"/>
              <a:gd name="T11" fmla="*/ 107 h 124"/>
              <a:gd name="T12" fmla="*/ 70 w 99"/>
              <a:gd name="T13" fmla="*/ 62 h 124"/>
              <a:gd name="T14" fmla="*/ 26 w 99"/>
              <a:gd name="T15" fmla="*/ 14 h 124"/>
              <a:gd name="T16" fmla="*/ 25 w 99"/>
              <a:gd name="T17" fmla="*/ 12 h 124"/>
              <a:gd name="T18" fmla="*/ 25 w 99"/>
              <a:gd name="T19" fmla="*/ 10 h 124"/>
              <a:gd name="T20" fmla="*/ 26 w 99"/>
              <a:gd name="T21" fmla="*/ 9 h 124"/>
              <a:gd name="T22" fmla="*/ 29 w 99"/>
              <a:gd name="T23" fmla="*/ 9 h 124"/>
              <a:gd name="T24" fmla="*/ 63 w 99"/>
              <a:gd name="T25" fmla="*/ 9 h 124"/>
              <a:gd name="T26" fmla="*/ 73 w 99"/>
              <a:gd name="T27" fmla="*/ 11 h 124"/>
              <a:gd name="T28" fmla="*/ 85 w 99"/>
              <a:gd name="T29" fmla="*/ 18 h 124"/>
              <a:gd name="T30" fmla="*/ 91 w 99"/>
              <a:gd name="T31" fmla="*/ 26 h 124"/>
              <a:gd name="T32" fmla="*/ 95 w 99"/>
              <a:gd name="T33" fmla="*/ 37 h 124"/>
              <a:gd name="T34" fmla="*/ 99 w 99"/>
              <a:gd name="T35" fmla="*/ 37 h 124"/>
              <a:gd name="T36" fmla="*/ 95 w 99"/>
              <a:gd name="T37" fmla="*/ 0 h 124"/>
              <a:gd name="T38" fmla="*/ 0 w 99"/>
              <a:gd name="T39" fmla="*/ 0 h 124"/>
              <a:gd name="T40" fmla="*/ 59 w 99"/>
              <a:gd name="T41" fmla="*/ 64 h 124"/>
              <a:gd name="T42" fmla="*/ 0 w 99"/>
              <a:gd name="T43" fmla="*/ 124 h 124"/>
              <a:gd name="T44" fmla="*/ 95 w 99"/>
              <a:gd name="T45"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9" h="124">
                <a:moveTo>
                  <a:pt x="95" y="124"/>
                </a:moveTo>
                <a:cubicBezTo>
                  <a:pt x="99" y="91"/>
                  <a:pt x="99" y="91"/>
                  <a:pt x="99" y="91"/>
                </a:cubicBezTo>
                <a:cubicBezTo>
                  <a:pt x="95" y="91"/>
                  <a:pt x="95" y="91"/>
                  <a:pt x="95" y="91"/>
                </a:cubicBezTo>
                <a:cubicBezTo>
                  <a:pt x="94" y="96"/>
                  <a:pt x="93" y="101"/>
                  <a:pt x="90" y="104"/>
                </a:cubicBezTo>
                <a:cubicBezTo>
                  <a:pt x="88" y="107"/>
                  <a:pt x="85" y="107"/>
                  <a:pt x="81" y="107"/>
                </a:cubicBezTo>
                <a:cubicBezTo>
                  <a:pt x="27" y="107"/>
                  <a:pt x="27" y="107"/>
                  <a:pt x="27" y="107"/>
                </a:cubicBezTo>
                <a:cubicBezTo>
                  <a:pt x="70" y="62"/>
                  <a:pt x="70" y="62"/>
                  <a:pt x="70" y="62"/>
                </a:cubicBezTo>
                <a:cubicBezTo>
                  <a:pt x="26" y="14"/>
                  <a:pt x="26" y="14"/>
                  <a:pt x="26" y="14"/>
                </a:cubicBezTo>
                <a:cubicBezTo>
                  <a:pt x="25" y="13"/>
                  <a:pt x="25" y="13"/>
                  <a:pt x="25" y="12"/>
                </a:cubicBezTo>
                <a:cubicBezTo>
                  <a:pt x="25" y="11"/>
                  <a:pt x="25" y="11"/>
                  <a:pt x="25" y="10"/>
                </a:cubicBezTo>
                <a:cubicBezTo>
                  <a:pt x="25" y="10"/>
                  <a:pt x="26" y="9"/>
                  <a:pt x="26" y="9"/>
                </a:cubicBezTo>
                <a:cubicBezTo>
                  <a:pt x="27" y="9"/>
                  <a:pt x="28" y="9"/>
                  <a:pt x="29" y="9"/>
                </a:cubicBezTo>
                <a:cubicBezTo>
                  <a:pt x="63" y="9"/>
                  <a:pt x="63" y="9"/>
                  <a:pt x="63" y="9"/>
                </a:cubicBezTo>
                <a:cubicBezTo>
                  <a:pt x="67" y="9"/>
                  <a:pt x="70" y="9"/>
                  <a:pt x="73" y="11"/>
                </a:cubicBezTo>
                <a:cubicBezTo>
                  <a:pt x="77" y="12"/>
                  <a:pt x="82" y="16"/>
                  <a:pt x="85" y="18"/>
                </a:cubicBezTo>
                <a:cubicBezTo>
                  <a:pt x="87" y="21"/>
                  <a:pt x="89" y="23"/>
                  <a:pt x="91" y="26"/>
                </a:cubicBezTo>
                <a:cubicBezTo>
                  <a:pt x="93" y="30"/>
                  <a:pt x="94" y="34"/>
                  <a:pt x="95" y="37"/>
                </a:cubicBezTo>
                <a:cubicBezTo>
                  <a:pt x="99" y="37"/>
                  <a:pt x="99" y="37"/>
                  <a:pt x="99" y="37"/>
                </a:cubicBezTo>
                <a:cubicBezTo>
                  <a:pt x="95" y="0"/>
                  <a:pt x="95" y="0"/>
                  <a:pt x="95" y="0"/>
                </a:cubicBezTo>
                <a:cubicBezTo>
                  <a:pt x="0" y="0"/>
                  <a:pt x="0" y="0"/>
                  <a:pt x="0" y="0"/>
                </a:cubicBezTo>
                <a:cubicBezTo>
                  <a:pt x="59" y="64"/>
                  <a:pt x="59" y="64"/>
                  <a:pt x="59" y="64"/>
                </a:cubicBezTo>
                <a:cubicBezTo>
                  <a:pt x="0" y="124"/>
                  <a:pt x="0" y="124"/>
                  <a:pt x="0" y="124"/>
                </a:cubicBezTo>
                <a:lnTo>
                  <a:pt x="95" y="124"/>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33" name="Freeform 83"/>
          <p:cNvSpPr/>
          <p:nvPr/>
        </p:nvSpPr>
        <p:spPr bwMode="auto">
          <a:xfrm>
            <a:off x="4702575" y="3897082"/>
            <a:ext cx="612114" cy="581508"/>
          </a:xfrm>
          <a:custGeom>
            <a:avLst/>
            <a:gdLst>
              <a:gd name="T0" fmla="*/ 112 w 180"/>
              <a:gd name="T1" fmla="*/ 64 h 171"/>
              <a:gd name="T2" fmla="*/ 90 w 180"/>
              <a:gd name="T3" fmla="*/ 0 h 171"/>
              <a:gd name="T4" fmla="*/ 67 w 180"/>
              <a:gd name="T5" fmla="*/ 64 h 171"/>
              <a:gd name="T6" fmla="*/ 0 w 180"/>
              <a:gd name="T7" fmla="*/ 64 h 171"/>
              <a:gd name="T8" fmla="*/ 53 w 180"/>
              <a:gd name="T9" fmla="*/ 106 h 171"/>
              <a:gd name="T10" fmla="*/ 34 w 180"/>
              <a:gd name="T11" fmla="*/ 171 h 171"/>
              <a:gd name="T12" fmla="*/ 90 w 180"/>
              <a:gd name="T13" fmla="*/ 132 h 171"/>
              <a:gd name="T14" fmla="*/ 145 w 180"/>
              <a:gd name="T15" fmla="*/ 171 h 171"/>
              <a:gd name="T16" fmla="*/ 125 w 180"/>
              <a:gd name="T17" fmla="*/ 106 h 171"/>
              <a:gd name="T18" fmla="*/ 180 w 180"/>
              <a:gd name="T19" fmla="*/ 64 h 171"/>
              <a:gd name="T20" fmla="*/ 112 w 180"/>
              <a:gd name="T21" fmla="*/ 6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171">
                <a:moveTo>
                  <a:pt x="112" y="64"/>
                </a:moveTo>
                <a:lnTo>
                  <a:pt x="90" y="0"/>
                </a:lnTo>
                <a:lnTo>
                  <a:pt x="67" y="64"/>
                </a:lnTo>
                <a:lnTo>
                  <a:pt x="0" y="64"/>
                </a:lnTo>
                <a:lnTo>
                  <a:pt x="53" y="106"/>
                </a:lnTo>
                <a:lnTo>
                  <a:pt x="34" y="171"/>
                </a:lnTo>
                <a:lnTo>
                  <a:pt x="90" y="132"/>
                </a:lnTo>
                <a:lnTo>
                  <a:pt x="145" y="171"/>
                </a:lnTo>
                <a:lnTo>
                  <a:pt x="125" y="106"/>
                </a:lnTo>
                <a:lnTo>
                  <a:pt x="180" y="64"/>
                </a:lnTo>
                <a:lnTo>
                  <a:pt x="112" y="64"/>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34" name="Freeform 84"/>
          <p:cNvSpPr>
            <a:spLocks noEditPoints="1"/>
          </p:cNvSpPr>
          <p:nvPr/>
        </p:nvSpPr>
        <p:spPr bwMode="auto">
          <a:xfrm>
            <a:off x="5738679" y="3928400"/>
            <a:ext cx="479492" cy="367266"/>
          </a:xfrm>
          <a:custGeom>
            <a:avLst/>
            <a:gdLst>
              <a:gd name="T0" fmla="*/ 99 w 107"/>
              <a:gd name="T1" fmla="*/ 0 h 82"/>
              <a:gd name="T2" fmla="*/ 9 w 107"/>
              <a:gd name="T3" fmla="*/ 0 h 82"/>
              <a:gd name="T4" fmla="*/ 0 w 107"/>
              <a:gd name="T5" fmla="*/ 8 h 82"/>
              <a:gd name="T6" fmla="*/ 0 w 107"/>
              <a:gd name="T7" fmla="*/ 74 h 82"/>
              <a:gd name="T8" fmla="*/ 9 w 107"/>
              <a:gd name="T9" fmla="*/ 82 h 82"/>
              <a:gd name="T10" fmla="*/ 99 w 107"/>
              <a:gd name="T11" fmla="*/ 82 h 82"/>
              <a:gd name="T12" fmla="*/ 107 w 107"/>
              <a:gd name="T13" fmla="*/ 74 h 82"/>
              <a:gd name="T14" fmla="*/ 107 w 107"/>
              <a:gd name="T15" fmla="*/ 8 h 82"/>
              <a:gd name="T16" fmla="*/ 99 w 107"/>
              <a:gd name="T17" fmla="*/ 0 h 82"/>
              <a:gd name="T18" fmla="*/ 33 w 107"/>
              <a:gd name="T19" fmla="*/ 55 h 82"/>
              <a:gd name="T20" fmla="*/ 16 w 107"/>
              <a:gd name="T21" fmla="*/ 73 h 82"/>
              <a:gd name="T22" fmla="*/ 10 w 107"/>
              <a:gd name="T23" fmla="*/ 73 h 82"/>
              <a:gd name="T24" fmla="*/ 10 w 107"/>
              <a:gd name="T25" fmla="*/ 67 h 82"/>
              <a:gd name="T26" fmla="*/ 27 w 107"/>
              <a:gd name="T27" fmla="*/ 50 h 82"/>
              <a:gd name="T28" fmla="*/ 33 w 107"/>
              <a:gd name="T29" fmla="*/ 50 h 82"/>
              <a:gd name="T30" fmla="*/ 33 w 107"/>
              <a:gd name="T31" fmla="*/ 55 h 82"/>
              <a:gd name="T32" fmla="*/ 54 w 107"/>
              <a:gd name="T33" fmla="*/ 57 h 82"/>
              <a:gd name="T34" fmla="*/ 51 w 107"/>
              <a:gd name="T35" fmla="*/ 56 h 82"/>
              <a:gd name="T36" fmla="*/ 10 w 107"/>
              <a:gd name="T37" fmla="*/ 15 h 82"/>
              <a:gd name="T38" fmla="*/ 10 w 107"/>
              <a:gd name="T39" fmla="*/ 9 h 82"/>
              <a:gd name="T40" fmla="*/ 16 w 107"/>
              <a:gd name="T41" fmla="*/ 9 h 82"/>
              <a:gd name="T42" fmla="*/ 54 w 107"/>
              <a:gd name="T43" fmla="*/ 47 h 82"/>
              <a:gd name="T44" fmla="*/ 92 w 107"/>
              <a:gd name="T45" fmla="*/ 9 h 82"/>
              <a:gd name="T46" fmla="*/ 98 w 107"/>
              <a:gd name="T47" fmla="*/ 9 h 82"/>
              <a:gd name="T48" fmla="*/ 98 w 107"/>
              <a:gd name="T49" fmla="*/ 15 h 82"/>
              <a:gd name="T50" fmla="*/ 57 w 107"/>
              <a:gd name="T51" fmla="*/ 56 h 82"/>
              <a:gd name="T52" fmla="*/ 54 w 107"/>
              <a:gd name="T53" fmla="*/ 57 h 82"/>
              <a:gd name="T54" fmla="*/ 98 w 107"/>
              <a:gd name="T55" fmla="*/ 73 h 82"/>
              <a:gd name="T56" fmla="*/ 92 w 107"/>
              <a:gd name="T57" fmla="*/ 73 h 82"/>
              <a:gd name="T58" fmla="*/ 75 w 107"/>
              <a:gd name="T59" fmla="*/ 55 h 82"/>
              <a:gd name="T60" fmla="*/ 75 w 107"/>
              <a:gd name="T61" fmla="*/ 50 h 82"/>
              <a:gd name="T62" fmla="*/ 81 w 107"/>
              <a:gd name="T63" fmla="*/ 50 h 82"/>
              <a:gd name="T64" fmla="*/ 98 w 107"/>
              <a:gd name="T65" fmla="*/ 67 h 82"/>
              <a:gd name="T66" fmla="*/ 98 w 107"/>
              <a:gd name="T67" fmla="*/ 7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82">
                <a:moveTo>
                  <a:pt x="99" y="0"/>
                </a:moveTo>
                <a:cubicBezTo>
                  <a:pt x="9" y="0"/>
                  <a:pt x="9" y="0"/>
                  <a:pt x="9" y="0"/>
                </a:cubicBezTo>
                <a:cubicBezTo>
                  <a:pt x="4" y="0"/>
                  <a:pt x="0" y="4"/>
                  <a:pt x="0" y="8"/>
                </a:cubicBezTo>
                <a:cubicBezTo>
                  <a:pt x="0" y="74"/>
                  <a:pt x="0" y="74"/>
                  <a:pt x="0" y="74"/>
                </a:cubicBezTo>
                <a:cubicBezTo>
                  <a:pt x="0" y="78"/>
                  <a:pt x="4" y="82"/>
                  <a:pt x="9" y="82"/>
                </a:cubicBezTo>
                <a:cubicBezTo>
                  <a:pt x="99" y="82"/>
                  <a:pt x="99" y="82"/>
                  <a:pt x="99" y="82"/>
                </a:cubicBezTo>
                <a:cubicBezTo>
                  <a:pt x="104" y="82"/>
                  <a:pt x="107" y="78"/>
                  <a:pt x="107" y="74"/>
                </a:cubicBezTo>
                <a:cubicBezTo>
                  <a:pt x="107" y="8"/>
                  <a:pt x="107" y="8"/>
                  <a:pt x="107" y="8"/>
                </a:cubicBezTo>
                <a:cubicBezTo>
                  <a:pt x="107" y="4"/>
                  <a:pt x="104" y="0"/>
                  <a:pt x="99" y="0"/>
                </a:cubicBezTo>
                <a:close/>
                <a:moveTo>
                  <a:pt x="33" y="55"/>
                </a:moveTo>
                <a:cubicBezTo>
                  <a:pt x="16" y="73"/>
                  <a:pt x="16" y="73"/>
                  <a:pt x="16" y="73"/>
                </a:cubicBezTo>
                <a:cubicBezTo>
                  <a:pt x="14" y="74"/>
                  <a:pt x="11" y="74"/>
                  <a:pt x="10" y="73"/>
                </a:cubicBezTo>
                <a:cubicBezTo>
                  <a:pt x="8" y="71"/>
                  <a:pt x="8" y="69"/>
                  <a:pt x="10" y="67"/>
                </a:cubicBezTo>
                <a:cubicBezTo>
                  <a:pt x="27" y="50"/>
                  <a:pt x="27" y="50"/>
                  <a:pt x="27" y="50"/>
                </a:cubicBezTo>
                <a:cubicBezTo>
                  <a:pt x="29" y="48"/>
                  <a:pt x="31" y="48"/>
                  <a:pt x="33" y="50"/>
                </a:cubicBezTo>
                <a:cubicBezTo>
                  <a:pt x="35" y="51"/>
                  <a:pt x="35" y="54"/>
                  <a:pt x="33" y="55"/>
                </a:cubicBezTo>
                <a:close/>
                <a:moveTo>
                  <a:pt x="54" y="57"/>
                </a:moveTo>
                <a:cubicBezTo>
                  <a:pt x="53" y="57"/>
                  <a:pt x="52" y="57"/>
                  <a:pt x="51" y="56"/>
                </a:cubicBezTo>
                <a:cubicBezTo>
                  <a:pt x="10" y="15"/>
                  <a:pt x="10" y="15"/>
                  <a:pt x="10" y="15"/>
                </a:cubicBezTo>
                <a:cubicBezTo>
                  <a:pt x="8" y="13"/>
                  <a:pt x="8" y="11"/>
                  <a:pt x="10" y="9"/>
                </a:cubicBezTo>
                <a:cubicBezTo>
                  <a:pt x="12" y="8"/>
                  <a:pt x="14" y="8"/>
                  <a:pt x="16" y="9"/>
                </a:cubicBezTo>
                <a:cubicBezTo>
                  <a:pt x="54" y="47"/>
                  <a:pt x="54" y="47"/>
                  <a:pt x="54" y="47"/>
                </a:cubicBezTo>
                <a:cubicBezTo>
                  <a:pt x="92" y="9"/>
                  <a:pt x="92" y="9"/>
                  <a:pt x="92" y="9"/>
                </a:cubicBezTo>
                <a:cubicBezTo>
                  <a:pt x="94" y="8"/>
                  <a:pt x="96" y="8"/>
                  <a:pt x="98" y="9"/>
                </a:cubicBezTo>
                <a:cubicBezTo>
                  <a:pt x="99" y="11"/>
                  <a:pt x="99" y="13"/>
                  <a:pt x="98" y="15"/>
                </a:cubicBezTo>
                <a:cubicBezTo>
                  <a:pt x="57" y="56"/>
                  <a:pt x="57" y="56"/>
                  <a:pt x="57" y="56"/>
                </a:cubicBezTo>
                <a:cubicBezTo>
                  <a:pt x="56" y="57"/>
                  <a:pt x="55" y="57"/>
                  <a:pt x="54" y="57"/>
                </a:cubicBezTo>
                <a:close/>
                <a:moveTo>
                  <a:pt x="98" y="73"/>
                </a:moveTo>
                <a:cubicBezTo>
                  <a:pt x="96" y="74"/>
                  <a:pt x="94" y="74"/>
                  <a:pt x="92" y="73"/>
                </a:cubicBezTo>
                <a:cubicBezTo>
                  <a:pt x="75" y="55"/>
                  <a:pt x="75" y="55"/>
                  <a:pt x="75" y="55"/>
                </a:cubicBezTo>
                <a:cubicBezTo>
                  <a:pt x="73" y="54"/>
                  <a:pt x="73" y="51"/>
                  <a:pt x="75" y="50"/>
                </a:cubicBezTo>
                <a:cubicBezTo>
                  <a:pt x="76" y="48"/>
                  <a:pt x="79" y="48"/>
                  <a:pt x="81" y="50"/>
                </a:cubicBezTo>
                <a:cubicBezTo>
                  <a:pt x="98" y="67"/>
                  <a:pt x="98" y="67"/>
                  <a:pt x="98" y="67"/>
                </a:cubicBezTo>
                <a:cubicBezTo>
                  <a:pt x="100" y="69"/>
                  <a:pt x="100" y="71"/>
                  <a:pt x="98" y="73"/>
                </a:cubicBez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35" name="Freeform 85"/>
          <p:cNvSpPr>
            <a:spLocks noEditPoints="1"/>
          </p:cNvSpPr>
          <p:nvPr/>
        </p:nvSpPr>
        <p:spPr bwMode="auto">
          <a:xfrm>
            <a:off x="6740980" y="3864274"/>
            <a:ext cx="578107" cy="805949"/>
          </a:xfrm>
          <a:custGeom>
            <a:avLst/>
            <a:gdLst>
              <a:gd name="T0" fmla="*/ 76 w 128"/>
              <a:gd name="T1" fmla="*/ 76 h 179"/>
              <a:gd name="T2" fmla="*/ 71 w 128"/>
              <a:gd name="T3" fmla="*/ 89 h 179"/>
              <a:gd name="T4" fmla="*/ 84 w 128"/>
              <a:gd name="T5" fmla="*/ 99 h 179"/>
              <a:gd name="T6" fmla="*/ 84 w 128"/>
              <a:gd name="T7" fmla="*/ 100 h 179"/>
              <a:gd name="T8" fmla="*/ 94 w 128"/>
              <a:gd name="T9" fmla="*/ 94 h 179"/>
              <a:gd name="T10" fmla="*/ 100 w 128"/>
              <a:gd name="T11" fmla="*/ 84 h 179"/>
              <a:gd name="T12" fmla="*/ 99 w 128"/>
              <a:gd name="T13" fmla="*/ 84 h 179"/>
              <a:gd name="T14" fmla="*/ 78 w 128"/>
              <a:gd name="T15" fmla="*/ 58 h 179"/>
              <a:gd name="T16" fmla="*/ 73 w 128"/>
              <a:gd name="T17" fmla="*/ 66 h 179"/>
              <a:gd name="T18" fmla="*/ 76 w 128"/>
              <a:gd name="T19" fmla="*/ 76 h 179"/>
              <a:gd name="T20" fmla="*/ 58 w 128"/>
              <a:gd name="T21" fmla="*/ 57 h 179"/>
              <a:gd name="T22" fmla="*/ 69 w 128"/>
              <a:gd name="T23" fmla="*/ 61 h 179"/>
              <a:gd name="T24" fmla="*/ 74 w 128"/>
              <a:gd name="T25" fmla="*/ 51 h 179"/>
              <a:gd name="T26" fmla="*/ 74 w 128"/>
              <a:gd name="T27" fmla="*/ 51 h 179"/>
              <a:gd name="T28" fmla="*/ 48 w 128"/>
              <a:gd name="T29" fmla="*/ 20 h 179"/>
              <a:gd name="T30" fmla="*/ 36 w 128"/>
              <a:gd name="T31" fmla="*/ 36 h 179"/>
              <a:gd name="T32" fmla="*/ 20 w 128"/>
              <a:gd name="T33" fmla="*/ 48 h 179"/>
              <a:gd name="T34" fmla="*/ 42 w 128"/>
              <a:gd name="T35" fmla="*/ 66 h 179"/>
              <a:gd name="T36" fmla="*/ 58 w 128"/>
              <a:gd name="T37" fmla="*/ 57 h 179"/>
              <a:gd name="T38" fmla="*/ 43 w 128"/>
              <a:gd name="T39" fmla="*/ 9 h 179"/>
              <a:gd name="T40" fmla="*/ 38 w 128"/>
              <a:gd name="T41" fmla="*/ 4 h 179"/>
              <a:gd name="T42" fmla="*/ 14 w 128"/>
              <a:gd name="T43" fmla="*/ 15 h 179"/>
              <a:gd name="T44" fmla="*/ 3 w 128"/>
              <a:gd name="T45" fmla="*/ 38 h 179"/>
              <a:gd name="T46" fmla="*/ 9 w 128"/>
              <a:gd name="T47" fmla="*/ 44 h 179"/>
              <a:gd name="T48" fmla="*/ 32 w 128"/>
              <a:gd name="T49" fmla="*/ 33 h 179"/>
              <a:gd name="T50" fmla="*/ 43 w 128"/>
              <a:gd name="T51" fmla="*/ 9 h 179"/>
              <a:gd name="T52" fmla="*/ 49 w 128"/>
              <a:gd name="T53" fmla="*/ 93 h 179"/>
              <a:gd name="T54" fmla="*/ 49 w 128"/>
              <a:gd name="T55" fmla="*/ 105 h 179"/>
              <a:gd name="T56" fmla="*/ 66 w 128"/>
              <a:gd name="T57" fmla="*/ 105 h 179"/>
              <a:gd name="T58" fmla="*/ 66 w 128"/>
              <a:gd name="T59" fmla="*/ 93 h 179"/>
              <a:gd name="T60" fmla="*/ 58 w 128"/>
              <a:gd name="T61" fmla="*/ 95 h 179"/>
              <a:gd name="T62" fmla="*/ 49 w 128"/>
              <a:gd name="T63" fmla="*/ 93 h 179"/>
              <a:gd name="T64" fmla="*/ 70 w 128"/>
              <a:gd name="T65" fmla="*/ 76 h 179"/>
              <a:gd name="T66" fmla="*/ 58 w 128"/>
              <a:gd name="T67" fmla="*/ 64 h 179"/>
              <a:gd name="T68" fmla="*/ 45 w 128"/>
              <a:gd name="T69" fmla="*/ 76 h 179"/>
              <a:gd name="T70" fmla="*/ 58 w 128"/>
              <a:gd name="T71" fmla="*/ 88 h 179"/>
              <a:gd name="T72" fmla="*/ 70 w 128"/>
              <a:gd name="T73" fmla="*/ 76 h 179"/>
              <a:gd name="T74" fmla="*/ 62 w 128"/>
              <a:gd name="T75" fmla="*/ 113 h 179"/>
              <a:gd name="T76" fmla="*/ 53 w 128"/>
              <a:gd name="T77" fmla="*/ 113 h 179"/>
              <a:gd name="T78" fmla="*/ 53 w 128"/>
              <a:gd name="T79" fmla="*/ 129 h 179"/>
              <a:gd name="T80" fmla="*/ 25 w 128"/>
              <a:gd name="T81" fmla="*/ 171 h 179"/>
              <a:gd name="T82" fmla="*/ 33 w 128"/>
              <a:gd name="T83" fmla="*/ 175 h 179"/>
              <a:gd name="T84" fmla="*/ 53 w 128"/>
              <a:gd name="T85" fmla="*/ 144 h 179"/>
              <a:gd name="T86" fmla="*/ 53 w 128"/>
              <a:gd name="T87" fmla="*/ 179 h 179"/>
              <a:gd name="T88" fmla="*/ 62 w 128"/>
              <a:gd name="T89" fmla="*/ 179 h 179"/>
              <a:gd name="T90" fmla="*/ 62 w 128"/>
              <a:gd name="T91" fmla="*/ 144 h 179"/>
              <a:gd name="T92" fmla="*/ 82 w 128"/>
              <a:gd name="T93" fmla="*/ 175 h 179"/>
              <a:gd name="T94" fmla="*/ 90 w 128"/>
              <a:gd name="T95" fmla="*/ 171 h 179"/>
              <a:gd name="T96" fmla="*/ 62 w 128"/>
              <a:gd name="T97" fmla="*/ 129 h 179"/>
              <a:gd name="T98" fmla="*/ 62 w 128"/>
              <a:gd name="T99" fmla="*/ 113 h 179"/>
              <a:gd name="T100" fmla="*/ 127 w 128"/>
              <a:gd name="T101" fmla="*/ 120 h 179"/>
              <a:gd name="T102" fmla="*/ 102 w 128"/>
              <a:gd name="T103" fmla="*/ 92 h 179"/>
              <a:gd name="T104" fmla="*/ 98 w 128"/>
              <a:gd name="T105" fmla="*/ 98 h 179"/>
              <a:gd name="T106" fmla="*/ 92 w 128"/>
              <a:gd name="T107" fmla="*/ 102 h 179"/>
              <a:gd name="T108" fmla="*/ 120 w 128"/>
              <a:gd name="T109" fmla="*/ 127 h 179"/>
              <a:gd name="T110" fmla="*/ 120 w 128"/>
              <a:gd name="T111" fmla="*/ 128 h 179"/>
              <a:gd name="T112" fmla="*/ 125 w 128"/>
              <a:gd name="T113" fmla="*/ 125 h 179"/>
              <a:gd name="T114" fmla="*/ 128 w 128"/>
              <a:gd name="T115" fmla="*/ 120 h 179"/>
              <a:gd name="T116" fmla="*/ 127 w 128"/>
              <a:gd name="T117" fmla="*/ 12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179">
                <a:moveTo>
                  <a:pt x="76" y="76"/>
                </a:moveTo>
                <a:cubicBezTo>
                  <a:pt x="76" y="81"/>
                  <a:pt x="74" y="85"/>
                  <a:pt x="71" y="89"/>
                </a:cubicBezTo>
                <a:cubicBezTo>
                  <a:pt x="84" y="99"/>
                  <a:pt x="84" y="99"/>
                  <a:pt x="84" y="99"/>
                </a:cubicBezTo>
                <a:cubicBezTo>
                  <a:pt x="84" y="100"/>
                  <a:pt x="84" y="100"/>
                  <a:pt x="84" y="100"/>
                </a:cubicBezTo>
                <a:cubicBezTo>
                  <a:pt x="85" y="101"/>
                  <a:pt x="89" y="98"/>
                  <a:pt x="94" y="94"/>
                </a:cubicBezTo>
                <a:cubicBezTo>
                  <a:pt x="98" y="90"/>
                  <a:pt x="101" y="85"/>
                  <a:pt x="100" y="84"/>
                </a:cubicBezTo>
                <a:cubicBezTo>
                  <a:pt x="100" y="84"/>
                  <a:pt x="100" y="84"/>
                  <a:pt x="99" y="84"/>
                </a:cubicBezTo>
                <a:cubicBezTo>
                  <a:pt x="78" y="58"/>
                  <a:pt x="78" y="58"/>
                  <a:pt x="78" y="58"/>
                </a:cubicBezTo>
                <a:cubicBezTo>
                  <a:pt x="77" y="61"/>
                  <a:pt x="75" y="63"/>
                  <a:pt x="73" y="66"/>
                </a:cubicBezTo>
                <a:cubicBezTo>
                  <a:pt x="75" y="69"/>
                  <a:pt x="76" y="72"/>
                  <a:pt x="76" y="76"/>
                </a:cubicBezTo>
                <a:close/>
                <a:moveTo>
                  <a:pt x="58" y="57"/>
                </a:moveTo>
                <a:cubicBezTo>
                  <a:pt x="62" y="57"/>
                  <a:pt x="66" y="59"/>
                  <a:pt x="69" y="61"/>
                </a:cubicBezTo>
                <a:cubicBezTo>
                  <a:pt x="73" y="56"/>
                  <a:pt x="75" y="52"/>
                  <a:pt x="74" y="51"/>
                </a:cubicBezTo>
                <a:cubicBezTo>
                  <a:pt x="74" y="51"/>
                  <a:pt x="74" y="51"/>
                  <a:pt x="74" y="51"/>
                </a:cubicBezTo>
                <a:cubicBezTo>
                  <a:pt x="48" y="20"/>
                  <a:pt x="48" y="20"/>
                  <a:pt x="48" y="20"/>
                </a:cubicBezTo>
                <a:cubicBezTo>
                  <a:pt x="46" y="25"/>
                  <a:pt x="42" y="31"/>
                  <a:pt x="36" y="36"/>
                </a:cubicBezTo>
                <a:cubicBezTo>
                  <a:pt x="31" y="42"/>
                  <a:pt x="25" y="46"/>
                  <a:pt x="20" y="48"/>
                </a:cubicBezTo>
                <a:cubicBezTo>
                  <a:pt x="42" y="66"/>
                  <a:pt x="42" y="66"/>
                  <a:pt x="42" y="66"/>
                </a:cubicBezTo>
                <a:cubicBezTo>
                  <a:pt x="45" y="61"/>
                  <a:pt x="51" y="57"/>
                  <a:pt x="58" y="57"/>
                </a:cubicBezTo>
                <a:close/>
                <a:moveTo>
                  <a:pt x="43" y="9"/>
                </a:moveTo>
                <a:cubicBezTo>
                  <a:pt x="38" y="4"/>
                  <a:pt x="38" y="4"/>
                  <a:pt x="38" y="4"/>
                </a:cubicBezTo>
                <a:cubicBezTo>
                  <a:pt x="34" y="0"/>
                  <a:pt x="24" y="6"/>
                  <a:pt x="14" y="15"/>
                </a:cubicBezTo>
                <a:cubicBezTo>
                  <a:pt x="5" y="25"/>
                  <a:pt x="0" y="35"/>
                  <a:pt x="3" y="38"/>
                </a:cubicBezTo>
                <a:cubicBezTo>
                  <a:pt x="9" y="44"/>
                  <a:pt x="9" y="44"/>
                  <a:pt x="9" y="44"/>
                </a:cubicBezTo>
                <a:cubicBezTo>
                  <a:pt x="12" y="47"/>
                  <a:pt x="22" y="42"/>
                  <a:pt x="32" y="33"/>
                </a:cubicBezTo>
                <a:cubicBezTo>
                  <a:pt x="42" y="23"/>
                  <a:pt x="47" y="13"/>
                  <a:pt x="43" y="9"/>
                </a:cubicBezTo>
                <a:close/>
                <a:moveTo>
                  <a:pt x="49" y="93"/>
                </a:moveTo>
                <a:cubicBezTo>
                  <a:pt x="49" y="105"/>
                  <a:pt x="49" y="105"/>
                  <a:pt x="49" y="105"/>
                </a:cubicBezTo>
                <a:cubicBezTo>
                  <a:pt x="66" y="105"/>
                  <a:pt x="66" y="105"/>
                  <a:pt x="66" y="105"/>
                </a:cubicBezTo>
                <a:cubicBezTo>
                  <a:pt x="66" y="93"/>
                  <a:pt x="66" y="93"/>
                  <a:pt x="66" y="93"/>
                </a:cubicBezTo>
                <a:cubicBezTo>
                  <a:pt x="63" y="94"/>
                  <a:pt x="61" y="95"/>
                  <a:pt x="58" y="95"/>
                </a:cubicBezTo>
                <a:cubicBezTo>
                  <a:pt x="55" y="95"/>
                  <a:pt x="52" y="94"/>
                  <a:pt x="49" y="93"/>
                </a:cubicBezTo>
                <a:close/>
                <a:moveTo>
                  <a:pt x="70" y="76"/>
                </a:moveTo>
                <a:cubicBezTo>
                  <a:pt x="70" y="69"/>
                  <a:pt x="64" y="64"/>
                  <a:pt x="58" y="64"/>
                </a:cubicBezTo>
                <a:cubicBezTo>
                  <a:pt x="51" y="64"/>
                  <a:pt x="45" y="69"/>
                  <a:pt x="45" y="76"/>
                </a:cubicBezTo>
                <a:cubicBezTo>
                  <a:pt x="45" y="83"/>
                  <a:pt x="51" y="88"/>
                  <a:pt x="58" y="88"/>
                </a:cubicBezTo>
                <a:cubicBezTo>
                  <a:pt x="64" y="88"/>
                  <a:pt x="70" y="83"/>
                  <a:pt x="70" y="76"/>
                </a:cubicBezTo>
                <a:close/>
                <a:moveTo>
                  <a:pt x="62" y="113"/>
                </a:moveTo>
                <a:cubicBezTo>
                  <a:pt x="53" y="113"/>
                  <a:pt x="53" y="113"/>
                  <a:pt x="53" y="113"/>
                </a:cubicBezTo>
                <a:cubicBezTo>
                  <a:pt x="53" y="129"/>
                  <a:pt x="53" y="129"/>
                  <a:pt x="53" y="129"/>
                </a:cubicBezTo>
                <a:cubicBezTo>
                  <a:pt x="25" y="171"/>
                  <a:pt x="25" y="171"/>
                  <a:pt x="25" y="171"/>
                </a:cubicBezTo>
                <a:cubicBezTo>
                  <a:pt x="33" y="175"/>
                  <a:pt x="33" y="175"/>
                  <a:pt x="33" y="175"/>
                </a:cubicBezTo>
                <a:cubicBezTo>
                  <a:pt x="53" y="144"/>
                  <a:pt x="53" y="144"/>
                  <a:pt x="53" y="144"/>
                </a:cubicBezTo>
                <a:cubicBezTo>
                  <a:pt x="53" y="179"/>
                  <a:pt x="53" y="179"/>
                  <a:pt x="53" y="179"/>
                </a:cubicBezTo>
                <a:cubicBezTo>
                  <a:pt x="62" y="179"/>
                  <a:pt x="62" y="179"/>
                  <a:pt x="62" y="179"/>
                </a:cubicBezTo>
                <a:cubicBezTo>
                  <a:pt x="62" y="144"/>
                  <a:pt x="62" y="144"/>
                  <a:pt x="62" y="144"/>
                </a:cubicBezTo>
                <a:cubicBezTo>
                  <a:pt x="82" y="175"/>
                  <a:pt x="82" y="175"/>
                  <a:pt x="82" y="175"/>
                </a:cubicBezTo>
                <a:cubicBezTo>
                  <a:pt x="90" y="171"/>
                  <a:pt x="90" y="171"/>
                  <a:pt x="90" y="171"/>
                </a:cubicBezTo>
                <a:cubicBezTo>
                  <a:pt x="62" y="129"/>
                  <a:pt x="62" y="129"/>
                  <a:pt x="62" y="129"/>
                </a:cubicBezTo>
                <a:lnTo>
                  <a:pt x="62" y="113"/>
                </a:lnTo>
                <a:close/>
                <a:moveTo>
                  <a:pt x="127" y="120"/>
                </a:moveTo>
                <a:cubicBezTo>
                  <a:pt x="102" y="92"/>
                  <a:pt x="102" y="92"/>
                  <a:pt x="102" y="92"/>
                </a:cubicBezTo>
                <a:cubicBezTo>
                  <a:pt x="102" y="94"/>
                  <a:pt x="100" y="96"/>
                  <a:pt x="98" y="98"/>
                </a:cubicBezTo>
                <a:cubicBezTo>
                  <a:pt x="96" y="100"/>
                  <a:pt x="94" y="102"/>
                  <a:pt x="92" y="102"/>
                </a:cubicBezTo>
                <a:cubicBezTo>
                  <a:pt x="120" y="127"/>
                  <a:pt x="120" y="127"/>
                  <a:pt x="120" y="127"/>
                </a:cubicBezTo>
                <a:cubicBezTo>
                  <a:pt x="120" y="128"/>
                  <a:pt x="120" y="128"/>
                  <a:pt x="120" y="128"/>
                </a:cubicBezTo>
                <a:cubicBezTo>
                  <a:pt x="120" y="128"/>
                  <a:pt x="122" y="127"/>
                  <a:pt x="125" y="125"/>
                </a:cubicBezTo>
                <a:cubicBezTo>
                  <a:pt x="127" y="122"/>
                  <a:pt x="128" y="120"/>
                  <a:pt x="128" y="120"/>
                </a:cubicBezTo>
                <a:cubicBezTo>
                  <a:pt x="128" y="120"/>
                  <a:pt x="127" y="120"/>
                  <a:pt x="127" y="120"/>
                </a:cubicBez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36" name="Freeform 86"/>
          <p:cNvSpPr>
            <a:spLocks noEditPoints="1"/>
          </p:cNvSpPr>
          <p:nvPr/>
        </p:nvSpPr>
        <p:spPr bwMode="auto">
          <a:xfrm>
            <a:off x="7742783" y="3883163"/>
            <a:ext cx="680127" cy="676727"/>
          </a:xfrm>
          <a:custGeom>
            <a:avLst/>
            <a:gdLst>
              <a:gd name="T0" fmla="*/ 29 w 151"/>
              <a:gd name="T1" fmla="*/ 82 h 151"/>
              <a:gd name="T2" fmla="*/ 42 w 151"/>
              <a:gd name="T3" fmla="*/ 109 h 151"/>
              <a:gd name="T4" fmla="*/ 69 w 151"/>
              <a:gd name="T5" fmla="*/ 122 h 151"/>
              <a:gd name="T6" fmla="*/ 47 w 151"/>
              <a:gd name="T7" fmla="*/ 103 h 151"/>
              <a:gd name="T8" fmla="*/ 29 w 151"/>
              <a:gd name="T9" fmla="*/ 82 h 151"/>
              <a:gd name="T10" fmla="*/ 118 w 151"/>
              <a:gd name="T11" fmla="*/ 72 h 151"/>
              <a:gd name="T12" fmla="*/ 117 w 151"/>
              <a:gd name="T13" fmla="*/ 65 h 151"/>
              <a:gd name="T14" fmla="*/ 117 w 151"/>
              <a:gd name="T15" fmla="*/ 65 h 151"/>
              <a:gd name="T16" fmla="*/ 115 w 151"/>
              <a:gd name="T17" fmla="*/ 58 h 151"/>
              <a:gd name="T18" fmla="*/ 113 w 151"/>
              <a:gd name="T19" fmla="*/ 56 h 151"/>
              <a:gd name="T20" fmla="*/ 111 w 151"/>
              <a:gd name="T21" fmla="*/ 52 h 151"/>
              <a:gd name="T22" fmla="*/ 106 w 151"/>
              <a:gd name="T23" fmla="*/ 45 h 151"/>
              <a:gd name="T24" fmla="*/ 99 w 151"/>
              <a:gd name="T25" fmla="*/ 40 h 151"/>
              <a:gd name="T26" fmla="*/ 95 w 151"/>
              <a:gd name="T27" fmla="*/ 38 h 151"/>
              <a:gd name="T28" fmla="*/ 93 w 151"/>
              <a:gd name="T29" fmla="*/ 36 h 151"/>
              <a:gd name="T30" fmla="*/ 86 w 151"/>
              <a:gd name="T31" fmla="*/ 34 h 151"/>
              <a:gd name="T32" fmla="*/ 86 w 151"/>
              <a:gd name="T33" fmla="*/ 34 h 151"/>
              <a:gd name="T34" fmla="*/ 79 w 151"/>
              <a:gd name="T35" fmla="*/ 33 h 151"/>
              <a:gd name="T36" fmla="*/ 13 w 151"/>
              <a:gd name="T37" fmla="*/ 10 h 151"/>
              <a:gd name="T38" fmla="*/ 53 w 151"/>
              <a:gd name="T39" fmla="*/ 98 h 151"/>
              <a:gd name="T40" fmla="*/ 141 w 151"/>
              <a:gd name="T41" fmla="*/ 138 h 151"/>
              <a:gd name="T42" fmla="*/ 118 w 151"/>
              <a:gd name="T43" fmla="*/ 72 h 151"/>
              <a:gd name="T44" fmla="*/ 42 w 151"/>
              <a:gd name="T45" fmla="*/ 45 h 151"/>
              <a:gd name="T46" fmla="*/ 37 w 151"/>
              <a:gd name="T47" fmla="*/ 51 h 151"/>
              <a:gd name="T48" fmla="*/ 28 w 151"/>
              <a:gd name="T49" fmla="*/ 18 h 151"/>
              <a:gd name="T50" fmla="*/ 69 w 151"/>
              <a:gd name="T51" fmla="*/ 33 h 151"/>
              <a:gd name="T52" fmla="*/ 42 w 151"/>
              <a:gd name="T53" fmla="*/ 45 h 151"/>
              <a:gd name="T54" fmla="*/ 133 w 151"/>
              <a:gd name="T55" fmla="*/ 123 h 151"/>
              <a:gd name="T56" fmla="*/ 100 w 151"/>
              <a:gd name="T57" fmla="*/ 114 h 151"/>
              <a:gd name="T58" fmla="*/ 106 w 151"/>
              <a:gd name="T59" fmla="*/ 109 h 151"/>
              <a:gd name="T60" fmla="*/ 118 w 151"/>
              <a:gd name="T61" fmla="*/ 82 h 151"/>
              <a:gd name="T62" fmla="*/ 133 w 151"/>
              <a:gd name="T63" fmla="*/ 12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1" h="151">
                <a:moveTo>
                  <a:pt x="29" y="82"/>
                </a:moveTo>
                <a:cubicBezTo>
                  <a:pt x="30" y="92"/>
                  <a:pt x="34" y="102"/>
                  <a:pt x="42" y="109"/>
                </a:cubicBezTo>
                <a:cubicBezTo>
                  <a:pt x="49" y="117"/>
                  <a:pt x="59" y="121"/>
                  <a:pt x="69" y="122"/>
                </a:cubicBezTo>
                <a:cubicBezTo>
                  <a:pt x="62" y="117"/>
                  <a:pt x="55" y="111"/>
                  <a:pt x="47" y="103"/>
                </a:cubicBezTo>
                <a:cubicBezTo>
                  <a:pt x="40" y="96"/>
                  <a:pt x="34" y="89"/>
                  <a:pt x="29" y="82"/>
                </a:cubicBezTo>
                <a:close/>
                <a:moveTo>
                  <a:pt x="118" y="72"/>
                </a:moveTo>
                <a:cubicBezTo>
                  <a:pt x="118" y="70"/>
                  <a:pt x="118" y="67"/>
                  <a:pt x="117" y="65"/>
                </a:cubicBezTo>
                <a:cubicBezTo>
                  <a:pt x="117" y="65"/>
                  <a:pt x="117" y="65"/>
                  <a:pt x="117" y="65"/>
                </a:cubicBezTo>
                <a:cubicBezTo>
                  <a:pt x="116" y="63"/>
                  <a:pt x="116" y="60"/>
                  <a:pt x="115" y="58"/>
                </a:cubicBezTo>
                <a:cubicBezTo>
                  <a:pt x="114" y="58"/>
                  <a:pt x="114" y="57"/>
                  <a:pt x="113" y="56"/>
                </a:cubicBezTo>
                <a:cubicBezTo>
                  <a:pt x="113" y="55"/>
                  <a:pt x="112" y="53"/>
                  <a:pt x="111" y="52"/>
                </a:cubicBezTo>
                <a:cubicBezTo>
                  <a:pt x="109" y="49"/>
                  <a:pt x="108" y="47"/>
                  <a:pt x="106" y="45"/>
                </a:cubicBezTo>
                <a:cubicBezTo>
                  <a:pt x="104" y="43"/>
                  <a:pt x="101" y="42"/>
                  <a:pt x="99" y="40"/>
                </a:cubicBezTo>
                <a:cubicBezTo>
                  <a:pt x="98" y="39"/>
                  <a:pt x="96" y="38"/>
                  <a:pt x="95" y="38"/>
                </a:cubicBezTo>
                <a:cubicBezTo>
                  <a:pt x="94" y="37"/>
                  <a:pt x="93" y="37"/>
                  <a:pt x="93" y="36"/>
                </a:cubicBezTo>
                <a:cubicBezTo>
                  <a:pt x="91" y="35"/>
                  <a:pt x="88" y="35"/>
                  <a:pt x="86" y="34"/>
                </a:cubicBezTo>
                <a:cubicBezTo>
                  <a:pt x="86" y="34"/>
                  <a:pt x="86" y="34"/>
                  <a:pt x="86" y="34"/>
                </a:cubicBezTo>
                <a:cubicBezTo>
                  <a:pt x="84" y="33"/>
                  <a:pt x="81" y="33"/>
                  <a:pt x="79" y="33"/>
                </a:cubicBezTo>
                <a:cubicBezTo>
                  <a:pt x="50" y="10"/>
                  <a:pt x="23" y="0"/>
                  <a:pt x="13" y="10"/>
                </a:cubicBezTo>
                <a:cubicBezTo>
                  <a:pt x="0" y="23"/>
                  <a:pt x="18" y="62"/>
                  <a:pt x="53" y="98"/>
                </a:cubicBezTo>
                <a:cubicBezTo>
                  <a:pt x="89" y="133"/>
                  <a:pt x="128" y="151"/>
                  <a:pt x="141" y="138"/>
                </a:cubicBezTo>
                <a:cubicBezTo>
                  <a:pt x="151" y="128"/>
                  <a:pt x="141" y="101"/>
                  <a:pt x="118" y="72"/>
                </a:cubicBezTo>
                <a:close/>
                <a:moveTo>
                  <a:pt x="42" y="45"/>
                </a:moveTo>
                <a:cubicBezTo>
                  <a:pt x="40" y="47"/>
                  <a:pt x="38" y="49"/>
                  <a:pt x="37" y="51"/>
                </a:cubicBezTo>
                <a:cubicBezTo>
                  <a:pt x="27" y="36"/>
                  <a:pt x="23" y="23"/>
                  <a:pt x="28" y="18"/>
                </a:cubicBezTo>
                <a:cubicBezTo>
                  <a:pt x="34" y="13"/>
                  <a:pt x="50" y="19"/>
                  <a:pt x="69" y="33"/>
                </a:cubicBezTo>
                <a:cubicBezTo>
                  <a:pt x="59" y="34"/>
                  <a:pt x="49" y="38"/>
                  <a:pt x="42" y="45"/>
                </a:cubicBezTo>
                <a:close/>
                <a:moveTo>
                  <a:pt x="133" y="123"/>
                </a:moveTo>
                <a:cubicBezTo>
                  <a:pt x="128" y="128"/>
                  <a:pt x="115" y="124"/>
                  <a:pt x="100" y="114"/>
                </a:cubicBezTo>
                <a:cubicBezTo>
                  <a:pt x="102" y="113"/>
                  <a:pt x="104" y="111"/>
                  <a:pt x="106" y="109"/>
                </a:cubicBezTo>
                <a:cubicBezTo>
                  <a:pt x="113" y="102"/>
                  <a:pt x="117" y="92"/>
                  <a:pt x="118" y="82"/>
                </a:cubicBezTo>
                <a:cubicBezTo>
                  <a:pt x="132" y="101"/>
                  <a:pt x="138" y="117"/>
                  <a:pt x="133" y="123"/>
                </a:cubicBez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37" name="Freeform 87"/>
          <p:cNvSpPr>
            <a:spLocks noEditPoints="1"/>
          </p:cNvSpPr>
          <p:nvPr/>
        </p:nvSpPr>
        <p:spPr bwMode="auto">
          <a:xfrm>
            <a:off x="8740113" y="3873719"/>
            <a:ext cx="812753" cy="741336"/>
          </a:xfrm>
          <a:custGeom>
            <a:avLst/>
            <a:gdLst>
              <a:gd name="T0" fmla="*/ 163 w 181"/>
              <a:gd name="T1" fmla="*/ 59 h 165"/>
              <a:gd name="T2" fmla="*/ 149 w 181"/>
              <a:gd name="T3" fmla="*/ 57 h 165"/>
              <a:gd name="T4" fmla="*/ 142 w 181"/>
              <a:gd name="T5" fmla="*/ 50 h 165"/>
              <a:gd name="T6" fmla="*/ 153 w 181"/>
              <a:gd name="T7" fmla="*/ 46 h 165"/>
              <a:gd name="T8" fmla="*/ 169 w 181"/>
              <a:gd name="T9" fmla="*/ 38 h 165"/>
              <a:gd name="T10" fmla="*/ 152 w 181"/>
              <a:gd name="T11" fmla="*/ 41 h 165"/>
              <a:gd name="T12" fmla="*/ 135 w 181"/>
              <a:gd name="T13" fmla="*/ 46 h 165"/>
              <a:gd name="T14" fmla="*/ 130 w 181"/>
              <a:gd name="T15" fmla="*/ 40 h 165"/>
              <a:gd name="T16" fmla="*/ 127 w 181"/>
              <a:gd name="T17" fmla="*/ 30 h 165"/>
              <a:gd name="T18" fmla="*/ 133 w 181"/>
              <a:gd name="T19" fmla="*/ 20 h 165"/>
              <a:gd name="T20" fmla="*/ 138 w 181"/>
              <a:gd name="T21" fmla="*/ 10 h 165"/>
              <a:gd name="T22" fmla="*/ 124 w 181"/>
              <a:gd name="T23" fmla="*/ 15 h 165"/>
              <a:gd name="T24" fmla="*/ 115 w 181"/>
              <a:gd name="T25" fmla="*/ 27 h 165"/>
              <a:gd name="T26" fmla="*/ 105 w 181"/>
              <a:gd name="T27" fmla="*/ 30 h 165"/>
              <a:gd name="T28" fmla="*/ 90 w 181"/>
              <a:gd name="T29" fmla="*/ 27 h 165"/>
              <a:gd name="T30" fmla="*/ 75 w 181"/>
              <a:gd name="T31" fmla="*/ 15 h 165"/>
              <a:gd name="T32" fmla="*/ 72 w 181"/>
              <a:gd name="T33" fmla="*/ 26 h 165"/>
              <a:gd name="T34" fmla="*/ 52 w 181"/>
              <a:gd name="T35" fmla="*/ 30 h 165"/>
              <a:gd name="T36" fmla="*/ 45 w 181"/>
              <a:gd name="T37" fmla="*/ 11 h 165"/>
              <a:gd name="T38" fmla="*/ 42 w 181"/>
              <a:gd name="T39" fmla="*/ 25 h 165"/>
              <a:gd name="T40" fmla="*/ 47 w 181"/>
              <a:gd name="T41" fmla="*/ 45 h 165"/>
              <a:gd name="T42" fmla="*/ 29 w 181"/>
              <a:gd name="T43" fmla="*/ 63 h 165"/>
              <a:gd name="T44" fmla="*/ 11 w 181"/>
              <a:gd name="T45" fmla="*/ 75 h 165"/>
              <a:gd name="T46" fmla="*/ 22 w 181"/>
              <a:gd name="T47" fmla="*/ 85 h 165"/>
              <a:gd name="T48" fmla="*/ 17 w 181"/>
              <a:gd name="T49" fmla="*/ 100 h 165"/>
              <a:gd name="T50" fmla="*/ 7 w 181"/>
              <a:gd name="T51" fmla="*/ 116 h 165"/>
              <a:gd name="T52" fmla="*/ 31 w 181"/>
              <a:gd name="T53" fmla="*/ 109 h 165"/>
              <a:gd name="T54" fmla="*/ 31 w 181"/>
              <a:gd name="T55" fmla="*/ 119 h 165"/>
              <a:gd name="T56" fmla="*/ 30 w 181"/>
              <a:gd name="T57" fmla="*/ 136 h 165"/>
              <a:gd name="T58" fmla="*/ 44 w 181"/>
              <a:gd name="T59" fmla="*/ 132 h 165"/>
              <a:gd name="T60" fmla="*/ 55 w 181"/>
              <a:gd name="T61" fmla="*/ 124 h 165"/>
              <a:gd name="T62" fmla="*/ 58 w 181"/>
              <a:gd name="T63" fmla="*/ 136 h 165"/>
              <a:gd name="T64" fmla="*/ 53 w 181"/>
              <a:gd name="T65" fmla="*/ 146 h 165"/>
              <a:gd name="T66" fmla="*/ 64 w 181"/>
              <a:gd name="T67" fmla="*/ 139 h 165"/>
              <a:gd name="T68" fmla="*/ 75 w 181"/>
              <a:gd name="T69" fmla="*/ 132 h 165"/>
              <a:gd name="T70" fmla="*/ 85 w 181"/>
              <a:gd name="T71" fmla="*/ 136 h 165"/>
              <a:gd name="T72" fmla="*/ 85 w 181"/>
              <a:gd name="T73" fmla="*/ 152 h 165"/>
              <a:gd name="T74" fmla="*/ 91 w 181"/>
              <a:gd name="T75" fmla="*/ 151 h 165"/>
              <a:gd name="T76" fmla="*/ 95 w 181"/>
              <a:gd name="T77" fmla="*/ 138 h 165"/>
              <a:gd name="T78" fmla="*/ 104 w 181"/>
              <a:gd name="T79" fmla="*/ 140 h 165"/>
              <a:gd name="T80" fmla="*/ 113 w 181"/>
              <a:gd name="T81" fmla="*/ 151 h 165"/>
              <a:gd name="T82" fmla="*/ 123 w 181"/>
              <a:gd name="T83" fmla="*/ 159 h 165"/>
              <a:gd name="T84" fmla="*/ 134 w 181"/>
              <a:gd name="T85" fmla="*/ 163 h 165"/>
              <a:gd name="T86" fmla="*/ 121 w 181"/>
              <a:gd name="T87" fmla="*/ 150 h 165"/>
              <a:gd name="T88" fmla="*/ 119 w 181"/>
              <a:gd name="T89" fmla="*/ 136 h 165"/>
              <a:gd name="T90" fmla="*/ 123 w 181"/>
              <a:gd name="T91" fmla="*/ 128 h 165"/>
              <a:gd name="T92" fmla="*/ 140 w 181"/>
              <a:gd name="T93" fmla="*/ 133 h 165"/>
              <a:gd name="T94" fmla="*/ 132 w 181"/>
              <a:gd name="T95" fmla="*/ 127 h 165"/>
              <a:gd name="T96" fmla="*/ 133 w 181"/>
              <a:gd name="T97" fmla="*/ 120 h 165"/>
              <a:gd name="T98" fmla="*/ 139 w 181"/>
              <a:gd name="T99" fmla="*/ 114 h 165"/>
              <a:gd name="T100" fmla="*/ 146 w 181"/>
              <a:gd name="T101" fmla="*/ 104 h 165"/>
              <a:gd name="T102" fmla="*/ 152 w 181"/>
              <a:gd name="T103" fmla="*/ 92 h 165"/>
              <a:gd name="T104" fmla="*/ 144 w 181"/>
              <a:gd name="T105" fmla="*/ 79 h 165"/>
              <a:gd name="T106" fmla="*/ 148 w 181"/>
              <a:gd name="T107" fmla="*/ 69 h 165"/>
              <a:gd name="T108" fmla="*/ 163 w 181"/>
              <a:gd name="T109" fmla="*/ 69 h 165"/>
              <a:gd name="T110" fmla="*/ 174 w 181"/>
              <a:gd name="T111" fmla="*/ 73 h 165"/>
              <a:gd name="T112" fmla="*/ 44 w 181"/>
              <a:gd name="T113" fmla="*/ 8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1" h="165">
                <a:moveTo>
                  <a:pt x="180" y="71"/>
                </a:moveTo>
                <a:cubicBezTo>
                  <a:pt x="179" y="70"/>
                  <a:pt x="178" y="70"/>
                  <a:pt x="177" y="69"/>
                </a:cubicBezTo>
                <a:cubicBezTo>
                  <a:pt x="175" y="67"/>
                  <a:pt x="175" y="68"/>
                  <a:pt x="172" y="67"/>
                </a:cubicBezTo>
                <a:cubicBezTo>
                  <a:pt x="169" y="65"/>
                  <a:pt x="169" y="64"/>
                  <a:pt x="171" y="65"/>
                </a:cubicBezTo>
                <a:cubicBezTo>
                  <a:pt x="173" y="65"/>
                  <a:pt x="172" y="64"/>
                  <a:pt x="171" y="62"/>
                </a:cubicBezTo>
                <a:cubicBezTo>
                  <a:pt x="170" y="60"/>
                  <a:pt x="170" y="62"/>
                  <a:pt x="168" y="62"/>
                </a:cubicBezTo>
                <a:cubicBezTo>
                  <a:pt x="167" y="62"/>
                  <a:pt x="167" y="60"/>
                  <a:pt x="163" y="59"/>
                </a:cubicBezTo>
                <a:cubicBezTo>
                  <a:pt x="160" y="59"/>
                  <a:pt x="163" y="59"/>
                  <a:pt x="163" y="59"/>
                </a:cubicBezTo>
                <a:cubicBezTo>
                  <a:pt x="164" y="59"/>
                  <a:pt x="164" y="59"/>
                  <a:pt x="166" y="59"/>
                </a:cubicBezTo>
                <a:cubicBezTo>
                  <a:pt x="169" y="59"/>
                  <a:pt x="170" y="58"/>
                  <a:pt x="167" y="58"/>
                </a:cubicBezTo>
                <a:cubicBezTo>
                  <a:pt x="164" y="58"/>
                  <a:pt x="166" y="57"/>
                  <a:pt x="164" y="56"/>
                </a:cubicBezTo>
                <a:cubicBezTo>
                  <a:pt x="162" y="56"/>
                  <a:pt x="163" y="56"/>
                  <a:pt x="161" y="55"/>
                </a:cubicBezTo>
                <a:cubicBezTo>
                  <a:pt x="159" y="55"/>
                  <a:pt x="155" y="56"/>
                  <a:pt x="153" y="56"/>
                </a:cubicBezTo>
                <a:cubicBezTo>
                  <a:pt x="151" y="56"/>
                  <a:pt x="151" y="56"/>
                  <a:pt x="149" y="57"/>
                </a:cubicBezTo>
                <a:cubicBezTo>
                  <a:pt x="147" y="57"/>
                  <a:pt x="149" y="56"/>
                  <a:pt x="151" y="55"/>
                </a:cubicBezTo>
                <a:cubicBezTo>
                  <a:pt x="153" y="54"/>
                  <a:pt x="151" y="55"/>
                  <a:pt x="148" y="55"/>
                </a:cubicBezTo>
                <a:cubicBezTo>
                  <a:pt x="146" y="54"/>
                  <a:pt x="147" y="54"/>
                  <a:pt x="145" y="54"/>
                </a:cubicBezTo>
                <a:cubicBezTo>
                  <a:pt x="143" y="54"/>
                  <a:pt x="146" y="54"/>
                  <a:pt x="148" y="53"/>
                </a:cubicBezTo>
                <a:cubicBezTo>
                  <a:pt x="149" y="52"/>
                  <a:pt x="147" y="53"/>
                  <a:pt x="146" y="52"/>
                </a:cubicBezTo>
                <a:cubicBezTo>
                  <a:pt x="145" y="52"/>
                  <a:pt x="145" y="52"/>
                  <a:pt x="141" y="51"/>
                </a:cubicBezTo>
                <a:cubicBezTo>
                  <a:pt x="137" y="51"/>
                  <a:pt x="141" y="51"/>
                  <a:pt x="142" y="50"/>
                </a:cubicBezTo>
                <a:cubicBezTo>
                  <a:pt x="142" y="50"/>
                  <a:pt x="142" y="50"/>
                  <a:pt x="144" y="49"/>
                </a:cubicBezTo>
                <a:cubicBezTo>
                  <a:pt x="146" y="48"/>
                  <a:pt x="146" y="49"/>
                  <a:pt x="147" y="49"/>
                </a:cubicBezTo>
                <a:cubicBezTo>
                  <a:pt x="149" y="48"/>
                  <a:pt x="148" y="49"/>
                  <a:pt x="150" y="49"/>
                </a:cubicBezTo>
                <a:cubicBezTo>
                  <a:pt x="151" y="48"/>
                  <a:pt x="151" y="49"/>
                  <a:pt x="155" y="49"/>
                </a:cubicBezTo>
                <a:cubicBezTo>
                  <a:pt x="156" y="48"/>
                  <a:pt x="155" y="48"/>
                  <a:pt x="153" y="48"/>
                </a:cubicBezTo>
                <a:cubicBezTo>
                  <a:pt x="150" y="48"/>
                  <a:pt x="151" y="47"/>
                  <a:pt x="151" y="46"/>
                </a:cubicBezTo>
                <a:cubicBezTo>
                  <a:pt x="152" y="46"/>
                  <a:pt x="152" y="46"/>
                  <a:pt x="153" y="46"/>
                </a:cubicBezTo>
                <a:cubicBezTo>
                  <a:pt x="155" y="46"/>
                  <a:pt x="155" y="46"/>
                  <a:pt x="156" y="46"/>
                </a:cubicBezTo>
                <a:cubicBezTo>
                  <a:pt x="157" y="46"/>
                  <a:pt x="157" y="46"/>
                  <a:pt x="159" y="46"/>
                </a:cubicBezTo>
                <a:cubicBezTo>
                  <a:pt x="161" y="45"/>
                  <a:pt x="160" y="45"/>
                  <a:pt x="162" y="45"/>
                </a:cubicBezTo>
                <a:cubicBezTo>
                  <a:pt x="163" y="44"/>
                  <a:pt x="163" y="44"/>
                  <a:pt x="161" y="44"/>
                </a:cubicBezTo>
                <a:cubicBezTo>
                  <a:pt x="159" y="44"/>
                  <a:pt x="161" y="43"/>
                  <a:pt x="162" y="42"/>
                </a:cubicBezTo>
                <a:cubicBezTo>
                  <a:pt x="163" y="42"/>
                  <a:pt x="164" y="42"/>
                  <a:pt x="165" y="41"/>
                </a:cubicBezTo>
                <a:cubicBezTo>
                  <a:pt x="167" y="40"/>
                  <a:pt x="167" y="40"/>
                  <a:pt x="169" y="38"/>
                </a:cubicBezTo>
                <a:cubicBezTo>
                  <a:pt x="170" y="36"/>
                  <a:pt x="168" y="38"/>
                  <a:pt x="167" y="38"/>
                </a:cubicBezTo>
                <a:cubicBezTo>
                  <a:pt x="166" y="39"/>
                  <a:pt x="165" y="39"/>
                  <a:pt x="164" y="40"/>
                </a:cubicBezTo>
                <a:cubicBezTo>
                  <a:pt x="163" y="41"/>
                  <a:pt x="162" y="41"/>
                  <a:pt x="161" y="41"/>
                </a:cubicBezTo>
                <a:cubicBezTo>
                  <a:pt x="160" y="41"/>
                  <a:pt x="159" y="41"/>
                  <a:pt x="158" y="41"/>
                </a:cubicBezTo>
                <a:cubicBezTo>
                  <a:pt x="157" y="40"/>
                  <a:pt x="157" y="40"/>
                  <a:pt x="156" y="41"/>
                </a:cubicBezTo>
                <a:cubicBezTo>
                  <a:pt x="155" y="41"/>
                  <a:pt x="155" y="41"/>
                  <a:pt x="154" y="41"/>
                </a:cubicBezTo>
                <a:cubicBezTo>
                  <a:pt x="153" y="41"/>
                  <a:pt x="153" y="41"/>
                  <a:pt x="152" y="41"/>
                </a:cubicBezTo>
                <a:cubicBezTo>
                  <a:pt x="151" y="41"/>
                  <a:pt x="149" y="42"/>
                  <a:pt x="148" y="42"/>
                </a:cubicBezTo>
                <a:cubicBezTo>
                  <a:pt x="147" y="41"/>
                  <a:pt x="148" y="41"/>
                  <a:pt x="148" y="41"/>
                </a:cubicBezTo>
                <a:cubicBezTo>
                  <a:pt x="148" y="40"/>
                  <a:pt x="146" y="41"/>
                  <a:pt x="144" y="43"/>
                </a:cubicBezTo>
                <a:cubicBezTo>
                  <a:pt x="142" y="44"/>
                  <a:pt x="139" y="47"/>
                  <a:pt x="137" y="48"/>
                </a:cubicBezTo>
                <a:cubicBezTo>
                  <a:pt x="135" y="50"/>
                  <a:pt x="136" y="49"/>
                  <a:pt x="136" y="48"/>
                </a:cubicBezTo>
                <a:cubicBezTo>
                  <a:pt x="135" y="48"/>
                  <a:pt x="136" y="48"/>
                  <a:pt x="137" y="45"/>
                </a:cubicBezTo>
                <a:cubicBezTo>
                  <a:pt x="139" y="42"/>
                  <a:pt x="136" y="46"/>
                  <a:pt x="135" y="46"/>
                </a:cubicBezTo>
                <a:cubicBezTo>
                  <a:pt x="135" y="47"/>
                  <a:pt x="135" y="47"/>
                  <a:pt x="132" y="47"/>
                </a:cubicBezTo>
                <a:cubicBezTo>
                  <a:pt x="130" y="47"/>
                  <a:pt x="132" y="46"/>
                  <a:pt x="132" y="45"/>
                </a:cubicBezTo>
                <a:cubicBezTo>
                  <a:pt x="131" y="44"/>
                  <a:pt x="131" y="44"/>
                  <a:pt x="131" y="43"/>
                </a:cubicBezTo>
                <a:cubicBezTo>
                  <a:pt x="132" y="41"/>
                  <a:pt x="132" y="42"/>
                  <a:pt x="133" y="41"/>
                </a:cubicBezTo>
                <a:cubicBezTo>
                  <a:pt x="134" y="41"/>
                  <a:pt x="135" y="40"/>
                  <a:pt x="136" y="39"/>
                </a:cubicBezTo>
                <a:cubicBezTo>
                  <a:pt x="136" y="38"/>
                  <a:pt x="135" y="39"/>
                  <a:pt x="134" y="39"/>
                </a:cubicBezTo>
                <a:cubicBezTo>
                  <a:pt x="133" y="39"/>
                  <a:pt x="130" y="41"/>
                  <a:pt x="130" y="40"/>
                </a:cubicBezTo>
                <a:cubicBezTo>
                  <a:pt x="130" y="39"/>
                  <a:pt x="130" y="40"/>
                  <a:pt x="129" y="40"/>
                </a:cubicBezTo>
                <a:cubicBezTo>
                  <a:pt x="128" y="40"/>
                  <a:pt x="127" y="39"/>
                  <a:pt x="126" y="39"/>
                </a:cubicBezTo>
                <a:cubicBezTo>
                  <a:pt x="125" y="39"/>
                  <a:pt x="124" y="39"/>
                  <a:pt x="125" y="37"/>
                </a:cubicBezTo>
                <a:cubicBezTo>
                  <a:pt x="125" y="36"/>
                  <a:pt x="126" y="36"/>
                  <a:pt x="126" y="36"/>
                </a:cubicBezTo>
                <a:cubicBezTo>
                  <a:pt x="125" y="35"/>
                  <a:pt x="124" y="35"/>
                  <a:pt x="125" y="34"/>
                </a:cubicBezTo>
                <a:cubicBezTo>
                  <a:pt x="126" y="33"/>
                  <a:pt x="125" y="33"/>
                  <a:pt x="126" y="32"/>
                </a:cubicBezTo>
                <a:cubicBezTo>
                  <a:pt x="127" y="31"/>
                  <a:pt x="127" y="31"/>
                  <a:pt x="127" y="30"/>
                </a:cubicBezTo>
                <a:cubicBezTo>
                  <a:pt x="128" y="30"/>
                  <a:pt x="126" y="30"/>
                  <a:pt x="126" y="29"/>
                </a:cubicBezTo>
                <a:cubicBezTo>
                  <a:pt x="126" y="28"/>
                  <a:pt x="127" y="27"/>
                  <a:pt x="127" y="26"/>
                </a:cubicBezTo>
                <a:cubicBezTo>
                  <a:pt x="128" y="25"/>
                  <a:pt x="128" y="26"/>
                  <a:pt x="129" y="25"/>
                </a:cubicBezTo>
                <a:cubicBezTo>
                  <a:pt x="130" y="24"/>
                  <a:pt x="130" y="24"/>
                  <a:pt x="131" y="24"/>
                </a:cubicBezTo>
                <a:cubicBezTo>
                  <a:pt x="132" y="23"/>
                  <a:pt x="131" y="23"/>
                  <a:pt x="131" y="23"/>
                </a:cubicBezTo>
                <a:cubicBezTo>
                  <a:pt x="130" y="22"/>
                  <a:pt x="130" y="22"/>
                  <a:pt x="130" y="22"/>
                </a:cubicBezTo>
                <a:cubicBezTo>
                  <a:pt x="130" y="22"/>
                  <a:pt x="131" y="20"/>
                  <a:pt x="133" y="20"/>
                </a:cubicBezTo>
                <a:cubicBezTo>
                  <a:pt x="134" y="19"/>
                  <a:pt x="134" y="19"/>
                  <a:pt x="135" y="18"/>
                </a:cubicBezTo>
                <a:cubicBezTo>
                  <a:pt x="137" y="17"/>
                  <a:pt x="135" y="18"/>
                  <a:pt x="132" y="18"/>
                </a:cubicBezTo>
                <a:cubicBezTo>
                  <a:pt x="129" y="18"/>
                  <a:pt x="133" y="17"/>
                  <a:pt x="134" y="16"/>
                </a:cubicBezTo>
                <a:cubicBezTo>
                  <a:pt x="135" y="15"/>
                  <a:pt x="136" y="15"/>
                  <a:pt x="137" y="14"/>
                </a:cubicBezTo>
                <a:cubicBezTo>
                  <a:pt x="139" y="14"/>
                  <a:pt x="140" y="13"/>
                  <a:pt x="142" y="12"/>
                </a:cubicBezTo>
                <a:cubicBezTo>
                  <a:pt x="145" y="10"/>
                  <a:pt x="142" y="10"/>
                  <a:pt x="141" y="10"/>
                </a:cubicBezTo>
                <a:cubicBezTo>
                  <a:pt x="141" y="11"/>
                  <a:pt x="139" y="10"/>
                  <a:pt x="138" y="10"/>
                </a:cubicBezTo>
                <a:cubicBezTo>
                  <a:pt x="138" y="9"/>
                  <a:pt x="138" y="9"/>
                  <a:pt x="138" y="9"/>
                </a:cubicBezTo>
                <a:cubicBezTo>
                  <a:pt x="139" y="9"/>
                  <a:pt x="137" y="9"/>
                  <a:pt x="137" y="10"/>
                </a:cubicBezTo>
                <a:cubicBezTo>
                  <a:pt x="136" y="11"/>
                  <a:pt x="134" y="11"/>
                  <a:pt x="133" y="12"/>
                </a:cubicBezTo>
                <a:cubicBezTo>
                  <a:pt x="132" y="13"/>
                  <a:pt x="131" y="14"/>
                  <a:pt x="129" y="16"/>
                </a:cubicBezTo>
                <a:cubicBezTo>
                  <a:pt x="127" y="18"/>
                  <a:pt x="126" y="19"/>
                  <a:pt x="125" y="19"/>
                </a:cubicBezTo>
                <a:cubicBezTo>
                  <a:pt x="124" y="19"/>
                  <a:pt x="125" y="17"/>
                  <a:pt x="125" y="16"/>
                </a:cubicBezTo>
                <a:cubicBezTo>
                  <a:pt x="125" y="14"/>
                  <a:pt x="125" y="15"/>
                  <a:pt x="124" y="15"/>
                </a:cubicBezTo>
                <a:cubicBezTo>
                  <a:pt x="124" y="16"/>
                  <a:pt x="124" y="17"/>
                  <a:pt x="122" y="18"/>
                </a:cubicBezTo>
                <a:cubicBezTo>
                  <a:pt x="120" y="20"/>
                  <a:pt x="120" y="21"/>
                  <a:pt x="119" y="21"/>
                </a:cubicBezTo>
                <a:cubicBezTo>
                  <a:pt x="118" y="21"/>
                  <a:pt x="119" y="20"/>
                  <a:pt x="119" y="19"/>
                </a:cubicBezTo>
                <a:cubicBezTo>
                  <a:pt x="119" y="17"/>
                  <a:pt x="119" y="18"/>
                  <a:pt x="119" y="18"/>
                </a:cubicBezTo>
                <a:cubicBezTo>
                  <a:pt x="119" y="18"/>
                  <a:pt x="117" y="20"/>
                  <a:pt x="117" y="22"/>
                </a:cubicBezTo>
                <a:cubicBezTo>
                  <a:pt x="116" y="25"/>
                  <a:pt x="116" y="23"/>
                  <a:pt x="116" y="25"/>
                </a:cubicBezTo>
                <a:cubicBezTo>
                  <a:pt x="115" y="27"/>
                  <a:pt x="116" y="27"/>
                  <a:pt x="115" y="27"/>
                </a:cubicBezTo>
                <a:cubicBezTo>
                  <a:pt x="115" y="28"/>
                  <a:pt x="115" y="27"/>
                  <a:pt x="114" y="26"/>
                </a:cubicBezTo>
                <a:cubicBezTo>
                  <a:pt x="113" y="25"/>
                  <a:pt x="113" y="27"/>
                  <a:pt x="113" y="28"/>
                </a:cubicBezTo>
                <a:cubicBezTo>
                  <a:pt x="113" y="29"/>
                  <a:pt x="113" y="29"/>
                  <a:pt x="111" y="29"/>
                </a:cubicBezTo>
                <a:cubicBezTo>
                  <a:pt x="110" y="30"/>
                  <a:pt x="108" y="30"/>
                  <a:pt x="108" y="30"/>
                </a:cubicBezTo>
                <a:cubicBezTo>
                  <a:pt x="108" y="30"/>
                  <a:pt x="107" y="29"/>
                  <a:pt x="107" y="28"/>
                </a:cubicBezTo>
                <a:cubicBezTo>
                  <a:pt x="106" y="28"/>
                  <a:pt x="106" y="28"/>
                  <a:pt x="106" y="28"/>
                </a:cubicBezTo>
                <a:cubicBezTo>
                  <a:pt x="106" y="28"/>
                  <a:pt x="106" y="29"/>
                  <a:pt x="105" y="30"/>
                </a:cubicBezTo>
                <a:cubicBezTo>
                  <a:pt x="104" y="30"/>
                  <a:pt x="102" y="31"/>
                  <a:pt x="102" y="30"/>
                </a:cubicBezTo>
                <a:cubicBezTo>
                  <a:pt x="101" y="29"/>
                  <a:pt x="101" y="30"/>
                  <a:pt x="101" y="28"/>
                </a:cubicBezTo>
                <a:cubicBezTo>
                  <a:pt x="101" y="26"/>
                  <a:pt x="100" y="27"/>
                  <a:pt x="98" y="28"/>
                </a:cubicBezTo>
                <a:cubicBezTo>
                  <a:pt x="96" y="29"/>
                  <a:pt x="96" y="28"/>
                  <a:pt x="95" y="27"/>
                </a:cubicBezTo>
                <a:cubicBezTo>
                  <a:pt x="95" y="27"/>
                  <a:pt x="94" y="27"/>
                  <a:pt x="94" y="26"/>
                </a:cubicBezTo>
                <a:cubicBezTo>
                  <a:pt x="94" y="25"/>
                  <a:pt x="93" y="26"/>
                  <a:pt x="92" y="26"/>
                </a:cubicBezTo>
                <a:cubicBezTo>
                  <a:pt x="92" y="26"/>
                  <a:pt x="91" y="27"/>
                  <a:pt x="90" y="27"/>
                </a:cubicBezTo>
                <a:cubicBezTo>
                  <a:pt x="88" y="27"/>
                  <a:pt x="88" y="26"/>
                  <a:pt x="87" y="25"/>
                </a:cubicBezTo>
                <a:cubicBezTo>
                  <a:pt x="85" y="24"/>
                  <a:pt x="84" y="23"/>
                  <a:pt x="82" y="21"/>
                </a:cubicBezTo>
                <a:cubicBezTo>
                  <a:pt x="81" y="18"/>
                  <a:pt x="80" y="16"/>
                  <a:pt x="79" y="13"/>
                </a:cubicBezTo>
                <a:cubicBezTo>
                  <a:pt x="78" y="11"/>
                  <a:pt x="78" y="9"/>
                  <a:pt x="77" y="9"/>
                </a:cubicBezTo>
                <a:cubicBezTo>
                  <a:pt x="75" y="8"/>
                  <a:pt x="77" y="12"/>
                  <a:pt x="77" y="14"/>
                </a:cubicBezTo>
                <a:cubicBezTo>
                  <a:pt x="77" y="15"/>
                  <a:pt x="76" y="19"/>
                  <a:pt x="76" y="19"/>
                </a:cubicBezTo>
                <a:cubicBezTo>
                  <a:pt x="76" y="19"/>
                  <a:pt x="75" y="17"/>
                  <a:pt x="75" y="15"/>
                </a:cubicBezTo>
                <a:cubicBezTo>
                  <a:pt x="74" y="14"/>
                  <a:pt x="75" y="14"/>
                  <a:pt x="74" y="12"/>
                </a:cubicBezTo>
                <a:cubicBezTo>
                  <a:pt x="74" y="11"/>
                  <a:pt x="74" y="15"/>
                  <a:pt x="74" y="17"/>
                </a:cubicBezTo>
                <a:cubicBezTo>
                  <a:pt x="74" y="18"/>
                  <a:pt x="74" y="18"/>
                  <a:pt x="74" y="19"/>
                </a:cubicBezTo>
                <a:cubicBezTo>
                  <a:pt x="73" y="21"/>
                  <a:pt x="74" y="22"/>
                  <a:pt x="73" y="22"/>
                </a:cubicBezTo>
                <a:cubicBezTo>
                  <a:pt x="73" y="23"/>
                  <a:pt x="72" y="21"/>
                  <a:pt x="71" y="19"/>
                </a:cubicBezTo>
                <a:cubicBezTo>
                  <a:pt x="69" y="17"/>
                  <a:pt x="70" y="22"/>
                  <a:pt x="72" y="23"/>
                </a:cubicBezTo>
                <a:cubicBezTo>
                  <a:pt x="73" y="24"/>
                  <a:pt x="72" y="24"/>
                  <a:pt x="72" y="26"/>
                </a:cubicBezTo>
                <a:cubicBezTo>
                  <a:pt x="73" y="28"/>
                  <a:pt x="72" y="29"/>
                  <a:pt x="71" y="30"/>
                </a:cubicBezTo>
                <a:cubicBezTo>
                  <a:pt x="69" y="30"/>
                  <a:pt x="68" y="26"/>
                  <a:pt x="68" y="27"/>
                </a:cubicBezTo>
                <a:cubicBezTo>
                  <a:pt x="68" y="28"/>
                  <a:pt x="67" y="30"/>
                  <a:pt x="66" y="29"/>
                </a:cubicBezTo>
                <a:cubicBezTo>
                  <a:pt x="65" y="28"/>
                  <a:pt x="67" y="30"/>
                  <a:pt x="67" y="31"/>
                </a:cubicBezTo>
                <a:cubicBezTo>
                  <a:pt x="67" y="33"/>
                  <a:pt x="66" y="33"/>
                  <a:pt x="64" y="35"/>
                </a:cubicBezTo>
                <a:cubicBezTo>
                  <a:pt x="63" y="36"/>
                  <a:pt x="63" y="33"/>
                  <a:pt x="61" y="31"/>
                </a:cubicBezTo>
                <a:cubicBezTo>
                  <a:pt x="59" y="29"/>
                  <a:pt x="53" y="31"/>
                  <a:pt x="52" y="30"/>
                </a:cubicBezTo>
                <a:cubicBezTo>
                  <a:pt x="51" y="28"/>
                  <a:pt x="51" y="29"/>
                  <a:pt x="51" y="28"/>
                </a:cubicBezTo>
                <a:cubicBezTo>
                  <a:pt x="51" y="27"/>
                  <a:pt x="51" y="26"/>
                  <a:pt x="51" y="23"/>
                </a:cubicBezTo>
                <a:cubicBezTo>
                  <a:pt x="51" y="22"/>
                  <a:pt x="49" y="23"/>
                  <a:pt x="48" y="24"/>
                </a:cubicBezTo>
                <a:cubicBezTo>
                  <a:pt x="46" y="25"/>
                  <a:pt x="46" y="23"/>
                  <a:pt x="46" y="22"/>
                </a:cubicBezTo>
                <a:cubicBezTo>
                  <a:pt x="46" y="20"/>
                  <a:pt x="46" y="19"/>
                  <a:pt x="46" y="18"/>
                </a:cubicBezTo>
                <a:cubicBezTo>
                  <a:pt x="46" y="17"/>
                  <a:pt x="47" y="16"/>
                  <a:pt x="47" y="14"/>
                </a:cubicBezTo>
                <a:cubicBezTo>
                  <a:pt x="47" y="12"/>
                  <a:pt x="47" y="13"/>
                  <a:pt x="45" y="11"/>
                </a:cubicBezTo>
                <a:cubicBezTo>
                  <a:pt x="44" y="10"/>
                  <a:pt x="44" y="9"/>
                  <a:pt x="45" y="8"/>
                </a:cubicBezTo>
                <a:cubicBezTo>
                  <a:pt x="45" y="6"/>
                  <a:pt x="45" y="6"/>
                  <a:pt x="46" y="3"/>
                </a:cubicBezTo>
                <a:cubicBezTo>
                  <a:pt x="48" y="0"/>
                  <a:pt x="45" y="3"/>
                  <a:pt x="44" y="4"/>
                </a:cubicBezTo>
                <a:cubicBezTo>
                  <a:pt x="43" y="4"/>
                  <a:pt x="41" y="6"/>
                  <a:pt x="40" y="7"/>
                </a:cubicBezTo>
                <a:cubicBezTo>
                  <a:pt x="40" y="7"/>
                  <a:pt x="38" y="10"/>
                  <a:pt x="39" y="12"/>
                </a:cubicBezTo>
                <a:cubicBezTo>
                  <a:pt x="39" y="14"/>
                  <a:pt x="38" y="18"/>
                  <a:pt x="39" y="20"/>
                </a:cubicBezTo>
                <a:cubicBezTo>
                  <a:pt x="39" y="22"/>
                  <a:pt x="41" y="24"/>
                  <a:pt x="42" y="25"/>
                </a:cubicBezTo>
                <a:cubicBezTo>
                  <a:pt x="44" y="26"/>
                  <a:pt x="44" y="28"/>
                  <a:pt x="42" y="29"/>
                </a:cubicBezTo>
                <a:cubicBezTo>
                  <a:pt x="41" y="30"/>
                  <a:pt x="44" y="30"/>
                  <a:pt x="45" y="31"/>
                </a:cubicBezTo>
                <a:cubicBezTo>
                  <a:pt x="45" y="31"/>
                  <a:pt x="44" y="32"/>
                  <a:pt x="44" y="33"/>
                </a:cubicBezTo>
                <a:cubicBezTo>
                  <a:pt x="43" y="34"/>
                  <a:pt x="43" y="34"/>
                  <a:pt x="42" y="36"/>
                </a:cubicBezTo>
                <a:cubicBezTo>
                  <a:pt x="41" y="38"/>
                  <a:pt x="42" y="37"/>
                  <a:pt x="44" y="39"/>
                </a:cubicBezTo>
                <a:cubicBezTo>
                  <a:pt x="46" y="40"/>
                  <a:pt x="44" y="39"/>
                  <a:pt x="46" y="40"/>
                </a:cubicBezTo>
                <a:cubicBezTo>
                  <a:pt x="47" y="41"/>
                  <a:pt x="48" y="43"/>
                  <a:pt x="47" y="45"/>
                </a:cubicBezTo>
                <a:cubicBezTo>
                  <a:pt x="47" y="47"/>
                  <a:pt x="45" y="50"/>
                  <a:pt x="43" y="51"/>
                </a:cubicBezTo>
                <a:cubicBezTo>
                  <a:pt x="42" y="51"/>
                  <a:pt x="40" y="54"/>
                  <a:pt x="37" y="53"/>
                </a:cubicBezTo>
                <a:cubicBezTo>
                  <a:pt x="34" y="52"/>
                  <a:pt x="36" y="55"/>
                  <a:pt x="33" y="55"/>
                </a:cubicBezTo>
                <a:cubicBezTo>
                  <a:pt x="31" y="55"/>
                  <a:pt x="32" y="55"/>
                  <a:pt x="30" y="57"/>
                </a:cubicBezTo>
                <a:cubicBezTo>
                  <a:pt x="28" y="59"/>
                  <a:pt x="29" y="59"/>
                  <a:pt x="30" y="59"/>
                </a:cubicBezTo>
                <a:cubicBezTo>
                  <a:pt x="31" y="60"/>
                  <a:pt x="34" y="59"/>
                  <a:pt x="34" y="59"/>
                </a:cubicBezTo>
                <a:cubicBezTo>
                  <a:pt x="34" y="59"/>
                  <a:pt x="34" y="62"/>
                  <a:pt x="29" y="63"/>
                </a:cubicBezTo>
                <a:cubicBezTo>
                  <a:pt x="24" y="65"/>
                  <a:pt x="29" y="63"/>
                  <a:pt x="31" y="64"/>
                </a:cubicBezTo>
                <a:cubicBezTo>
                  <a:pt x="32" y="64"/>
                  <a:pt x="33" y="64"/>
                  <a:pt x="34" y="65"/>
                </a:cubicBezTo>
                <a:cubicBezTo>
                  <a:pt x="35" y="65"/>
                  <a:pt x="33" y="66"/>
                  <a:pt x="30" y="67"/>
                </a:cubicBezTo>
                <a:cubicBezTo>
                  <a:pt x="26" y="69"/>
                  <a:pt x="26" y="71"/>
                  <a:pt x="24" y="71"/>
                </a:cubicBezTo>
                <a:cubicBezTo>
                  <a:pt x="22" y="71"/>
                  <a:pt x="22" y="71"/>
                  <a:pt x="18" y="72"/>
                </a:cubicBezTo>
                <a:cubicBezTo>
                  <a:pt x="14" y="73"/>
                  <a:pt x="17" y="73"/>
                  <a:pt x="15" y="74"/>
                </a:cubicBezTo>
                <a:cubicBezTo>
                  <a:pt x="14" y="75"/>
                  <a:pt x="13" y="75"/>
                  <a:pt x="11" y="75"/>
                </a:cubicBezTo>
                <a:cubicBezTo>
                  <a:pt x="8" y="75"/>
                  <a:pt x="8" y="77"/>
                  <a:pt x="4" y="78"/>
                </a:cubicBezTo>
                <a:cubicBezTo>
                  <a:pt x="0" y="78"/>
                  <a:pt x="7" y="78"/>
                  <a:pt x="5" y="79"/>
                </a:cubicBezTo>
                <a:cubicBezTo>
                  <a:pt x="4" y="81"/>
                  <a:pt x="9" y="82"/>
                  <a:pt x="8" y="83"/>
                </a:cubicBezTo>
                <a:cubicBezTo>
                  <a:pt x="8" y="83"/>
                  <a:pt x="9" y="84"/>
                  <a:pt x="12" y="84"/>
                </a:cubicBezTo>
                <a:cubicBezTo>
                  <a:pt x="15" y="84"/>
                  <a:pt x="14" y="84"/>
                  <a:pt x="13" y="85"/>
                </a:cubicBezTo>
                <a:cubicBezTo>
                  <a:pt x="12" y="87"/>
                  <a:pt x="14" y="86"/>
                  <a:pt x="15" y="86"/>
                </a:cubicBezTo>
                <a:cubicBezTo>
                  <a:pt x="16" y="86"/>
                  <a:pt x="18" y="86"/>
                  <a:pt x="22" y="85"/>
                </a:cubicBezTo>
                <a:cubicBezTo>
                  <a:pt x="25" y="84"/>
                  <a:pt x="24" y="86"/>
                  <a:pt x="23" y="87"/>
                </a:cubicBezTo>
                <a:cubicBezTo>
                  <a:pt x="22" y="89"/>
                  <a:pt x="21" y="89"/>
                  <a:pt x="20" y="89"/>
                </a:cubicBezTo>
                <a:cubicBezTo>
                  <a:pt x="19" y="90"/>
                  <a:pt x="25" y="89"/>
                  <a:pt x="25" y="90"/>
                </a:cubicBezTo>
                <a:cubicBezTo>
                  <a:pt x="26" y="91"/>
                  <a:pt x="23" y="92"/>
                  <a:pt x="21" y="93"/>
                </a:cubicBezTo>
                <a:cubicBezTo>
                  <a:pt x="18" y="95"/>
                  <a:pt x="23" y="93"/>
                  <a:pt x="23" y="93"/>
                </a:cubicBezTo>
                <a:cubicBezTo>
                  <a:pt x="23" y="93"/>
                  <a:pt x="20" y="96"/>
                  <a:pt x="20" y="97"/>
                </a:cubicBezTo>
                <a:cubicBezTo>
                  <a:pt x="19" y="99"/>
                  <a:pt x="18" y="99"/>
                  <a:pt x="17" y="100"/>
                </a:cubicBezTo>
                <a:cubicBezTo>
                  <a:pt x="17" y="100"/>
                  <a:pt x="15" y="102"/>
                  <a:pt x="11" y="102"/>
                </a:cubicBezTo>
                <a:cubicBezTo>
                  <a:pt x="8" y="103"/>
                  <a:pt x="11" y="104"/>
                  <a:pt x="13" y="104"/>
                </a:cubicBezTo>
                <a:cubicBezTo>
                  <a:pt x="16" y="105"/>
                  <a:pt x="16" y="104"/>
                  <a:pt x="15" y="105"/>
                </a:cubicBezTo>
                <a:cubicBezTo>
                  <a:pt x="14" y="106"/>
                  <a:pt x="12" y="107"/>
                  <a:pt x="10" y="108"/>
                </a:cubicBezTo>
                <a:cubicBezTo>
                  <a:pt x="8" y="109"/>
                  <a:pt x="7" y="110"/>
                  <a:pt x="5" y="112"/>
                </a:cubicBezTo>
                <a:cubicBezTo>
                  <a:pt x="3" y="113"/>
                  <a:pt x="3" y="116"/>
                  <a:pt x="3" y="116"/>
                </a:cubicBezTo>
                <a:cubicBezTo>
                  <a:pt x="3" y="116"/>
                  <a:pt x="5" y="117"/>
                  <a:pt x="7" y="116"/>
                </a:cubicBezTo>
                <a:cubicBezTo>
                  <a:pt x="9" y="115"/>
                  <a:pt x="9" y="115"/>
                  <a:pt x="11" y="113"/>
                </a:cubicBezTo>
                <a:cubicBezTo>
                  <a:pt x="13" y="112"/>
                  <a:pt x="13" y="113"/>
                  <a:pt x="15" y="111"/>
                </a:cubicBezTo>
                <a:cubicBezTo>
                  <a:pt x="17" y="110"/>
                  <a:pt x="17" y="111"/>
                  <a:pt x="19" y="110"/>
                </a:cubicBezTo>
                <a:cubicBezTo>
                  <a:pt x="20" y="110"/>
                  <a:pt x="20" y="111"/>
                  <a:pt x="20" y="111"/>
                </a:cubicBezTo>
                <a:cubicBezTo>
                  <a:pt x="20" y="111"/>
                  <a:pt x="20" y="112"/>
                  <a:pt x="23" y="112"/>
                </a:cubicBezTo>
                <a:cubicBezTo>
                  <a:pt x="26" y="112"/>
                  <a:pt x="25" y="112"/>
                  <a:pt x="26" y="111"/>
                </a:cubicBezTo>
                <a:cubicBezTo>
                  <a:pt x="27" y="110"/>
                  <a:pt x="30" y="109"/>
                  <a:pt x="31" y="109"/>
                </a:cubicBezTo>
                <a:cubicBezTo>
                  <a:pt x="33" y="108"/>
                  <a:pt x="35" y="108"/>
                  <a:pt x="37" y="108"/>
                </a:cubicBezTo>
                <a:cubicBezTo>
                  <a:pt x="39" y="108"/>
                  <a:pt x="38" y="108"/>
                  <a:pt x="40" y="107"/>
                </a:cubicBezTo>
                <a:cubicBezTo>
                  <a:pt x="43" y="106"/>
                  <a:pt x="42" y="108"/>
                  <a:pt x="42" y="110"/>
                </a:cubicBezTo>
                <a:cubicBezTo>
                  <a:pt x="42" y="112"/>
                  <a:pt x="42" y="115"/>
                  <a:pt x="41" y="115"/>
                </a:cubicBezTo>
                <a:cubicBezTo>
                  <a:pt x="40" y="116"/>
                  <a:pt x="40" y="116"/>
                  <a:pt x="39" y="117"/>
                </a:cubicBezTo>
                <a:cubicBezTo>
                  <a:pt x="38" y="117"/>
                  <a:pt x="37" y="118"/>
                  <a:pt x="36" y="118"/>
                </a:cubicBezTo>
                <a:cubicBezTo>
                  <a:pt x="34" y="118"/>
                  <a:pt x="33" y="119"/>
                  <a:pt x="31" y="119"/>
                </a:cubicBezTo>
                <a:cubicBezTo>
                  <a:pt x="29" y="119"/>
                  <a:pt x="31" y="119"/>
                  <a:pt x="35" y="120"/>
                </a:cubicBezTo>
                <a:cubicBezTo>
                  <a:pt x="39" y="120"/>
                  <a:pt x="34" y="121"/>
                  <a:pt x="33" y="122"/>
                </a:cubicBezTo>
                <a:cubicBezTo>
                  <a:pt x="32" y="123"/>
                  <a:pt x="31" y="124"/>
                  <a:pt x="30" y="125"/>
                </a:cubicBezTo>
                <a:cubicBezTo>
                  <a:pt x="30" y="126"/>
                  <a:pt x="31" y="126"/>
                  <a:pt x="31" y="128"/>
                </a:cubicBezTo>
                <a:cubicBezTo>
                  <a:pt x="31" y="129"/>
                  <a:pt x="30" y="130"/>
                  <a:pt x="30" y="131"/>
                </a:cubicBezTo>
                <a:cubicBezTo>
                  <a:pt x="30" y="132"/>
                  <a:pt x="29" y="134"/>
                  <a:pt x="28" y="136"/>
                </a:cubicBezTo>
                <a:cubicBezTo>
                  <a:pt x="26" y="138"/>
                  <a:pt x="29" y="138"/>
                  <a:pt x="30" y="136"/>
                </a:cubicBezTo>
                <a:cubicBezTo>
                  <a:pt x="32" y="133"/>
                  <a:pt x="31" y="135"/>
                  <a:pt x="32" y="134"/>
                </a:cubicBezTo>
                <a:cubicBezTo>
                  <a:pt x="33" y="133"/>
                  <a:pt x="34" y="133"/>
                  <a:pt x="36" y="132"/>
                </a:cubicBezTo>
                <a:cubicBezTo>
                  <a:pt x="37" y="131"/>
                  <a:pt x="36" y="134"/>
                  <a:pt x="36" y="134"/>
                </a:cubicBezTo>
                <a:cubicBezTo>
                  <a:pt x="36" y="134"/>
                  <a:pt x="39" y="133"/>
                  <a:pt x="39" y="131"/>
                </a:cubicBezTo>
                <a:cubicBezTo>
                  <a:pt x="40" y="129"/>
                  <a:pt x="41" y="129"/>
                  <a:pt x="41" y="129"/>
                </a:cubicBezTo>
                <a:cubicBezTo>
                  <a:pt x="41" y="129"/>
                  <a:pt x="42" y="130"/>
                  <a:pt x="42" y="131"/>
                </a:cubicBezTo>
                <a:cubicBezTo>
                  <a:pt x="42" y="133"/>
                  <a:pt x="44" y="132"/>
                  <a:pt x="44" y="132"/>
                </a:cubicBezTo>
                <a:cubicBezTo>
                  <a:pt x="44" y="132"/>
                  <a:pt x="44" y="131"/>
                  <a:pt x="44" y="129"/>
                </a:cubicBezTo>
                <a:cubicBezTo>
                  <a:pt x="45" y="127"/>
                  <a:pt x="46" y="128"/>
                  <a:pt x="46" y="127"/>
                </a:cubicBezTo>
                <a:cubicBezTo>
                  <a:pt x="46" y="125"/>
                  <a:pt x="47" y="126"/>
                  <a:pt x="46" y="124"/>
                </a:cubicBezTo>
                <a:cubicBezTo>
                  <a:pt x="45" y="123"/>
                  <a:pt x="47" y="123"/>
                  <a:pt x="47" y="122"/>
                </a:cubicBezTo>
                <a:cubicBezTo>
                  <a:pt x="47" y="121"/>
                  <a:pt x="50" y="121"/>
                  <a:pt x="50" y="121"/>
                </a:cubicBezTo>
                <a:cubicBezTo>
                  <a:pt x="51" y="121"/>
                  <a:pt x="53" y="121"/>
                  <a:pt x="54" y="122"/>
                </a:cubicBezTo>
                <a:cubicBezTo>
                  <a:pt x="54" y="123"/>
                  <a:pt x="54" y="123"/>
                  <a:pt x="55" y="124"/>
                </a:cubicBezTo>
                <a:cubicBezTo>
                  <a:pt x="55" y="125"/>
                  <a:pt x="56" y="126"/>
                  <a:pt x="57" y="127"/>
                </a:cubicBezTo>
                <a:cubicBezTo>
                  <a:pt x="58" y="128"/>
                  <a:pt x="58" y="128"/>
                  <a:pt x="59" y="129"/>
                </a:cubicBezTo>
                <a:cubicBezTo>
                  <a:pt x="60" y="129"/>
                  <a:pt x="59" y="129"/>
                  <a:pt x="57" y="131"/>
                </a:cubicBezTo>
                <a:cubicBezTo>
                  <a:pt x="56" y="132"/>
                  <a:pt x="58" y="131"/>
                  <a:pt x="59" y="131"/>
                </a:cubicBezTo>
                <a:cubicBezTo>
                  <a:pt x="60" y="130"/>
                  <a:pt x="59" y="130"/>
                  <a:pt x="61" y="131"/>
                </a:cubicBezTo>
                <a:cubicBezTo>
                  <a:pt x="62" y="132"/>
                  <a:pt x="60" y="133"/>
                  <a:pt x="58" y="134"/>
                </a:cubicBezTo>
                <a:cubicBezTo>
                  <a:pt x="56" y="135"/>
                  <a:pt x="59" y="136"/>
                  <a:pt x="58" y="136"/>
                </a:cubicBezTo>
                <a:cubicBezTo>
                  <a:pt x="57" y="136"/>
                  <a:pt x="55" y="137"/>
                  <a:pt x="54" y="138"/>
                </a:cubicBezTo>
                <a:cubicBezTo>
                  <a:pt x="52" y="139"/>
                  <a:pt x="55" y="139"/>
                  <a:pt x="55" y="139"/>
                </a:cubicBezTo>
                <a:cubicBezTo>
                  <a:pt x="55" y="139"/>
                  <a:pt x="53" y="141"/>
                  <a:pt x="53" y="141"/>
                </a:cubicBezTo>
                <a:cubicBezTo>
                  <a:pt x="52" y="142"/>
                  <a:pt x="54" y="142"/>
                  <a:pt x="53" y="143"/>
                </a:cubicBezTo>
                <a:cubicBezTo>
                  <a:pt x="52" y="144"/>
                  <a:pt x="52" y="144"/>
                  <a:pt x="52" y="144"/>
                </a:cubicBezTo>
                <a:cubicBezTo>
                  <a:pt x="54" y="144"/>
                  <a:pt x="54" y="144"/>
                  <a:pt x="54" y="144"/>
                </a:cubicBezTo>
                <a:cubicBezTo>
                  <a:pt x="54" y="144"/>
                  <a:pt x="54" y="144"/>
                  <a:pt x="53" y="146"/>
                </a:cubicBezTo>
                <a:cubicBezTo>
                  <a:pt x="53" y="147"/>
                  <a:pt x="53" y="147"/>
                  <a:pt x="52" y="149"/>
                </a:cubicBezTo>
                <a:cubicBezTo>
                  <a:pt x="51" y="150"/>
                  <a:pt x="53" y="150"/>
                  <a:pt x="53" y="150"/>
                </a:cubicBezTo>
                <a:cubicBezTo>
                  <a:pt x="54" y="150"/>
                  <a:pt x="55" y="149"/>
                  <a:pt x="57" y="147"/>
                </a:cubicBezTo>
                <a:cubicBezTo>
                  <a:pt x="58" y="145"/>
                  <a:pt x="58" y="145"/>
                  <a:pt x="59" y="143"/>
                </a:cubicBezTo>
                <a:cubicBezTo>
                  <a:pt x="60" y="141"/>
                  <a:pt x="60" y="144"/>
                  <a:pt x="60" y="145"/>
                </a:cubicBezTo>
                <a:cubicBezTo>
                  <a:pt x="60" y="145"/>
                  <a:pt x="61" y="147"/>
                  <a:pt x="62" y="145"/>
                </a:cubicBezTo>
                <a:cubicBezTo>
                  <a:pt x="64" y="143"/>
                  <a:pt x="64" y="141"/>
                  <a:pt x="64" y="139"/>
                </a:cubicBezTo>
                <a:cubicBezTo>
                  <a:pt x="64" y="138"/>
                  <a:pt x="65" y="138"/>
                  <a:pt x="65" y="137"/>
                </a:cubicBezTo>
                <a:cubicBezTo>
                  <a:pt x="65" y="136"/>
                  <a:pt x="66" y="135"/>
                  <a:pt x="67" y="134"/>
                </a:cubicBezTo>
                <a:cubicBezTo>
                  <a:pt x="68" y="133"/>
                  <a:pt x="68" y="135"/>
                  <a:pt x="68" y="135"/>
                </a:cubicBezTo>
                <a:cubicBezTo>
                  <a:pt x="68" y="136"/>
                  <a:pt x="68" y="137"/>
                  <a:pt x="69" y="139"/>
                </a:cubicBezTo>
                <a:cubicBezTo>
                  <a:pt x="69" y="141"/>
                  <a:pt x="70" y="137"/>
                  <a:pt x="70" y="135"/>
                </a:cubicBezTo>
                <a:cubicBezTo>
                  <a:pt x="71" y="132"/>
                  <a:pt x="71" y="134"/>
                  <a:pt x="72" y="132"/>
                </a:cubicBezTo>
                <a:cubicBezTo>
                  <a:pt x="74" y="130"/>
                  <a:pt x="73" y="132"/>
                  <a:pt x="75" y="132"/>
                </a:cubicBezTo>
                <a:cubicBezTo>
                  <a:pt x="76" y="132"/>
                  <a:pt x="76" y="133"/>
                  <a:pt x="77" y="134"/>
                </a:cubicBezTo>
                <a:cubicBezTo>
                  <a:pt x="77" y="135"/>
                  <a:pt x="77" y="135"/>
                  <a:pt x="78" y="136"/>
                </a:cubicBezTo>
                <a:cubicBezTo>
                  <a:pt x="78" y="137"/>
                  <a:pt x="79" y="136"/>
                  <a:pt x="80" y="135"/>
                </a:cubicBezTo>
                <a:cubicBezTo>
                  <a:pt x="81" y="135"/>
                  <a:pt x="81" y="135"/>
                  <a:pt x="81" y="136"/>
                </a:cubicBezTo>
                <a:cubicBezTo>
                  <a:pt x="81" y="137"/>
                  <a:pt x="81" y="138"/>
                  <a:pt x="81" y="139"/>
                </a:cubicBezTo>
                <a:cubicBezTo>
                  <a:pt x="81" y="140"/>
                  <a:pt x="82" y="138"/>
                  <a:pt x="82" y="137"/>
                </a:cubicBezTo>
                <a:cubicBezTo>
                  <a:pt x="83" y="136"/>
                  <a:pt x="84" y="136"/>
                  <a:pt x="85" y="136"/>
                </a:cubicBezTo>
                <a:cubicBezTo>
                  <a:pt x="86" y="136"/>
                  <a:pt x="85" y="137"/>
                  <a:pt x="85" y="137"/>
                </a:cubicBezTo>
                <a:cubicBezTo>
                  <a:pt x="85" y="138"/>
                  <a:pt x="85" y="139"/>
                  <a:pt x="85" y="140"/>
                </a:cubicBezTo>
                <a:cubicBezTo>
                  <a:pt x="85" y="142"/>
                  <a:pt x="83" y="144"/>
                  <a:pt x="84" y="143"/>
                </a:cubicBezTo>
                <a:cubicBezTo>
                  <a:pt x="85" y="142"/>
                  <a:pt x="85" y="144"/>
                  <a:pt x="87" y="143"/>
                </a:cubicBezTo>
                <a:cubicBezTo>
                  <a:pt x="88" y="142"/>
                  <a:pt x="86" y="144"/>
                  <a:pt x="86" y="145"/>
                </a:cubicBezTo>
                <a:cubicBezTo>
                  <a:pt x="85" y="146"/>
                  <a:pt x="85" y="147"/>
                  <a:pt x="84" y="148"/>
                </a:cubicBezTo>
                <a:cubicBezTo>
                  <a:pt x="83" y="149"/>
                  <a:pt x="86" y="151"/>
                  <a:pt x="85" y="152"/>
                </a:cubicBezTo>
                <a:cubicBezTo>
                  <a:pt x="85" y="154"/>
                  <a:pt x="85" y="154"/>
                  <a:pt x="85" y="155"/>
                </a:cubicBezTo>
                <a:cubicBezTo>
                  <a:pt x="85" y="156"/>
                  <a:pt x="86" y="157"/>
                  <a:pt x="87" y="159"/>
                </a:cubicBezTo>
                <a:cubicBezTo>
                  <a:pt x="87" y="162"/>
                  <a:pt x="87" y="159"/>
                  <a:pt x="88" y="157"/>
                </a:cubicBezTo>
                <a:cubicBezTo>
                  <a:pt x="89" y="155"/>
                  <a:pt x="88" y="156"/>
                  <a:pt x="89" y="154"/>
                </a:cubicBezTo>
                <a:cubicBezTo>
                  <a:pt x="90" y="152"/>
                  <a:pt x="90" y="153"/>
                  <a:pt x="90" y="150"/>
                </a:cubicBezTo>
                <a:cubicBezTo>
                  <a:pt x="90" y="149"/>
                  <a:pt x="90" y="151"/>
                  <a:pt x="91" y="153"/>
                </a:cubicBezTo>
                <a:cubicBezTo>
                  <a:pt x="92" y="155"/>
                  <a:pt x="91" y="153"/>
                  <a:pt x="91" y="151"/>
                </a:cubicBezTo>
                <a:cubicBezTo>
                  <a:pt x="91" y="150"/>
                  <a:pt x="91" y="150"/>
                  <a:pt x="91" y="148"/>
                </a:cubicBezTo>
                <a:cubicBezTo>
                  <a:pt x="91" y="147"/>
                  <a:pt x="91" y="147"/>
                  <a:pt x="90" y="146"/>
                </a:cubicBezTo>
                <a:cubicBezTo>
                  <a:pt x="90" y="145"/>
                  <a:pt x="92" y="144"/>
                  <a:pt x="92" y="143"/>
                </a:cubicBezTo>
                <a:cubicBezTo>
                  <a:pt x="92" y="142"/>
                  <a:pt x="92" y="142"/>
                  <a:pt x="93" y="142"/>
                </a:cubicBezTo>
                <a:cubicBezTo>
                  <a:pt x="93" y="141"/>
                  <a:pt x="94" y="142"/>
                  <a:pt x="94" y="143"/>
                </a:cubicBezTo>
                <a:cubicBezTo>
                  <a:pt x="95" y="144"/>
                  <a:pt x="95" y="144"/>
                  <a:pt x="95" y="142"/>
                </a:cubicBezTo>
                <a:cubicBezTo>
                  <a:pt x="95" y="141"/>
                  <a:pt x="95" y="140"/>
                  <a:pt x="95" y="138"/>
                </a:cubicBezTo>
                <a:cubicBezTo>
                  <a:pt x="95" y="136"/>
                  <a:pt x="95" y="137"/>
                  <a:pt x="96" y="136"/>
                </a:cubicBezTo>
                <a:cubicBezTo>
                  <a:pt x="96" y="135"/>
                  <a:pt x="97" y="137"/>
                  <a:pt x="97" y="137"/>
                </a:cubicBezTo>
                <a:cubicBezTo>
                  <a:pt x="98" y="138"/>
                  <a:pt x="98" y="139"/>
                  <a:pt x="99" y="141"/>
                </a:cubicBezTo>
                <a:cubicBezTo>
                  <a:pt x="100" y="142"/>
                  <a:pt x="100" y="139"/>
                  <a:pt x="99" y="138"/>
                </a:cubicBezTo>
                <a:cubicBezTo>
                  <a:pt x="99" y="136"/>
                  <a:pt x="101" y="135"/>
                  <a:pt x="101" y="136"/>
                </a:cubicBezTo>
                <a:cubicBezTo>
                  <a:pt x="101" y="137"/>
                  <a:pt x="102" y="137"/>
                  <a:pt x="103" y="138"/>
                </a:cubicBezTo>
                <a:cubicBezTo>
                  <a:pt x="103" y="139"/>
                  <a:pt x="104" y="139"/>
                  <a:pt x="104" y="140"/>
                </a:cubicBezTo>
                <a:cubicBezTo>
                  <a:pt x="104" y="141"/>
                  <a:pt x="105" y="142"/>
                  <a:pt x="105" y="143"/>
                </a:cubicBezTo>
                <a:cubicBezTo>
                  <a:pt x="105" y="144"/>
                  <a:pt x="106" y="145"/>
                  <a:pt x="105" y="146"/>
                </a:cubicBezTo>
                <a:cubicBezTo>
                  <a:pt x="105" y="147"/>
                  <a:pt x="107" y="148"/>
                  <a:pt x="107" y="148"/>
                </a:cubicBezTo>
                <a:cubicBezTo>
                  <a:pt x="107" y="147"/>
                  <a:pt x="107" y="146"/>
                  <a:pt x="107" y="145"/>
                </a:cubicBezTo>
                <a:cubicBezTo>
                  <a:pt x="107" y="144"/>
                  <a:pt x="108" y="144"/>
                  <a:pt x="108" y="145"/>
                </a:cubicBezTo>
                <a:cubicBezTo>
                  <a:pt x="109" y="146"/>
                  <a:pt x="109" y="147"/>
                  <a:pt x="109" y="149"/>
                </a:cubicBezTo>
                <a:cubicBezTo>
                  <a:pt x="109" y="150"/>
                  <a:pt x="112" y="150"/>
                  <a:pt x="113" y="151"/>
                </a:cubicBezTo>
                <a:cubicBezTo>
                  <a:pt x="114" y="152"/>
                  <a:pt x="114" y="152"/>
                  <a:pt x="114" y="152"/>
                </a:cubicBezTo>
                <a:cubicBezTo>
                  <a:pt x="115" y="151"/>
                  <a:pt x="115" y="152"/>
                  <a:pt x="115" y="153"/>
                </a:cubicBezTo>
                <a:cubicBezTo>
                  <a:pt x="115" y="154"/>
                  <a:pt x="116" y="154"/>
                  <a:pt x="117" y="155"/>
                </a:cubicBezTo>
                <a:cubicBezTo>
                  <a:pt x="119" y="156"/>
                  <a:pt x="119" y="156"/>
                  <a:pt x="119" y="156"/>
                </a:cubicBezTo>
                <a:cubicBezTo>
                  <a:pt x="120" y="157"/>
                  <a:pt x="120" y="157"/>
                  <a:pt x="121" y="159"/>
                </a:cubicBezTo>
                <a:cubicBezTo>
                  <a:pt x="122" y="160"/>
                  <a:pt x="122" y="160"/>
                  <a:pt x="122" y="161"/>
                </a:cubicBezTo>
                <a:cubicBezTo>
                  <a:pt x="122" y="161"/>
                  <a:pt x="123" y="159"/>
                  <a:pt x="123" y="159"/>
                </a:cubicBezTo>
                <a:cubicBezTo>
                  <a:pt x="123" y="159"/>
                  <a:pt x="124" y="159"/>
                  <a:pt x="125" y="160"/>
                </a:cubicBezTo>
                <a:cubicBezTo>
                  <a:pt x="125" y="160"/>
                  <a:pt x="127" y="161"/>
                  <a:pt x="128" y="162"/>
                </a:cubicBezTo>
                <a:cubicBezTo>
                  <a:pt x="129" y="164"/>
                  <a:pt x="129" y="162"/>
                  <a:pt x="128" y="161"/>
                </a:cubicBezTo>
                <a:cubicBezTo>
                  <a:pt x="128" y="159"/>
                  <a:pt x="129" y="160"/>
                  <a:pt x="130" y="160"/>
                </a:cubicBezTo>
                <a:cubicBezTo>
                  <a:pt x="130" y="160"/>
                  <a:pt x="130" y="161"/>
                  <a:pt x="131" y="161"/>
                </a:cubicBezTo>
                <a:cubicBezTo>
                  <a:pt x="131" y="162"/>
                  <a:pt x="132" y="163"/>
                  <a:pt x="133" y="164"/>
                </a:cubicBezTo>
                <a:cubicBezTo>
                  <a:pt x="133" y="165"/>
                  <a:pt x="134" y="163"/>
                  <a:pt x="134" y="163"/>
                </a:cubicBezTo>
                <a:cubicBezTo>
                  <a:pt x="134" y="163"/>
                  <a:pt x="135" y="162"/>
                  <a:pt x="134" y="161"/>
                </a:cubicBezTo>
                <a:cubicBezTo>
                  <a:pt x="132" y="160"/>
                  <a:pt x="134" y="160"/>
                  <a:pt x="132" y="159"/>
                </a:cubicBezTo>
                <a:cubicBezTo>
                  <a:pt x="131" y="158"/>
                  <a:pt x="132" y="158"/>
                  <a:pt x="132" y="157"/>
                </a:cubicBezTo>
                <a:cubicBezTo>
                  <a:pt x="132" y="156"/>
                  <a:pt x="132" y="157"/>
                  <a:pt x="131" y="156"/>
                </a:cubicBezTo>
                <a:cubicBezTo>
                  <a:pt x="130" y="156"/>
                  <a:pt x="130" y="156"/>
                  <a:pt x="128" y="155"/>
                </a:cubicBezTo>
                <a:cubicBezTo>
                  <a:pt x="126" y="154"/>
                  <a:pt x="127" y="153"/>
                  <a:pt x="126" y="153"/>
                </a:cubicBezTo>
                <a:cubicBezTo>
                  <a:pt x="125" y="153"/>
                  <a:pt x="122" y="151"/>
                  <a:pt x="121" y="150"/>
                </a:cubicBezTo>
                <a:cubicBezTo>
                  <a:pt x="119" y="149"/>
                  <a:pt x="122" y="150"/>
                  <a:pt x="123" y="150"/>
                </a:cubicBezTo>
                <a:cubicBezTo>
                  <a:pt x="125" y="151"/>
                  <a:pt x="122" y="149"/>
                  <a:pt x="121" y="148"/>
                </a:cubicBezTo>
                <a:cubicBezTo>
                  <a:pt x="121" y="148"/>
                  <a:pt x="122" y="148"/>
                  <a:pt x="122" y="147"/>
                </a:cubicBezTo>
                <a:cubicBezTo>
                  <a:pt x="121" y="146"/>
                  <a:pt x="125" y="145"/>
                  <a:pt x="123" y="144"/>
                </a:cubicBezTo>
                <a:cubicBezTo>
                  <a:pt x="121" y="143"/>
                  <a:pt x="122" y="142"/>
                  <a:pt x="120" y="140"/>
                </a:cubicBezTo>
                <a:cubicBezTo>
                  <a:pt x="119" y="138"/>
                  <a:pt x="121" y="139"/>
                  <a:pt x="120" y="139"/>
                </a:cubicBezTo>
                <a:cubicBezTo>
                  <a:pt x="120" y="138"/>
                  <a:pt x="120" y="136"/>
                  <a:pt x="119" y="136"/>
                </a:cubicBezTo>
                <a:cubicBezTo>
                  <a:pt x="119" y="135"/>
                  <a:pt x="120" y="136"/>
                  <a:pt x="121" y="136"/>
                </a:cubicBezTo>
                <a:cubicBezTo>
                  <a:pt x="122" y="136"/>
                  <a:pt x="123" y="136"/>
                  <a:pt x="122" y="135"/>
                </a:cubicBezTo>
                <a:cubicBezTo>
                  <a:pt x="121" y="134"/>
                  <a:pt x="122" y="134"/>
                  <a:pt x="120" y="133"/>
                </a:cubicBezTo>
                <a:cubicBezTo>
                  <a:pt x="119" y="132"/>
                  <a:pt x="120" y="132"/>
                  <a:pt x="119" y="131"/>
                </a:cubicBezTo>
                <a:cubicBezTo>
                  <a:pt x="118" y="130"/>
                  <a:pt x="119" y="129"/>
                  <a:pt x="119" y="128"/>
                </a:cubicBezTo>
                <a:cubicBezTo>
                  <a:pt x="120" y="127"/>
                  <a:pt x="121" y="128"/>
                  <a:pt x="121" y="128"/>
                </a:cubicBezTo>
                <a:cubicBezTo>
                  <a:pt x="121" y="128"/>
                  <a:pt x="122" y="128"/>
                  <a:pt x="123" y="128"/>
                </a:cubicBezTo>
                <a:cubicBezTo>
                  <a:pt x="124" y="128"/>
                  <a:pt x="124" y="129"/>
                  <a:pt x="126" y="129"/>
                </a:cubicBezTo>
                <a:cubicBezTo>
                  <a:pt x="127" y="129"/>
                  <a:pt x="127" y="130"/>
                  <a:pt x="127" y="131"/>
                </a:cubicBezTo>
                <a:cubicBezTo>
                  <a:pt x="128" y="131"/>
                  <a:pt x="129" y="131"/>
                  <a:pt x="129" y="131"/>
                </a:cubicBezTo>
                <a:cubicBezTo>
                  <a:pt x="130" y="131"/>
                  <a:pt x="132" y="132"/>
                  <a:pt x="133" y="133"/>
                </a:cubicBezTo>
                <a:cubicBezTo>
                  <a:pt x="133" y="134"/>
                  <a:pt x="134" y="133"/>
                  <a:pt x="135" y="133"/>
                </a:cubicBezTo>
                <a:cubicBezTo>
                  <a:pt x="136" y="133"/>
                  <a:pt x="136" y="133"/>
                  <a:pt x="137" y="133"/>
                </a:cubicBezTo>
                <a:cubicBezTo>
                  <a:pt x="137" y="133"/>
                  <a:pt x="139" y="134"/>
                  <a:pt x="140" y="133"/>
                </a:cubicBezTo>
                <a:cubicBezTo>
                  <a:pt x="141" y="133"/>
                  <a:pt x="140" y="132"/>
                  <a:pt x="141" y="132"/>
                </a:cubicBezTo>
                <a:cubicBezTo>
                  <a:pt x="141" y="133"/>
                  <a:pt x="142" y="133"/>
                  <a:pt x="142" y="133"/>
                </a:cubicBezTo>
                <a:cubicBezTo>
                  <a:pt x="142" y="133"/>
                  <a:pt x="143" y="132"/>
                  <a:pt x="141" y="131"/>
                </a:cubicBezTo>
                <a:cubicBezTo>
                  <a:pt x="140" y="130"/>
                  <a:pt x="141" y="131"/>
                  <a:pt x="139" y="130"/>
                </a:cubicBezTo>
                <a:cubicBezTo>
                  <a:pt x="137" y="129"/>
                  <a:pt x="139" y="130"/>
                  <a:pt x="137" y="129"/>
                </a:cubicBezTo>
                <a:cubicBezTo>
                  <a:pt x="135" y="128"/>
                  <a:pt x="136" y="128"/>
                  <a:pt x="135" y="128"/>
                </a:cubicBezTo>
                <a:cubicBezTo>
                  <a:pt x="133" y="127"/>
                  <a:pt x="134" y="127"/>
                  <a:pt x="132" y="127"/>
                </a:cubicBezTo>
                <a:cubicBezTo>
                  <a:pt x="131" y="127"/>
                  <a:pt x="133" y="127"/>
                  <a:pt x="132" y="126"/>
                </a:cubicBezTo>
                <a:cubicBezTo>
                  <a:pt x="131" y="125"/>
                  <a:pt x="131" y="125"/>
                  <a:pt x="130" y="124"/>
                </a:cubicBezTo>
                <a:cubicBezTo>
                  <a:pt x="129" y="123"/>
                  <a:pt x="131" y="124"/>
                  <a:pt x="132" y="124"/>
                </a:cubicBezTo>
                <a:cubicBezTo>
                  <a:pt x="134" y="123"/>
                  <a:pt x="134" y="123"/>
                  <a:pt x="134" y="123"/>
                </a:cubicBezTo>
                <a:cubicBezTo>
                  <a:pt x="133" y="123"/>
                  <a:pt x="134" y="123"/>
                  <a:pt x="131" y="123"/>
                </a:cubicBezTo>
                <a:cubicBezTo>
                  <a:pt x="129" y="123"/>
                  <a:pt x="131" y="122"/>
                  <a:pt x="131" y="121"/>
                </a:cubicBezTo>
                <a:cubicBezTo>
                  <a:pt x="132" y="121"/>
                  <a:pt x="133" y="120"/>
                  <a:pt x="133" y="120"/>
                </a:cubicBezTo>
                <a:cubicBezTo>
                  <a:pt x="133" y="120"/>
                  <a:pt x="135" y="121"/>
                  <a:pt x="137" y="120"/>
                </a:cubicBezTo>
                <a:cubicBezTo>
                  <a:pt x="139" y="120"/>
                  <a:pt x="138" y="120"/>
                  <a:pt x="138" y="119"/>
                </a:cubicBezTo>
                <a:cubicBezTo>
                  <a:pt x="138" y="118"/>
                  <a:pt x="139" y="117"/>
                  <a:pt x="139" y="117"/>
                </a:cubicBezTo>
                <a:cubicBezTo>
                  <a:pt x="140" y="118"/>
                  <a:pt x="140" y="118"/>
                  <a:pt x="140" y="118"/>
                </a:cubicBezTo>
                <a:cubicBezTo>
                  <a:pt x="142" y="117"/>
                  <a:pt x="142" y="117"/>
                  <a:pt x="142" y="117"/>
                </a:cubicBezTo>
                <a:cubicBezTo>
                  <a:pt x="142" y="117"/>
                  <a:pt x="142" y="116"/>
                  <a:pt x="140" y="115"/>
                </a:cubicBezTo>
                <a:cubicBezTo>
                  <a:pt x="138" y="114"/>
                  <a:pt x="140" y="115"/>
                  <a:pt x="139" y="114"/>
                </a:cubicBezTo>
                <a:cubicBezTo>
                  <a:pt x="138" y="113"/>
                  <a:pt x="139" y="113"/>
                  <a:pt x="140" y="113"/>
                </a:cubicBezTo>
                <a:cubicBezTo>
                  <a:pt x="141" y="113"/>
                  <a:pt x="141" y="112"/>
                  <a:pt x="142" y="111"/>
                </a:cubicBezTo>
                <a:cubicBezTo>
                  <a:pt x="142" y="111"/>
                  <a:pt x="144" y="112"/>
                  <a:pt x="145" y="112"/>
                </a:cubicBezTo>
                <a:cubicBezTo>
                  <a:pt x="147" y="112"/>
                  <a:pt x="146" y="111"/>
                  <a:pt x="144" y="110"/>
                </a:cubicBezTo>
                <a:cubicBezTo>
                  <a:pt x="141" y="108"/>
                  <a:pt x="144" y="109"/>
                  <a:pt x="144" y="107"/>
                </a:cubicBezTo>
                <a:cubicBezTo>
                  <a:pt x="143" y="106"/>
                  <a:pt x="143" y="106"/>
                  <a:pt x="143" y="106"/>
                </a:cubicBezTo>
                <a:cubicBezTo>
                  <a:pt x="143" y="106"/>
                  <a:pt x="144" y="105"/>
                  <a:pt x="146" y="104"/>
                </a:cubicBezTo>
                <a:cubicBezTo>
                  <a:pt x="149" y="104"/>
                  <a:pt x="148" y="103"/>
                  <a:pt x="148" y="101"/>
                </a:cubicBezTo>
                <a:cubicBezTo>
                  <a:pt x="148" y="99"/>
                  <a:pt x="149" y="100"/>
                  <a:pt x="151" y="99"/>
                </a:cubicBezTo>
                <a:cubicBezTo>
                  <a:pt x="152" y="97"/>
                  <a:pt x="152" y="97"/>
                  <a:pt x="151" y="96"/>
                </a:cubicBezTo>
                <a:cubicBezTo>
                  <a:pt x="151" y="95"/>
                  <a:pt x="151" y="95"/>
                  <a:pt x="150" y="95"/>
                </a:cubicBezTo>
                <a:cubicBezTo>
                  <a:pt x="149" y="94"/>
                  <a:pt x="149" y="94"/>
                  <a:pt x="149" y="93"/>
                </a:cubicBezTo>
                <a:cubicBezTo>
                  <a:pt x="149" y="93"/>
                  <a:pt x="151" y="93"/>
                  <a:pt x="152" y="93"/>
                </a:cubicBezTo>
                <a:cubicBezTo>
                  <a:pt x="153" y="93"/>
                  <a:pt x="154" y="93"/>
                  <a:pt x="152" y="92"/>
                </a:cubicBezTo>
                <a:cubicBezTo>
                  <a:pt x="151" y="92"/>
                  <a:pt x="152" y="92"/>
                  <a:pt x="150" y="91"/>
                </a:cubicBezTo>
                <a:cubicBezTo>
                  <a:pt x="149" y="90"/>
                  <a:pt x="150" y="91"/>
                  <a:pt x="149" y="89"/>
                </a:cubicBezTo>
                <a:cubicBezTo>
                  <a:pt x="148" y="87"/>
                  <a:pt x="149" y="88"/>
                  <a:pt x="147" y="87"/>
                </a:cubicBezTo>
                <a:cubicBezTo>
                  <a:pt x="146" y="87"/>
                  <a:pt x="146" y="85"/>
                  <a:pt x="146" y="85"/>
                </a:cubicBezTo>
                <a:cubicBezTo>
                  <a:pt x="145" y="85"/>
                  <a:pt x="146" y="84"/>
                  <a:pt x="146" y="83"/>
                </a:cubicBezTo>
                <a:cubicBezTo>
                  <a:pt x="147" y="82"/>
                  <a:pt x="147" y="83"/>
                  <a:pt x="146" y="82"/>
                </a:cubicBezTo>
                <a:cubicBezTo>
                  <a:pt x="145" y="82"/>
                  <a:pt x="145" y="81"/>
                  <a:pt x="144" y="79"/>
                </a:cubicBezTo>
                <a:cubicBezTo>
                  <a:pt x="144" y="78"/>
                  <a:pt x="145" y="79"/>
                  <a:pt x="146" y="79"/>
                </a:cubicBezTo>
                <a:cubicBezTo>
                  <a:pt x="147" y="78"/>
                  <a:pt x="145" y="78"/>
                  <a:pt x="145" y="77"/>
                </a:cubicBezTo>
                <a:cubicBezTo>
                  <a:pt x="144" y="77"/>
                  <a:pt x="146" y="76"/>
                  <a:pt x="145" y="75"/>
                </a:cubicBezTo>
                <a:cubicBezTo>
                  <a:pt x="145" y="74"/>
                  <a:pt x="146" y="75"/>
                  <a:pt x="147" y="74"/>
                </a:cubicBezTo>
                <a:cubicBezTo>
                  <a:pt x="147" y="73"/>
                  <a:pt x="150" y="73"/>
                  <a:pt x="149" y="72"/>
                </a:cubicBezTo>
                <a:cubicBezTo>
                  <a:pt x="147" y="71"/>
                  <a:pt x="147" y="70"/>
                  <a:pt x="146" y="69"/>
                </a:cubicBezTo>
                <a:cubicBezTo>
                  <a:pt x="145" y="69"/>
                  <a:pt x="148" y="69"/>
                  <a:pt x="148" y="69"/>
                </a:cubicBezTo>
                <a:cubicBezTo>
                  <a:pt x="148" y="69"/>
                  <a:pt x="150" y="68"/>
                  <a:pt x="151" y="68"/>
                </a:cubicBezTo>
                <a:cubicBezTo>
                  <a:pt x="151" y="68"/>
                  <a:pt x="152" y="68"/>
                  <a:pt x="153" y="69"/>
                </a:cubicBezTo>
                <a:cubicBezTo>
                  <a:pt x="154" y="69"/>
                  <a:pt x="154" y="69"/>
                  <a:pt x="155" y="69"/>
                </a:cubicBezTo>
                <a:cubicBezTo>
                  <a:pt x="156" y="69"/>
                  <a:pt x="156" y="68"/>
                  <a:pt x="154" y="67"/>
                </a:cubicBezTo>
                <a:cubicBezTo>
                  <a:pt x="152" y="66"/>
                  <a:pt x="155" y="66"/>
                  <a:pt x="156" y="66"/>
                </a:cubicBezTo>
                <a:cubicBezTo>
                  <a:pt x="156" y="65"/>
                  <a:pt x="158" y="65"/>
                  <a:pt x="160" y="66"/>
                </a:cubicBezTo>
                <a:cubicBezTo>
                  <a:pt x="161" y="68"/>
                  <a:pt x="162" y="68"/>
                  <a:pt x="163" y="69"/>
                </a:cubicBezTo>
                <a:cubicBezTo>
                  <a:pt x="165" y="70"/>
                  <a:pt x="165" y="71"/>
                  <a:pt x="165" y="71"/>
                </a:cubicBezTo>
                <a:cubicBezTo>
                  <a:pt x="165" y="71"/>
                  <a:pt x="167" y="72"/>
                  <a:pt x="167" y="72"/>
                </a:cubicBezTo>
                <a:cubicBezTo>
                  <a:pt x="167" y="73"/>
                  <a:pt x="167" y="72"/>
                  <a:pt x="167" y="72"/>
                </a:cubicBezTo>
                <a:cubicBezTo>
                  <a:pt x="167" y="71"/>
                  <a:pt x="167" y="70"/>
                  <a:pt x="168" y="70"/>
                </a:cubicBezTo>
                <a:cubicBezTo>
                  <a:pt x="168" y="70"/>
                  <a:pt x="169" y="71"/>
                  <a:pt x="169" y="71"/>
                </a:cubicBezTo>
                <a:cubicBezTo>
                  <a:pt x="169" y="71"/>
                  <a:pt x="171" y="71"/>
                  <a:pt x="172" y="71"/>
                </a:cubicBezTo>
                <a:cubicBezTo>
                  <a:pt x="172" y="71"/>
                  <a:pt x="173" y="71"/>
                  <a:pt x="174" y="73"/>
                </a:cubicBezTo>
                <a:cubicBezTo>
                  <a:pt x="175" y="73"/>
                  <a:pt x="175" y="72"/>
                  <a:pt x="174" y="71"/>
                </a:cubicBezTo>
                <a:cubicBezTo>
                  <a:pt x="174" y="69"/>
                  <a:pt x="175" y="71"/>
                  <a:pt x="176" y="71"/>
                </a:cubicBezTo>
                <a:cubicBezTo>
                  <a:pt x="177" y="71"/>
                  <a:pt x="177" y="71"/>
                  <a:pt x="177" y="72"/>
                </a:cubicBezTo>
                <a:cubicBezTo>
                  <a:pt x="178" y="73"/>
                  <a:pt x="179" y="73"/>
                  <a:pt x="180" y="74"/>
                </a:cubicBezTo>
                <a:cubicBezTo>
                  <a:pt x="181" y="75"/>
                  <a:pt x="181" y="73"/>
                  <a:pt x="180" y="71"/>
                </a:cubicBezTo>
                <a:close/>
                <a:moveTo>
                  <a:pt x="89" y="129"/>
                </a:moveTo>
                <a:cubicBezTo>
                  <a:pt x="64" y="129"/>
                  <a:pt x="44" y="108"/>
                  <a:pt x="44" y="83"/>
                </a:cubicBezTo>
                <a:cubicBezTo>
                  <a:pt x="44" y="58"/>
                  <a:pt x="64" y="38"/>
                  <a:pt x="89" y="38"/>
                </a:cubicBezTo>
                <a:cubicBezTo>
                  <a:pt x="114" y="38"/>
                  <a:pt x="134" y="58"/>
                  <a:pt x="134" y="83"/>
                </a:cubicBezTo>
                <a:cubicBezTo>
                  <a:pt x="134" y="108"/>
                  <a:pt x="114" y="129"/>
                  <a:pt x="89" y="129"/>
                </a:cubicBez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38" name="Freeform 88"/>
          <p:cNvSpPr>
            <a:spLocks noEditPoints="1"/>
          </p:cNvSpPr>
          <p:nvPr/>
        </p:nvSpPr>
        <p:spPr bwMode="auto">
          <a:xfrm>
            <a:off x="9765777" y="3884654"/>
            <a:ext cx="751541" cy="666523"/>
          </a:xfrm>
          <a:custGeom>
            <a:avLst/>
            <a:gdLst>
              <a:gd name="T0" fmla="*/ 159 w 167"/>
              <a:gd name="T1" fmla="*/ 0 h 148"/>
              <a:gd name="T2" fmla="*/ 97 w 167"/>
              <a:gd name="T3" fmla="*/ 0 h 148"/>
              <a:gd name="T4" fmla="*/ 89 w 167"/>
              <a:gd name="T5" fmla="*/ 9 h 148"/>
              <a:gd name="T6" fmla="*/ 89 w 167"/>
              <a:gd name="T7" fmla="*/ 52 h 148"/>
              <a:gd name="T8" fmla="*/ 93 w 167"/>
              <a:gd name="T9" fmla="*/ 47 h 148"/>
              <a:gd name="T10" fmla="*/ 99 w 167"/>
              <a:gd name="T11" fmla="*/ 44 h 148"/>
              <a:gd name="T12" fmla="*/ 106 w 167"/>
              <a:gd name="T13" fmla="*/ 20 h 148"/>
              <a:gd name="T14" fmla="*/ 119 w 167"/>
              <a:gd name="T15" fmla="*/ 23 h 148"/>
              <a:gd name="T16" fmla="*/ 112 w 167"/>
              <a:gd name="T17" fmla="*/ 50 h 148"/>
              <a:gd name="T18" fmla="*/ 111 w 167"/>
              <a:gd name="T19" fmla="*/ 62 h 148"/>
              <a:gd name="T20" fmla="*/ 159 w 167"/>
              <a:gd name="T21" fmla="*/ 62 h 148"/>
              <a:gd name="T22" fmla="*/ 167 w 167"/>
              <a:gd name="T23" fmla="*/ 54 h 148"/>
              <a:gd name="T24" fmla="*/ 167 w 167"/>
              <a:gd name="T25" fmla="*/ 9 h 148"/>
              <a:gd name="T26" fmla="*/ 159 w 167"/>
              <a:gd name="T27" fmla="*/ 0 h 148"/>
              <a:gd name="T28" fmla="*/ 50 w 167"/>
              <a:gd name="T29" fmla="*/ 46 h 148"/>
              <a:gd name="T30" fmla="*/ 64 w 167"/>
              <a:gd name="T31" fmla="*/ 31 h 148"/>
              <a:gd name="T32" fmla="*/ 50 w 167"/>
              <a:gd name="T33" fmla="*/ 17 h 148"/>
              <a:gd name="T34" fmla="*/ 35 w 167"/>
              <a:gd name="T35" fmla="*/ 31 h 148"/>
              <a:gd name="T36" fmla="*/ 50 w 167"/>
              <a:gd name="T37" fmla="*/ 46 h 148"/>
              <a:gd name="T38" fmla="*/ 52 w 167"/>
              <a:gd name="T39" fmla="*/ 142 h 148"/>
              <a:gd name="T40" fmla="*/ 58 w 167"/>
              <a:gd name="T41" fmla="*/ 148 h 148"/>
              <a:gd name="T42" fmla="*/ 64 w 167"/>
              <a:gd name="T43" fmla="*/ 142 h 148"/>
              <a:gd name="T44" fmla="*/ 64 w 167"/>
              <a:gd name="T45" fmla="*/ 107 h 148"/>
              <a:gd name="T46" fmla="*/ 52 w 167"/>
              <a:gd name="T47" fmla="*/ 107 h 148"/>
              <a:gd name="T48" fmla="*/ 52 w 167"/>
              <a:gd name="T49" fmla="*/ 142 h 148"/>
              <a:gd name="T50" fmla="*/ 35 w 167"/>
              <a:gd name="T51" fmla="*/ 142 h 148"/>
              <a:gd name="T52" fmla="*/ 42 w 167"/>
              <a:gd name="T53" fmla="*/ 148 h 148"/>
              <a:gd name="T54" fmla="*/ 48 w 167"/>
              <a:gd name="T55" fmla="*/ 142 h 148"/>
              <a:gd name="T56" fmla="*/ 48 w 167"/>
              <a:gd name="T57" fmla="*/ 107 h 148"/>
              <a:gd name="T58" fmla="*/ 35 w 167"/>
              <a:gd name="T59" fmla="*/ 107 h 148"/>
              <a:gd name="T60" fmla="*/ 35 w 167"/>
              <a:gd name="T61" fmla="*/ 142 h 148"/>
              <a:gd name="T62" fmla="*/ 113 w 167"/>
              <a:gd name="T63" fmla="*/ 28 h 148"/>
              <a:gd name="T64" fmla="*/ 109 w 167"/>
              <a:gd name="T65" fmla="*/ 27 h 148"/>
              <a:gd name="T66" fmla="*/ 103 w 167"/>
              <a:gd name="T67" fmla="*/ 50 h 148"/>
              <a:gd name="T68" fmla="*/ 97 w 167"/>
              <a:gd name="T69" fmla="*/ 52 h 148"/>
              <a:gd name="T70" fmla="*/ 83 w 167"/>
              <a:gd name="T71" fmla="*/ 66 h 148"/>
              <a:gd name="T72" fmla="*/ 68 w 167"/>
              <a:gd name="T73" fmla="*/ 51 h 148"/>
              <a:gd name="T74" fmla="*/ 60 w 167"/>
              <a:gd name="T75" fmla="*/ 50 h 148"/>
              <a:gd name="T76" fmla="*/ 60 w 167"/>
              <a:gd name="T77" fmla="*/ 50 h 148"/>
              <a:gd name="T78" fmla="*/ 50 w 167"/>
              <a:gd name="T79" fmla="*/ 58 h 148"/>
              <a:gd name="T80" fmla="*/ 40 w 167"/>
              <a:gd name="T81" fmla="*/ 50 h 148"/>
              <a:gd name="T82" fmla="*/ 40 w 167"/>
              <a:gd name="T83" fmla="*/ 50 h 148"/>
              <a:gd name="T84" fmla="*/ 31 w 167"/>
              <a:gd name="T85" fmla="*/ 52 h 148"/>
              <a:gd name="T86" fmla="*/ 2 w 167"/>
              <a:gd name="T87" fmla="*/ 81 h 148"/>
              <a:gd name="T88" fmla="*/ 2 w 167"/>
              <a:gd name="T89" fmla="*/ 89 h 148"/>
              <a:gd name="T90" fmla="*/ 11 w 167"/>
              <a:gd name="T91" fmla="*/ 89 h 148"/>
              <a:gd name="T92" fmla="*/ 31 w 167"/>
              <a:gd name="T93" fmla="*/ 69 h 148"/>
              <a:gd name="T94" fmla="*/ 31 w 167"/>
              <a:gd name="T95" fmla="*/ 103 h 148"/>
              <a:gd name="T96" fmla="*/ 68 w 167"/>
              <a:gd name="T97" fmla="*/ 103 h 148"/>
              <a:gd name="T98" fmla="*/ 68 w 167"/>
              <a:gd name="T99" fmla="*/ 69 h 148"/>
              <a:gd name="T100" fmla="*/ 76 w 167"/>
              <a:gd name="T101" fmla="*/ 77 h 148"/>
              <a:gd name="T102" fmla="*/ 89 w 167"/>
              <a:gd name="T103" fmla="*/ 77 h 148"/>
              <a:gd name="T104" fmla="*/ 106 w 167"/>
              <a:gd name="T105" fmla="*/ 60 h 148"/>
              <a:gd name="T106" fmla="*/ 106 w 167"/>
              <a:gd name="T107" fmla="*/ 53 h 148"/>
              <a:gd name="T108" fmla="*/ 113 w 167"/>
              <a:gd name="T109" fmla="*/ 28 h 148"/>
              <a:gd name="T110" fmla="*/ 50 w 167"/>
              <a:gd name="T111" fmla="*/ 93 h 148"/>
              <a:gd name="T112" fmla="*/ 44 w 167"/>
              <a:gd name="T113" fmla="*/ 85 h 148"/>
              <a:gd name="T114" fmla="*/ 50 w 167"/>
              <a:gd name="T115" fmla="*/ 60 h 148"/>
              <a:gd name="T116" fmla="*/ 56 w 167"/>
              <a:gd name="T117" fmla="*/ 85 h 148"/>
              <a:gd name="T118" fmla="*/ 50 w 167"/>
              <a:gd name="T119" fmla="*/ 9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148">
                <a:moveTo>
                  <a:pt x="159" y="0"/>
                </a:moveTo>
                <a:cubicBezTo>
                  <a:pt x="97" y="0"/>
                  <a:pt x="97" y="0"/>
                  <a:pt x="97" y="0"/>
                </a:cubicBezTo>
                <a:cubicBezTo>
                  <a:pt x="93" y="0"/>
                  <a:pt x="89" y="4"/>
                  <a:pt x="89" y="9"/>
                </a:cubicBezTo>
                <a:cubicBezTo>
                  <a:pt x="89" y="52"/>
                  <a:pt x="89" y="52"/>
                  <a:pt x="89" y="52"/>
                </a:cubicBezTo>
                <a:cubicBezTo>
                  <a:pt x="93" y="47"/>
                  <a:pt x="93" y="47"/>
                  <a:pt x="93" y="47"/>
                </a:cubicBezTo>
                <a:cubicBezTo>
                  <a:pt x="95" y="46"/>
                  <a:pt x="97" y="45"/>
                  <a:pt x="99" y="44"/>
                </a:cubicBezTo>
                <a:cubicBezTo>
                  <a:pt x="106" y="20"/>
                  <a:pt x="106" y="20"/>
                  <a:pt x="106" y="20"/>
                </a:cubicBezTo>
                <a:cubicBezTo>
                  <a:pt x="119" y="23"/>
                  <a:pt x="119" y="23"/>
                  <a:pt x="119" y="23"/>
                </a:cubicBezTo>
                <a:cubicBezTo>
                  <a:pt x="112" y="50"/>
                  <a:pt x="112" y="50"/>
                  <a:pt x="112" y="50"/>
                </a:cubicBezTo>
                <a:cubicBezTo>
                  <a:pt x="114" y="54"/>
                  <a:pt x="114" y="58"/>
                  <a:pt x="111" y="62"/>
                </a:cubicBezTo>
                <a:cubicBezTo>
                  <a:pt x="159" y="62"/>
                  <a:pt x="159" y="62"/>
                  <a:pt x="159" y="62"/>
                </a:cubicBezTo>
                <a:cubicBezTo>
                  <a:pt x="163" y="62"/>
                  <a:pt x="167" y="58"/>
                  <a:pt x="167" y="54"/>
                </a:cubicBezTo>
                <a:cubicBezTo>
                  <a:pt x="167" y="9"/>
                  <a:pt x="167" y="9"/>
                  <a:pt x="167" y="9"/>
                </a:cubicBezTo>
                <a:cubicBezTo>
                  <a:pt x="167" y="4"/>
                  <a:pt x="163" y="0"/>
                  <a:pt x="159" y="0"/>
                </a:cubicBezTo>
                <a:close/>
                <a:moveTo>
                  <a:pt x="50" y="46"/>
                </a:moveTo>
                <a:cubicBezTo>
                  <a:pt x="58" y="46"/>
                  <a:pt x="64" y="39"/>
                  <a:pt x="64" y="31"/>
                </a:cubicBezTo>
                <a:cubicBezTo>
                  <a:pt x="64" y="23"/>
                  <a:pt x="58" y="17"/>
                  <a:pt x="50" y="17"/>
                </a:cubicBezTo>
                <a:cubicBezTo>
                  <a:pt x="42" y="17"/>
                  <a:pt x="35" y="23"/>
                  <a:pt x="35" y="31"/>
                </a:cubicBezTo>
                <a:cubicBezTo>
                  <a:pt x="35" y="39"/>
                  <a:pt x="42" y="46"/>
                  <a:pt x="50" y="46"/>
                </a:cubicBezTo>
                <a:close/>
                <a:moveTo>
                  <a:pt x="52" y="142"/>
                </a:moveTo>
                <a:cubicBezTo>
                  <a:pt x="52" y="146"/>
                  <a:pt x="55" y="148"/>
                  <a:pt x="58" y="148"/>
                </a:cubicBezTo>
                <a:cubicBezTo>
                  <a:pt x="62" y="148"/>
                  <a:pt x="64" y="146"/>
                  <a:pt x="64" y="142"/>
                </a:cubicBezTo>
                <a:cubicBezTo>
                  <a:pt x="64" y="107"/>
                  <a:pt x="64" y="107"/>
                  <a:pt x="64" y="107"/>
                </a:cubicBezTo>
                <a:cubicBezTo>
                  <a:pt x="52" y="107"/>
                  <a:pt x="52" y="107"/>
                  <a:pt x="52" y="107"/>
                </a:cubicBezTo>
                <a:lnTo>
                  <a:pt x="52" y="142"/>
                </a:lnTo>
                <a:close/>
                <a:moveTo>
                  <a:pt x="35" y="142"/>
                </a:moveTo>
                <a:cubicBezTo>
                  <a:pt x="35" y="146"/>
                  <a:pt x="38" y="148"/>
                  <a:pt x="42" y="148"/>
                </a:cubicBezTo>
                <a:cubicBezTo>
                  <a:pt x="45" y="148"/>
                  <a:pt x="48" y="146"/>
                  <a:pt x="48" y="142"/>
                </a:cubicBezTo>
                <a:cubicBezTo>
                  <a:pt x="48" y="107"/>
                  <a:pt x="48" y="107"/>
                  <a:pt x="48" y="107"/>
                </a:cubicBezTo>
                <a:cubicBezTo>
                  <a:pt x="35" y="107"/>
                  <a:pt x="35" y="107"/>
                  <a:pt x="35" y="107"/>
                </a:cubicBezTo>
                <a:lnTo>
                  <a:pt x="35" y="142"/>
                </a:lnTo>
                <a:close/>
                <a:moveTo>
                  <a:pt x="113" y="28"/>
                </a:moveTo>
                <a:cubicBezTo>
                  <a:pt x="109" y="27"/>
                  <a:pt x="109" y="27"/>
                  <a:pt x="109" y="27"/>
                </a:cubicBezTo>
                <a:cubicBezTo>
                  <a:pt x="103" y="50"/>
                  <a:pt x="103" y="50"/>
                  <a:pt x="103" y="50"/>
                </a:cubicBezTo>
                <a:cubicBezTo>
                  <a:pt x="101" y="50"/>
                  <a:pt x="99" y="50"/>
                  <a:pt x="97" y="52"/>
                </a:cubicBezTo>
                <a:cubicBezTo>
                  <a:pt x="83" y="66"/>
                  <a:pt x="83" y="66"/>
                  <a:pt x="83" y="66"/>
                </a:cubicBezTo>
                <a:cubicBezTo>
                  <a:pt x="68" y="51"/>
                  <a:pt x="68" y="51"/>
                  <a:pt x="68" y="51"/>
                </a:cubicBezTo>
                <a:cubicBezTo>
                  <a:pt x="67" y="50"/>
                  <a:pt x="61" y="50"/>
                  <a:pt x="60" y="50"/>
                </a:cubicBezTo>
                <a:cubicBezTo>
                  <a:pt x="60" y="50"/>
                  <a:pt x="60" y="50"/>
                  <a:pt x="60" y="50"/>
                </a:cubicBezTo>
                <a:cubicBezTo>
                  <a:pt x="50" y="58"/>
                  <a:pt x="50" y="58"/>
                  <a:pt x="50" y="58"/>
                </a:cubicBezTo>
                <a:cubicBezTo>
                  <a:pt x="40" y="50"/>
                  <a:pt x="40" y="50"/>
                  <a:pt x="40" y="50"/>
                </a:cubicBezTo>
                <a:cubicBezTo>
                  <a:pt x="40" y="50"/>
                  <a:pt x="40" y="50"/>
                  <a:pt x="40" y="50"/>
                </a:cubicBezTo>
                <a:cubicBezTo>
                  <a:pt x="39" y="50"/>
                  <a:pt x="33" y="50"/>
                  <a:pt x="31" y="52"/>
                </a:cubicBezTo>
                <a:cubicBezTo>
                  <a:pt x="2" y="81"/>
                  <a:pt x="2" y="81"/>
                  <a:pt x="2" y="81"/>
                </a:cubicBezTo>
                <a:cubicBezTo>
                  <a:pt x="0" y="83"/>
                  <a:pt x="0" y="87"/>
                  <a:pt x="2" y="89"/>
                </a:cubicBezTo>
                <a:cubicBezTo>
                  <a:pt x="5" y="92"/>
                  <a:pt x="8" y="92"/>
                  <a:pt x="11" y="89"/>
                </a:cubicBezTo>
                <a:cubicBezTo>
                  <a:pt x="31" y="69"/>
                  <a:pt x="31" y="69"/>
                  <a:pt x="31" y="69"/>
                </a:cubicBezTo>
                <a:cubicBezTo>
                  <a:pt x="31" y="103"/>
                  <a:pt x="31" y="103"/>
                  <a:pt x="31" y="103"/>
                </a:cubicBezTo>
                <a:cubicBezTo>
                  <a:pt x="68" y="103"/>
                  <a:pt x="68" y="103"/>
                  <a:pt x="68" y="103"/>
                </a:cubicBezTo>
                <a:cubicBezTo>
                  <a:pt x="68" y="69"/>
                  <a:pt x="68" y="69"/>
                  <a:pt x="68" y="69"/>
                </a:cubicBezTo>
                <a:cubicBezTo>
                  <a:pt x="76" y="77"/>
                  <a:pt x="76" y="77"/>
                  <a:pt x="76" y="77"/>
                </a:cubicBezTo>
                <a:cubicBezTo>
                  <a:pt x="78" y="78"/>
                  <a:pt x="87" y="79"/>
                  <a:pt x="89" y="77"/>
                </a:cubicBezTo>
                <a:cubicBezTo>
                  <a:pt x="106" y="60"/>
                  <a:pt x="106" y="60"/>
                  <a:pt x="106" y="60"/>
                </a:cubicBezTo>
                <a:cubicBezTo>
                  <a:pt x="108" y="58"/>
                  <a:pt x="108" y="55"/>
                  <a:pt x="106" y="53"/>
                </a:cubicBezTo>
                <a:lnTo>
                  <a:pt x="113" y="28"/>
                </a:lnTo>
                <a:close/>
                <a:moveTo>
                  <a:pt x="50" y="93"/>
                </a:moveTo>
                <a:cubicBezTo>
                  <a:pt x="44" y="85"/>
                  <a:pt x="44" y="85"/>
                  <a:pt x="44" y="85"/>
                </a:cubicBezTo>
                <a:cubicBezTo>
                  <a:pt x="50" y="60"/>
                  <a:pt x="50" y="60"/>
                  <a:pt x="50" y="60"/>
                </a:cubicBezTo>
                <a:cubicBezTo>
                  <a:pt x="56" y="85"/>
                  <a:pt x="56" y="85"/>
                  <a:pt x="56" y="85"/>
                </a:cubicBezTo>
                <a:lnTo>
                  <a:pt x="50" y="93"/>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39" name="Freeform 89"/>
          <p:cNvSpPr>
            <a:spLocks noEditPoints="1"/>
          </p:cNvSpPr>
          <p:nvPr/>
        </p:nvSpPr>
        <p:spPr bwMode="auto">
          <a:xfrm>
            <a:off x="10775534" y="3884654"/>
            <a:ext cx="799150" cy="666523"/>
          </a:xfrm>
          <a:custGeom>
            <a:avLst/>
            <a:gdLst>
              <a:gd name="T0" fmla="*/ 169 w 177"/>
              <a:gd name="T1" fmla="*/ 0 h 148"/>
              <a:gd name="T2" fmla="*/ 107 w 177"/>
              <a:gd name="T3" fmla="*/ 0 h 148"/>
              <a:gd name="T4" fmla="*/ 99 w 177"/>
              <a:gd name="T5" fmla="*/ 9 h 148"/>
              <a:gd name="T6" fmla="*/ 99 w 177"/>
              <a:gd name="T7" fmla="*/ 52 h 148"/>
              <a:gd name="T8" fmla="*/ 104 w 177"/>
              <a:gd name="T9" fmla="*/ 47 h 148"/>
              <a:gd name="T10" fmla="*/ 110 w 177"/>
              <a:gd name="T11" fmla="*/ 44 h 148"/>
              <a:gd name="T12" fmla="*/ 116 w 177"/>
              <a:gd name="T13" fmla="*/ 20 h 148"/>
              <a:gd name="T14" fmla="*/ 130 w 177"/>
              <a:gd name="T15" fmla="*/ 23 h 148"/>
              <a:gd name="T16" fmla="*/ 122 w 177"/>
              <a:gd name="T17" fmla="*/ 50 h 148"/>
              <a:gd name="T18" fmla="*/ 122 w 177"/>
              <a:gd name="T19" fmla="*/ 62 h 148"/>
              <a:gd name="T20" fmla="*/ 169 w 177"/>
              <a:gd name="T21" fmla="*/ 62 h 148"/>
              <a:gd name="T22" fmla="*/ 177 w 177"/>
              <a:gd name="T23" fmla="*/ 54 h 148"/>
              <a:gd name="T24" fmla="*/ 177 w 177"/>
              <a:gd name="T25" fmla="*/ 9 h 148"/>
              <a:gd name="T26" fmla="*/ 169 w 177"/>
              <a:gd name="T27" fmla="*/ 0 h 148"/>
              <a:gd name="T28" fmla="*/ 46 w 177"/>
              <a:gd name="T29" fmla="*/ 31 h 148"/>
              <a:gd name="T30" fmla="*/ 46 w 177"/>
              <a:gd name="T31" fmla="*/ 31 h 148"/>
              <a:gd name="T32" fmla="*/ 60 w 177"/>
              <a:gd name="T33" fmla="*/ 46 h 148"/>
              <a:gd name="T34" fmla="*/ 75 w 177"/>
              <a:gd name="T35" fmla="*/ 31 h 148"/>
              <a:gd name="T36" fmla="*/ 60 w 177"/>
              <a:gd name="T37" fmla="*/ 17 h 148"/>
              <a:gd name="T38" fmla="*/ 47 w 177"/>
              <a:gd name="T39" fmla="*/ 27 h 148"/>
              <a:gd name="T40" fmla="*/ 11 w 177"/>
              <a:gd name="T41" fmla="*/ 37 h 148"/>
              <a:gd name="T42" fmla="*/ 0 w 177"/>
              <a:gd name="T43" fmla="*/ 44 h 148"/>
              <a:gd name="T44" fmla="*/ 21 w 177"/>
              <a:gd name="T45" fmla="*/ 43 h 148"/>
              <a:gd name="T46" fmla="*/ 46 w 177"/>
              <a:gd name="T47" fmla="*/ 31 h 148"/>
              <a:gd name="T48" fmla="*/ 46 w 177"/>
              <a:gd name="T49" fmla="*/ 142 h 148"/>
              <a:gd name="T50" fmla="*/ 52 w 177"/>
              <a:gd name="T51" fmla="*/ 148 h 148"/>
              <a:gd name="T52" fmla="*/ 58 w 177"/>
              <a:gd name="T53" fmla="*/ 142 h 148"/>
              <a:gd name="T54" fmla="*/ 58 w 177"/>
              <a:gd name="T55" fmla="*/ 136 h 148"/>
              <a:gd name="T56" fmla="*/ 46 w 177"/>
              <a:gd name="T57" fmla="*/ 136 h 148"/>
              <a:gd name="T58" fmla="*/ 46 w 177"/>
              <a:gd name="T59" fmla="*/ 142 h 148"/>
              <a:gd name="T60" fmla="*/ 123 w 177"/>
              <a:gd name="T61" fmla="*/ 28 h 148"/>
              <a:gd name="T62" fmla="*/ 119 w 177"/>
              <a:gd name="T63" fmla="*/ 27 h 148"/>
              <a:gd name="T64" fmla="*/ 113 w 177"/>
              <a:gd name="T65" fmla="*/ 50 h 148"/>
              <a:gd name="T66" fmla="*/ 107 w 177"/>
              <a:gd name="T67" fmla="*/ 52 h 148"/>
              <a:gd name="T68" fmla="*/ 93 w 177"/>
              <a:gd name="T69" fmla="*/ 66 h 148"/>
              <a:gd name="T70" fmla="*/ 79 w 177"/>
              <a:gd name="T71" fmla="*/ 51 h 148"/>
              <a:gd name="T72" fmla="*/ 70 w 177"/>
              <a:gd name="T73" fmla="*/ 50 h 148"/>
              <a:gd name="T74" fmla="*/ 70 w 177"/>
              <a:gd name="T75" fmla="*/ 50 h 148"/>
              <a:gd name="T76" fmla="*/ 60 w 177"/>
              <a:gd name="T77" fmla="*/ 58 h 148"/>
              <a:gd name="T78" fmla="*/ 50 w 177"/>
              <a:gd name="T79" fmla="*/ 50 h 148"/>
              <a:gd name="T80" fmla="*/ 50 w 177"/>
              <a:gd name="T81" fmla="*/ 50 h 148"/>
              <a:gd name="T82" fmla="*/ 42 w 177"/>
              <a:gd name="T83" fmla="*/ 52 h 148"/>
              <a:gd name="T84" fmla="*/ 12 w 177"/>
              <a:gd name="T85" fmla="*/ 81 h 148"/>
              <a:gd name="T86" fmla="*/ 12 w 177"/>
              <a:gd name="T87" fmla="*/ 89 h 148"/>
              <a:gd name="T88" fmla="*/ 21 w 177"/>
              <a:gd name="T89" fmla="*/ 89 h 148"/>
              <a:gd name="T90" fmla="*/ 45 w 177"/>
              <a:gd name="T91" fmla="*/ 66 h 148"/>
              <a:gd name="T92" fmla="*/ 48 w 177"/>
              <a:gd name="T93" fmla="*/ 72 h 148"/>
              <a:gd name="T94" fmla="*/ 28 w 177"/>
              <a:gd name="T95" fmla="*/ 132 h 148"/>
              <a:gd name="T96" fmla="*/ 93 w 177"/>
              <a:gd name="T97" fmla="*/ 132 h 148"/>
              <a:gd name="T98" fmla="*/ 72 w 177"/>
              <a:gd name="T99" fmla="*/ 72 h 148"/>
              <a:gd name="T100" fmla="*/ 75 w 177"/>
              <a:gd name="T101" fmla="*/ 65 h 148"/>
              <a:gd name="T102" fmla="*/ 87 w 177"/>
              <a:gd name="T103" fmla="*/ 77 h 148"/>
              <a:gd name="T104" fmla="*/ 99 w 177"/>
              <a:gd name="T105" fmla="*/ 77 h 148"/>
              <a:gd name="T106" fmla="*/ 116 w 177"/>
              <a:gd name="T107" fmla="*/ 60 h 148"/>
              <a:gd name="T108" fmla="*/ 117 w 177"/>
              <a:gd name="T109" fmla="*/ 53 h 148"/>
              <a:gd name="T110" fmla="*/ 123 w 177"/>
              <a:gd name="T111" fmla="*/ 28 h 148"/>
              <a:gd name="T112" fmla="*/ 62 w 177"/>
              <a:gd name="T113" fmla="*/ 142 h 148"/>
              <a:gd name="T114" fmla="*/ 68 w 177"/>
              <a:gd name="T115" fmla="*/ 148 h 148"/>
              <a:gd name="T116" fmla="*/ 75 w 177"/>
              <a:gd name="T117" fmla="*/ 142 h 148"/>
              <a:gd name="T118" fmla="*/ 75 w 177"/>
              <a:gd name="T119" fmla="*/ 136 h 148"/>
              <a:gd name="T120" fmla="*/ 62 w 177"/>
              <a:gd name="T121" fmla="*/ 136 h 148"/>
              <a:gd name="T122" fmla="*/ 62 w 177"/>
              <a:gd name="T123" fmla="*/ 14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7" h="148">
                <a:moveTo>
                  <a:pt x="169" y="0"/>
                </a:moveTo>
                <a:cubicBezTo>
                  <a:pt x="107" y="0"/>
                  <a:pt x="107" y="0"/>
                  <a:pt x="107" y="0"/>
                </a:cubicBezTo>
                <a:cubicBezTo>
                  <a:pt x="103" y="0"/>
                  <a:pt x="99" y="4"/>
                  <a:pt x="99" y="9"/>
                </a:cubicBezTo>
                <a:cubicBezTo>
                  <a:pt x="99" y="52"/>
                  <a:pt x="99" y="52"/>
                  <a:pt x="99" y="52"/>
                </a:cubicBezTo>
                <a:cubicBezTo>
                  <a:pt x="104" y="47"/>
                  <a:pt x="104" y="47"/>
                  <a:pt x="104" y="47"/>
                </a:cubicBezTo>
                <a:cubicBezTo>
                  <a:pt x="105" y="46"/>
                  <a:pt x="107" y="45"/>
                  <a:pt x="110" y="44"/>
                </a:cubicBezTo>
                <a:cubicBezTo>
                  <a:pt x="116" y="20"/>
                  <a:pt x="116" y="20"/>
                  <a:pt x="116" y="20"/>
                </a:cubicBezTo>
                <a:cubicBezTo>
                  <a:pt x="130" y="23"/>
                  <a:pt x="130" y="23"/>
                  <a:pt x="130" y="23"/>
                </a:cubicBezTo>
                <a:cubicBezTo>
                  <a:pt x="122" y="50"/>
                  <a:pt x="122" y="50"/>
                  <a:pt x="122" y="50"/>
                </a:cubicBezTo>
                <a:cubicBezTo>
                  <a:pt x="124" y="54"/>
                  <a:pt x="124" y="58"/>
                  <a:pt x="122" y="62"/>
                </a:cubicBezTo>
                <a:cubicBezTo>
                  <a:pt x="169" y="62"/>
                  <a:pt x="169" y="62"/>
                  <a:pt x="169" y="62"/>
                </a:cubicBezTo>
                <a:cubicBezTo>
                  <a:pt x="174" y="62"/>
                  <a:pt x="177" y="58"/>
                  <a:pt x="177" y="54"/>
                </a:cubicBezTo>
                <a:cubicBezTo>
                  <a:pt x="177" y="9"/>
                  <a:pt x="177" y="9"/>
                  <a:pt x="177" y="9"/>
                </a:cubicBezTo>
                <a:cubicBezTo>
                  <a:pt x="177" y="4"/>
                  <a:pt x="174" y="0"/>
                  <a:pt x="169" y="0"/>
                </a:cubicBezTo>
                <a:close/>
                <a:moveTo>
                  <a:pt x="46" y="31"/>
                </a:moveTo>
                <a:cubicBezTo>
                  <a:pt x="46" y="31"/>
                  <a:pt x="46" y="31"/>
                  <a:pt x="46" y="31"/>
                </a:cubicBezTo>
                <a:cubicBezTo>
                  <a:pt x="46" y="39"/>
                  <a:pt x="52" y="46"/>
                  <a:pt x="60" y="46"/>
                </a:cubicBezTo>
                <a:cubicBezTo>
                  <a:pt x="68" y="46"/>
                  <a:pt x="75" y="39"/>
                  <a:pt x="75" y="31"/>
                </a:cubicBezTo>
                <a:cubicBezTo>
                  <a:pt x="75" y="23"/>
                  <a:pt x="68" y="17"/>
                  <a:pt x="60" y="17"/>
                </a:cubicBezTo>
                <a:cubicBezTo>
                  <a:pt x="54" y="17"/>
                  <a:pt x="48" y="21"/>
                  <a:pt x="47" y="27"/>
                </a:cubicBezTo>
                <a:cubicBezTo>
                  <a:pt x="39" y="17"/>
                  <a:pt x="19" y="18"/>
                  <a:pt x="11" y="37"/>
                </a:cubicBezTo>
                <a:cubicBezTo>
                  <a:pt x="5" y="47"/>
                  <a:pt x="0" y="44"/>
                  <a:pt x="0" y="44"/>
                </a:cubicBezTo>
                <a:cubicBezTo>
                  <a:pt x="0" y="44"/>
                  <a:pt x="7" y="55"/>
                  <a:pt x="21" y="43"/>
                </a:cubicBezTo>
                <a:cubicBezTo>
                  <a:pt x="34" y="32"/>
                  <a:pt x="37" y="27"/>
                  <a:pt x="46" y="31"/>
                </a:cubicBezTo>
                <a:close/>
                <a:moveTo>
                  <a:pt x="46" y="142"/>
                </a:moveTo>
                <a:cubicBezTo>
                  <a:pt x="46" y="146"/>
                  <a:pt x="49" y="148"/>
                  <a:pt x="52" y="148"/>
                </a:cubicBezTo>
                <a:cubicBezTo>
                  <a:pt x="55" y="148"/>
                  <a:pt x="58" y="146"/>
                  <a:pt x="58" y="142"/>
                </a:cubicBezTo>
                <a:cubicBezTo>
                  <a:pt x="58" y="136"/>
                  <a:pt x="58" y="136"/>
                  <a:pt x="58" y="136"/>
                </a:cubicBezTo>
                <a:cubicBezTo>
                  <a:pt x="46" y="136"/>
                  <a:pt x="46" y="136"/>
                  <a:pt x="46" y="136"/>
                </a:cubicBezTo>
                <a:lnTo>
                  <a:pt x="46" y="142"/>
                </a:lnTo>
                <a:close/>
                <a:moveTo>
                  <a:pt x="123" y="28"/>
                </a:moveTo>
                <a:cubicBezTo>
                  <a:pt x="119" y="27"/>
                  <a:pt x="119" y="27"/>
                  <a:pt x="119" y="27"/>
                </a:cubicBezTo>
                <a:cubicBezTo>
                  <a:pt x="113" y="50"/>
                  <a:pt x="113" y="50"/>
                  <a:pt x="113" y="50"/>
                </a:cubicBezTo>
                <a:cubicBezTo>
                  <a:pt x="111" y="50"/>
                  <a:pt x="109" y="50"/>
                  <a:pt x="107" y="52"/>
                </a:cubicBezTo>
                <a:cubicBezTo>
                  <a:pt x="93" y="66"/>
                  <a:pt x="93" y="66"/>
                  <a:pt x="93" y="66"/>
                </a:cubicBezTo>
                <a:cubicBezTo>
                  <a:pt x="79" y="51"/>
                  <a:pt x="79" y="51"/>
                  <a:pt x="79" y="51"/>
                </a:cubicBezTo>
                <a:cubicBezTo>
                  <a:pt x="77" y="50"/>
                  <a:pt x="71" y="50"/>
                  <a:pt x="70" y="50"/>
                </a:cubicBezTo>
                <a:cubicBezTo>
                  <a:pt x="70" y="50"/>
                  <a:pt x="70" y="50"/>
                  <a:pt x="70" y="50"/>
                </a:cubicBezTo>
                <a:cubicBezTo>
                  <a:pt x="60" y="58"/>
                  <a:pt x="60" y="58"/>
                  <a:pt x="60" y="58"/>
                </a:cubicBezTo>
                <a:cubicBezTo>
                  <a:pt x="50" y="50"/>
                  <a:pt x="50" y="50"/>
                  <a:pt x="50" y="50"/>
                </a:cubicBezTo>
                <a:cubicBezTo>
                  <a:pt x="50" y="50"/>
                  <a:pt x="50" y="50"/>
                  <a:pt x="50" y="50"/>
                </a:cubicBezTo>
                <a:cubicBezTo>
                  <a:pt x="49" y="50"/>
                  <a:pt x="43" y="50"/>
                  <a:pt x="42" y="52"/>
                </a:cubicBezTo>
                <a:cubicBezTo>
                  <a:pt x="12" y="81"/>
                  <a:pt x="12" y="81"/>
                  <a:pt x="12" y="81"/>
                </a:cubicBezTo>
                <a:cubicBezTo>
                  <a:pt x="10" y="83"/>
                  <a:pt x="10" y="87"/>
                  <a:pt x="12" y="89"/>
                </a:cubicBezTo>
                <a:cubicBezTo>
                  <a:pt x="15" y="92"/>
                  <a:pt x="19" y="92"/>
                  <a:pt x="21" y="89"/>
                </a:cubicBezTo>
                <a:cubicBezTo>
                  <a:pt x="45" y="66"/>
                  <a:pt x="45" y="66"/>
                  <a:pt x="45" y="66"/>
                </a:cubicBezTo>
                <a:cubicBezTo>
                  <a:pt x="48" y="72"/>
                  <a:pt x="48" y="72"/>
                  <a:pt x="48" y="72"/>
                </a:cubicBezTo>
                <a:cubicBezTo>
                  <a:pt x="28" y="132"/>
                  <a:pt x="28" y="132"/>
                  <a:pt x="28" y="132"/>
                </a:cubicBezTo>
                <a:cubicBezTo>
                  <a:pt x="93" y="132"/>
                  <a:pt x="93" y="132"/>
                  <a:pt x="93" y="132"/>
                </a:cubicBezTo>
                <a:cubicBezTo>
                  <a:pt x="72" y="72"/>
                  <a:pt x="72" y="72"/>
                  <a:pt x="72" y="72"/>
                </a:cubicBezTo>
                <a:cubicBezTo>
                  <a:pt x="75" y="65"/>
                  <a:pt x="75" y="65"/>
                  <a:pt x="75" y="65"/>
                </a:cubicBezTo>
                <a:cubicBezTo>
                  <a:pt x="87" y="77"/>
                  <a:pt x="87" y="77"/>
                  <a:pt x="87" y="77"/>
                </a:cubicBezTo>
                <a:cubicBezTo>
                  <a:pt x="88" y="78"/>
                  <a:pt x="97" y="79"/>
                  <a:pt x="99" y="77"/>
                </a:cubicBezTo>
                <a:cubicBezTo>
                  <a:pt x="116" y="60"/>
                  <a:pt x="116" y="60"/>
                  <a:pt x="116" y="60"/>
                </a:cubicBezTo>
                <a:cubicBezTo>
                  <a:pt x="118" y="58"/>
                  <a:pt x="118" y="55"/>
                  <a:pt x="117" y="53"/>
                </a:cubicBezTo>
                <a:lnTo>
                  <a:pt x="123" y="28"/>
                </a:lnTo>
                <a:close/>
                <a:moveTo>
                  <a:pt x="62" y="142"/>
                </a:moveTo>
                <a:cubicBezTo>
                  <a:pt x="62" y="146"/>
                  <a:pt x="65" y="148"/>
                  <a:pt x="68" y="148"/>
                </a:cubicBezTo>
                <a:cubicBezTo>
                  <a:pt x="72" y="148"/>
                  <a:pt x="75" y="146"/>
                  <a:pt x="75" y="142"/>
                </a:cubicBezTo>
                <a:cubicBezTo>
                  <a:pt x="75" y="136"/>
                  <a:pt x="75" y="136"/>
                  <a:pt x="75" y="136"/>
                </a:cubicBezTo>
                <a:cubicBezTo>
                  <a:pt x="62" y="136"/>
                  <a:pt x="62" y="136"/>
                  <a:pt x="62" y="136"/>
                </a:cubicBezTo>
                <a:lnTo>
                  <a:pt x="62" y="142"/>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40" name="Freeform 90"/>
          <p:cNvSpPr>
            <a:spLocks noEditPoints="1"/>
          </p:cNvSpPr>
          <p:nvPr/>
        </p:nvSpPr>
        <p:spPr bwMode="auto">
          <a:xfrm>
            <a:off x="620795" y="4984205"/>
            <a:ext cx="714132" cy="758342"/>
          </a:xfrm>
          <a:custGeom>
            <a:avLst/>
            <a:gdLst>
              <a:gd name="T0" fmla="*/ 79 w 159"/>
              <a:gd name="T1" fmla="*/ 66 h 169"/>
              <a:gd name="T2" fmla="*/ 112 w 159"/>
              <a:gd name="T3" fmla="*/ 33 h 169"/>
              <a:gd name="T4" fmla="*/ 79 w 159"/>
              <a:gd name="T5" fmla="*/ 0 h 169"/>
              <a:gd name="T6" fmla="*/ 46 w 159"/>
              <a:gd name="T7" fmla="*/ 33 h 169"/>
              <a:gd name="T8" fmla="*/ 79 w 159"/>
              <a:gd name="T9" fmla="*/ 66 h 169"/>
              <a:gd name="T10" fmla="*/ 156 w 159"/>
              <a:gd name="T11" fmla="*/ 117 h 169"/>
              <a:gd name="T12" fmla="*/ 134 w 159"/>
              <a:gd name="T13" fmla="*/ 86 h 169"/>
              <a:gd name="T14" fmla="*/ 125 w 159"/>
              <a:gd name="T15" fmla="*/ 119 h 169"/>
              <a:gd name="T16" fmla="*/ 128 w 159"/>
              <a:gd name="T17" fmla="*/ 122 h 169"/>
              <a:gd name="T18" fmla="*/ 111 w 159"/>
              <a:gd name="T19" fmla="*/ 130 h 169"/>
              <a:gd name="T20" fmla="*/ 106 w 159"/>
              <a:gd name="T21" fmla="*/ 148 h 169"/>
              <a:gd name="T22" fmla="*/ 124 w 159"/>
              <a:gd name="T23" fmla="*/ 153 h 169"/>
              <a:gd name="T24" fmla="*/ 150 w 159"/>
              <a:gd name="T25" fmla="*/ 141 h 169"/>
              <a:gd name="T26" fmla="*/ 156 w 159"/>
              <a:gd name="T27" fmla="*/ 117 h 169"/>
              <a:gd name="T28" fmla="*/ 99 w 159"/>
              <a:gd name="T29" fmla="*/ 153 h 169"/>
              <a:gd name="T30" fmla="*/ 80 w 159"/>
              <a:gd name="T31" fmla="*/ 162 h 169"/>
              <a:gd name="T32" fmla="*/ 84 w 159"/>
              <a:gd name="T33" fmla="*/ 103 h 169"/>
              <a:gd name="T34" fmla="*/ 93 w 159"/>
              <a:gd name="T35" fmla="*/ 98 h 169"/>
              <a:gd name="T36" fmla="*/ 104 w 159"/>
              <a:gd name="T37" fmla="*/ 95 h 169"/>
              <a:gd name="T38" fmla="*/ 114 w 159"/>
              <a:gd name="T39" fmla="*/ 91 h 169"/>
              <a:gd name="T40" fmla="*/ 131 w 159"/>
              <a:gd name="T41" fmla="*/ 81 h 169"/>
              <a:gd name="T42" fmla="*/ 126 w 159"/>
              <a:gd name="T43" fmla="*/ 75 h 169"/>
              <a:gd name="T44" fmla="*/ 124 w 159"/>
              <a:gd name="T45" fmla="*/ 74 h 169"/>
              <a:gd name="T46" fmla="*/ 112 w 159"/>
              <a:gd name="T47" fmla="*/ 70 h 169"/>
              <a:gd name="T48" fmla="*/ 100 w 159"/>
              <a:gd name="T49" fmla="*/ 70 h 169"/>
              <a:gd name="T50" fmla="*/ 79 w 159"/>
              <a:gd name="T51" fmla="*/ 86 h 169"/>
              <a:gd name="T52" fmla="*/ 59 w 159"/>
              <a:gd name="T53" fmla="*/ 70 h 169"/>
              <a:gd name="T54" fmla="*/ 47 w 159"/>
              <a:gd name="T55" fmla="*/ 70 h 169"/>
              <a:gd name="T56" fmla="*/ 34 w 159"/>
              <a:gd name="T57" fmla="*/ 74 h 169"/>
              <a:gd name="T58" fmla="*/ 33 w 159"/>
              <a:gd name="T59" fmla="*/ 75 h 169"/>
              <a:gd name="T60" fmla="*/ 28 w 159"/>
              <a:gd name="T61" fmla="*/ 81 h 169"/>
              <a:gd name="T62" fmla="*/ 45 w 159"/>
              <a:gd name="T63" fmla="*/ 91 h 169"/>
              <a:gd name="T64" fmla="*/ 55 w 159"/>
              <a:gd name="T65" fmla="*/ 95 h 169"/>
              <a:gd name="T66" fmla="*/ 65 w 159"/>
              <a:gd name="T67" fmla="*/ 98 h 169"/>
              <a:gd name="T68" fmla="*/ 75 w 159"/>
              <a:gd name="T69" fmla="*/ 103 h 169"/>
              <a:gd name="T70" fmla="*/ 78 w 159"/>
              <a:gd name="T71" fmla="*/ 162 h 169"/>
              <a:gd name="T72" fmla="*/ 59 w 159"/>
              <a:gd name="T73" fmla="*/ 152 h 169"/>
              <a:gd name="T74" fmla="*/ 43 w 159"/>
              <a:gd name="T75" fmla="*/ 162 h 169"/>
              <a:gd name="T76" fmla="*/ 79 w 159"/>
              <a:gd name="T77" fmla="*/ 169 h 169"/>
              <a:gd name="T78" fmla="*/ 80 w 159"/>
              <a:gd name="T79" fmla="*/ 169 h 169"/>
              <a:gd name="T80" fmla="*/ 80 w 159"/>
              <a:gd name="T81" fmla="*/ 169 h 169"/>
              <a:gd name="T82" fmla="*/ 116 w 159"/>
              <a:gd name="T83" fmla="*/ 162 h 169"/>
              <a:gd name="T84" fmla="*/ 99 w 159"/>
              <a:gd name="T85" fmla="*/ 153 h 169"/>
              <a:gd name="T86" fmla="*/ 53 w 159"/>
              <a:gd name="T87" fmla="*/ 148 h 169"/>
              <a:gd name="T88" fmla="*/ 48 w 159"/>
              <a:gd name="T89" fmla="*/ 130 h 169"/>
              <a:gd name="T90" fmla="*/ 30 w 159"/>
              <a:gd name="T91" fmla="*/ 122 h 169"/>
              <a:gd name="T92" fmla="*/ 33 w 159"/>
              <a:gd name="T93" fmla="*/ 118 h 169"/>
              <a:gd name="T94" fmla="*/ 24 w 159"/>
              <a:gd name="T95" fmla="*/ 86 h 169"/>
              <a:gd name="T96" fmla="*/ 2 w 159"/>
              <a:gd name="T97" fmla="*/ 117 h 169"/>
              <a:gd name="T98" fmla="*/ 8 w 159"/>
              <a:gd name="T99" fmla="*/ 141 h 169"/>
              <a:gd name="T100" fmla="*/ 35 w 159"/>
              <a:gd name="T101" fmla="*/ 153 h 169"/>
              <a:gd name="T102" fmla="*/ 53 w 159"/>
              <a:gd name="T103" fmla="*/ 14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169">
                <a:moveTo>
                  <a:pt x="79" y="66"/>
                </a:moveTo>
                <a:cubicBezTo>
                  <a:pt x="97" y="66"/>
                  <a:pt x="112" y="51"/>
                  <a:pt x="112" y="33"/>
                </a:cubicBezTo>
                <a:cubicBezTo>
                  <a:pt x="112" y="15"/>
                  <a:pt x="97" y="0"/>
                  <a:pt x="79" y="0"/>
                </a:cubicBezTo>
                <a:cubicBezTo>
                  <a:pt x="61" y="0"/>
                  <a:pt x="46" y="15"/>
                  <a:pt x="46" y="33"/>
                </a:cubicBezTo>
                <a:cubicBezTo>
                  <a:pt x="46" y="51"/>
                  <a:pt x="61" y="66"/>
                  <a:pt x="79" y="66"/>
                </a:cubicBezTo>
                <a:close/>
                <a:moveTo>
                  <a:pt x="156" y="117"/>
                </a:moveTo>
                <a:cubicBezTo>
                  <a:pt x="134" y="86"/>
                  <a:pt x="134" y="86"/>
                  <a:pt x="134" y="86"/>
                </a:cubicBezTo>
                <a:cubicBezTo>
                  <a:pt x="132" y="97"/>
                  <a:pt x="129" y="108"/>
                  <a:pt x="125" y="119"/>
                </a:cubicBezTo>
                <a:cubicBezTo>
                  <a:pt x="128" y="122"/>
                  <a:pt x="128" y="122"/>
                  <a:pt x="128" y="122"/>
                </a:cubicBezTo>
                <a:cubicBezTo>
                  <a:pt x="111" y="130"/>
                  <a:pt x="111" y="130"/>
                  <a:pt x="111" y="130"/>
                </a:cubicBezTo>
                <a:cubicBezTo>
                  <a:pt x="104" y="133"/>
                  <a:pt x="102" y="142"/>
                  <a:pt x="106" y="148"/>
                </a:cubicBezTo>
                <a:cubicBezTo>
                  <a:pt x="109" y="154"/>
                  <a:pt x="118" y="156"/>
                  <a:pt x="124" y="153"/>
                </a:cubicBezTo>
                <a:cubicBezTo>
                  <a:pt x="150" y="141"/>
                  <a:pt x="150" y="141"/>
                  <a:pt x="150" y="141"/>
                </a:cubicBezTo>
                <a:cubicBezTo>
                  <a:pt x="155" y="139"/>
                  <a:pt x="159" y="121"/>
                  <a:pt x="156" y="117"/>
                </a:cubicBezTo>
                <a:close/>
                <a:moveTo>
                  <a:pt x="99" y="153"/>
                </a:moveTo>
                <a:cubicBezTo>
                  <a:pt x="91" y="155"/>
                  <a:pt x="83" y="158"/>
                  <a:pt x="80" y="162"/>
                </a:cubicBezTo>
                <a:cubicBezTo>
                  <a:pt x="81" y="143"/>
                  <a:pt x="83" y="123"/>
                  <a:pt x="84" y="103"/>
                </a:cubicBezTo>
                <a:cubicBezTo>
                  <a:pt x="86" y="101"/>
                  <a:pt x="90" y="100"/>
                  <a:pt x="93" y="98"/>
                </a:cubicBezTo>
                <a:cubicBezTo>
                  <a:pt x="97" y="97"/>
                  <a:pt x="100" y="96"/>
                  <a:pt x="104" y="95"/>
                </a:cubicBezTo>
                <a:cubicBezTo>
                  <a:pt x="107" y="93"/>
                  <a:pt x="111" y="92"/>
                  <a:pt x="114" y="91"/>
                </a:cubicBezTo>
                <a:cubicBezTo>
                  <a:pt x="121" y="88"/>
                  <a:pt x="127" y="84"/>
                  <a:pt x="131" y="81"/>
                </a:cubicBezTo>
                <a:cubicBezTo>
                  <a:pt x="130" y="79"/>
                  <a:pt x="128" y="77"/>
                  <a:pt x="126" y="75"/>
                </a:cubicBezTo>
                <a:cubicBezTo>
                  <a:pt x="125" y="74"/>
                  <a:pt x="125" y="74"/>
                  <a:pt x="124" y="74"/>
                </a:cubicBezTo>
                <a:cubicBezTo>
                  <a:pt x="121" y="71"/>
                  <a:pt x="117" y="70"/>
                  <a:pt x="112" y="70"/>
                </a:cubicBezTo>
                <a:cubicBezTo>
                  <a:pt x="100" y="70"/>
                  <a:pt x="100" y="70"/>
                  <a:pt x="100" y="70"/>
                </a:cubicBezTo>
                <a:cubicBezTo>
                  <a:pt x="79" y="86"/>
                  <a:pt x="79" y="86"/>
                  <a:pt x="79" y="86"/>
                </a:cubicBezTo>
                <a:cubicBezTo>
                  <a:pt x="59" y="70"/>
                  <a:pt x="59" y="70"/>
                  <a:pt x="59" y="70"/>
                </a:cubicBezTo>
                <a:cubicBezTo>
                  <a:pt x="47" y="70"/>
                  <a:pt x="47" y="70"/>
                  <a:pt x="47" y="70"/>
                </a:cubicBezTo>
                <a:cubicBezTo>
                  <a:pt x="42" y="70"/>
                  <a:pt x="38" y="71"/>
                  <a:pt x="34" y="74"/>
                </a:cubicBezTo>
                <a:cubicBezTo>
                  <a:pt x="34" y="74"/>
                  <a:pt x="33" y="74"/>
                  <a:pt x="33" y="75"/>
                </a:cubicBezTo>
                <a:cubicBezTo>
                  <a:pt x="31" y="77"/>
                  <a:pt x="29" y="79"/>
                  <a:pt x="28" y="81"/>
                </a:cubicBezTo>
                <a:cubicBezTo>
                  <a:pt x="32" y="84"/>
                  <a:pt x="38" y="88"/>
                  <a:pt x="45" y="91"/>
                </a:cubicBezTo>
                <a:cubicBezTo>
                  <a:pt x="48" y="92"/>
                  <a:pt x="52" y="93"/>
                  <a:pt x="55" y="95"/>
                </a:cubicBezTo>
                <a:cubicBezTo>
                  <a:pt x="59" y="96"/>
                  <a:pt x="62" y="97"/>
                  <a:pt x="65" y="98"/>
                </a:cubicBezTo>
                <a:cubicBezTo>
                  <a:pt x="69" y="100"/>
                  <a:pt x="72" y="101"/>
                  <a:pt x="75" y="103"/>
                </a:cubicBezTo>
                <a:cubicBezTo>
                  <a:pt x="76" y="123"/>
                  <a:pt x="77" y="143"/>
                  <a:pt x="78" y="162"/>
                </a:cubicBezTo>
                <a:cubicBezTo>
                  <a:pt x="75" y="158"/>
                  <a:pt x="67" y="155"/>
                  <a:pt x="59" y="152"/>
                </a:cubicBezTo>
                <a:cubicBezTo>
                  <a:pt x="55" y="158"/>
                  <a:pt x="49" y="161"/>
                  <a:pt x="43" y="162"/>
                </a:cubicBezTo>
                <a:cubicBezTo>
                  <a:pt x="50" y="164"/>
                  <a:pt x="64" y="168"/>
                  <a:pt x="79" y="169"/>
                </a:cubicBezTo>
                <a:cubicBezTo>
                  <a:pt x="80" y="169"/>
                  <a:pt x="80" y="169"/>
                  <a:pt x="80" y="169"/>
                </a:cubicBezTo>
                <a:cubicBezTo>
                  <a:pt x="80" y="169"/>
                  <a:pt x="80" y="169"/>
                  <a:pt x="80" y="169"/>
                </a:cubicBezTo>
                <a:cubicBezTo>
                  <a:pt x="95" y="169"/>
                  <a:pt x="109" y="164"/>
                  <a:pt x="116" y="162"/>
                </a:cubicBezTo>
                <a:cubicBezTo>
                  <a:pt x="109" y="162"/>
                  <a:pt x="103" y="158"/>
                  <a:pt x="99" y="153"/>
                </a:cubicBezTo>
                <a:close/>
                <a:moveTo>
                  <a:pt x="53" y="148"/>
                </a:moveTo>
                <a:cubicBezTo>
                  <a:pt x="56" y="142"/>
                  <a:pt x="54" y="133"/>
                  <a:pt x="48" y="130"/>
                </a:cubicBezTo>
                <a:cubicBezTo>
                  <a:pt x="30" y="122"/>
                  <a:pt x="30" y="122"/>
                  <a:pt x="30" y="122"/>
                </a:cubicBezTo>
                <a:cubicBezTo>
                  <a:pt x="33" y="118"/>
                  <a:pt x="33" y="118"/>
                  <a:pt x="33" y="118"/>
                </a:cubicBezTo>
                <a:cubicBezTo>
                  <a:pt x="30" y="108"/>
                  <a:pt x="27" y="97"/>
                  <a:pt x="24" y="86"/>
                </a:cubicBezTo>
                <a:cubicBezTo>
                  <a:pt x="2" y="117"/>
                  <a:pt x="2" y="117"/>
                  <a:pt x="2" y="117"/>
                </a:cubicBezTo>
                <a:cubicBezTo>
                  <a:pt x="0" y="121"/>
                  <a:pt x="4" y="139"/>
                  <a:pt x="8" y="141"/>
                </a:cubicBezTo>
                <a:cubicBezTo>
                  <a:pt x="35" y="153"/>
                  <a:pt x="35" y="153"/>
                  <a:pt x="35" y="153"/>
                </a:cubicBezTo>
                <a:cubicBezTo>
                  <a:pt x="41" y="156"/>
                  <a:pt x="49" y="154"/>
                  <a:pt x="53" y="148"/>
                </a:cubicBez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41" name="Freeform 91"/>
          <p:cNvSpPr>
            <a:spLocks noEditPoints="1"/>
          </p:cNvSpPr>
          <p:nvPr/>
        </p:nvSpPr>
        <p:spPr bwMode="auto">
          <a:xfrm>
            <a:off x="1685235" y="4977743"/>
            <a:ext cx="387671" cy="802548"/>
          </a:xfrm>
          <a:custGeom>
            <a:avLst/>
            <a:gdLst>
              <a:gd name="T0" fmla="*/ 85 w 86"/>
              <a:gd name="T1" fmla="*/ 109 h 179"/>
              <a:gd name="T2" fmla="*/ 56 w 86"/>
              <a:gd name="T3" fmla="*/ 85 h 179"/>
              <a:gd name="T4" fmla="*/ 55 w 86"/>
              <a:gd name="T5" fmla="*/ 85 h 179"/>
              <a:gd name="T6" fmla="*/ 50 w 86"/>
              <a:gd name="T7" fmla="*/ 69 h 179"/>
              <a:gd name="T8" fmla="*/ 69 w 86"/>
              <a:gd name="T9" fmla="*/ 32 h 179"/>
              <a:gd name="T10" fmla="*/ 53 w 86"/>
              <a:gd name="T11" fmla="*/ 2 h 179"/>
              <a:gd name="T12" fmla="*/ 34 w 86"/>
              <a:gd name="T13" fmla="*/ 33 h 179"/>
              <a:gd name="T14" fmla="*/ 38 w 86"/>
              <a:gd name="T15" fmla="*/ 55 h 179"/>
              <a:gd name="T16" fmla="*/ 2 w 86"/>
              <a:gd name="T17" fmla="*/ 102 h 179"/>
              <a:gd name="T18" fmla="*/ 48 w 86"/>
              <a:gd name="T19" fmla="*/ 138 h 179"/>
              <a:gd name="T20" fmla="*/ 60 w 86"/>
              <a:gd name="T21" fmla="*/ 137 h 179"/>
              <a:gd name="T22" fmla="*/ 64 w 86"/>
              <a:gd name="T23" fmla="*/ 150 h 179"/>
              <a:gd name="T24" fmla="*/ 65 w 86"/>
              <a:gd name="T25" fmla="*/ 155 h 179"/>
              <a:gd name="T26" fmla="*/ 46 w 86"/>
              <a:gd name="T27" fmla="*/ 170 h 179"/>
              <a:gd name="T28" fmla="*/ 34 w 86"/>
              <a:gd name="T29" fmla="*/ 165 h 179"/>
              <a:gd name="T30" fmla="*/ 48 w 86"/>
              <a:gd name="T31" fmla="*/ 158 h 179"/>
              <a:gd name="T32" fmla="*/ 34 w 86"/>
              <a:gd name="T33" fmla="*/ 149 h 179"/>
              <a:gd name="T34" fmla="*/ 21 w 86"/>
              <a:gd name="T35" fmla="*/ 163 h 179"/>
              <a:gd name="T36" fmla="*/ 46 w 86"/>
              <a:gd name="T37" fmla="*/ 178 h 179"/>
              <a:gd name="T38" fmla="*/ 73 w 86"/>
              <a:gd name="T39" fmla="*/ 159 h 179"/>
              <a:gd name="T40" fmla="*/ 73 w 86"/>
              <a:gd name="T41" fmla="*/ 153 h 179"/>
              <a:gd name="T42" fmla="*/ 69 w 86"/>
              <a:gd name="T43" fmla="*/ 136 h 179"/>
              <a:gd name="T44" fmla="*/ 85 w 86"/>
              <a:gd name="T45" fmla="*/ 109 h 179"/>
              <a:gd name="T46" fmla="*/ 55 w 86"/>
              <a:gd name="T47" fmla="*/ 17 h 179"/>
              <a:gd name="T48" fmla="*/ 63 w 86"/>
              <a:gd name="T49" fmla="*/ 23 h 179"/>
              <a:gd name="T50" fmla="*/ 46 w 86"/>
              <a:gd name="T51" fmla="*/ 53 h 179"/>
              <a:gd name="T52" fmla="*/ 43 w 86"/>
              <a:gd name="T53" fmla="*/ 40 h 179"/>
              <a:gd name="T54" fmla="*/ 55 w 86"/>
              <a:gd name="T55" fmla="*/ 17 h 179"/>
              <a:gd name="T56" fmla="*/ 49 w 86"/>
              <a:gd name="T57" fmla="*/ 132 h 179"/>
              <a:gd name="T58" fmla="*/ 12 w 86"/>
              <a:gd name="T59" fmla="*/ 107 h 179"/>
              <a:gd name="T60" fmla="*/ 42 w 86"/>
              <a:gd name="T61" fmla="*/ 71 h 179"/>
              <a:gd name="T62" fmla="*/ 47 w 86"/>
              <a:gd name="T63" fmla="*/ 86 h 179"/>
              <a:gd name="T64" fmla="*/ 28 w 86"/>
              <a:gd name="T65" fmla="*/ 105 h 179"/>
              <a:gd name="T66" fmla="*/ 45 w 86"/>
              <a:gd name="T67" fmla="*/ 124 h 179"/>
              <a:gd name="T68" fmla="*/ 47 w 86"/>
              <a:gd name="T69" fmla="*/ 123 h 179"/>
              <a:gd name="T70" fmla="*/ 46 w 86"/>
              <a:gd name="T71" fmla="*/ 122 h 179"/>
              <a:gd name="T72" fmla="*/ 36 w 86"/>
              <a:gd name="T73" fmla="*/ 111 h 179"/>
              <a:gd name="T74" fmla="*/ 50 w 86"/>
              <a:gd name="T75" fmla="*/ 97 h 179"/>
              <a:gd name="T76" fmla="*/ 59 w 86"/>
              <a:gd name="T77" fmla="*/ 131 h 179"/>
              <a:gd name="T78" fmla="*/ 49 w 86"/>
              <a:gd name="T79" fmla="*/ 132 h 179"/>
              <a:gd name="T80" fmla="*/ 67 w 86"/>
              <a:gd name="T81" fmla="*/ 130 h 179"/>
              <a:gd name="T82" fmla="*/ 58 w 86"/>
              <a:gd name="T83" fmla="*/ 97 h 179"/>
              <a:gd name="T84" fmla="*/ 76 w 86"/>
              <a:gd name="T85" fmla="*/ 113 h 179"/>
              <a:gd name="T86" fmla="*/ 67 w 86"/>
              <a:gd name="T87" fmla="*/ 13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6" h="179">
                <a:moveTo>
                  <a:pt x="85" y="109"/>
                </a:moveTo>
                <a:cubicBezTo>
                  <a:pt x="86" y="96"/>
                  <a:pt x="73" y="85"/>
                  <a:pt x="56" y="85"/>
                </a:cubicBezTo>
                <a:cubicBezTo>
                  <a:pt x="54" y="85"/>
                  <a:pt x="56" y="85"/>
                  <a:pt x="55" y="85"/>
                </a:cubicBezTo>
                <a:cubicBezTo>
                  <a:pt x="50" y="69"/>
                  <a:pt x="50" y="69"/>
                  <a:pt x="50" y="69"/>
                </a:cubicBezTo>
                <a:cubicBezTo>
                  <a:pt x="63" y="59"/>
                  <a:pt x="66" y="45"/>
                  <a:pt x="69" y="32"/>
                </a:cubicBezTo>
                <a:cubicBezTo>
                  <a:pt x="72" y="11"/>
                  <a:pt x="58" y="0"/>
                  <a:pt x="53" y="2"/>
                </a:cubicBezTo>
                <a:cubicBezTo>
                  <a:pt x="40" y="5"/>
                  <a:pt x="34" y="24"/>
                  <a:pt x="34" y="33"/>
                </a:cubicBezTo>
                <a:cubicBezTo>
                  <a:pt x="34" y="41"/>
                  <a:pt x="36" y="48"/>
                  <a:pt x="38" y="55"/>
                </a:cubicBezTo>
                <a:cubicBezTo>
                  <a:pt x="22" y="68"/>
                  <a:pt x="0" y="82"/>
                  <a:pt x="2" y="102"/>
                </a:cubicBezTo>
                <a:cubicBezTo>
                  <a:pt x="6" y="128"/>
                  <a:pt x="24" y="138"/>
                  <a:pt x="48" y="138"/>
                </a:cubicBezTo>
                <a:cubicBezTo>
                  <a:pt x="52" y="138"/>
                  <a:pt x="56" y="138"/>
                  <a:pt x="60" y="137"/>
                </a:cubicBezTo>
                <a:cubicBezTo>
                  <a:pt x="64" y="150"/>
                  <a:pt x="64" y="150"/>
                  <a:pt x="64" y="150"/>
                </a:cubicBezTo>
                <a:cubicBezTo>
                  <a:pt x="65" y="152"/>
                  <a:pt x="65" y="153"/>
                  <a:pt x="65" y="155"/>
                </a:cubicBezTo>
                <a:cubicBezTo>
                  <a:pt x="65" y="163"/>
                  <a:pt x="59" y="169"/>
                  <a:pt x="46" y="170"/>
                </a:cubicBezTo>
                <a:cubicBezTo>
                  <a:pt x="42" y="170"/>
                  <a:pt x="34" y="169"/>
                  <a:pt x="34" y="165"/>
                </a:cubicBezTo>
                <a:cubicBezTo>
                  <a:pt x="38" y="166"/>
                  <a:pt x="48" y="166"/>
                  <a:pt x="48" y="158"/>
                </a:cubicBezTo>
                <a:cubicBezTo>
                  <a:pt x="47" y="153"/>
                  <a:pt x="41" y="148"/>
                  <a:pt x="34" y="149"/>
                </a:cubicBezTo>
                <a:cubicBezTo>
                  <a:pt x="26" y="149"/>
                  <a:pt x="20" y="157"/>
                  <a:pt x="21" y="163"/>
                </a:cubicBezTo>
                <a:cubicBezTo>
                  <a:pt x="22" y="172"/>
                  <a:pt x="35" y="179"/>
                  <a:pt x="46" y="178"/>
                </a:cubicBezTo>
                <a:cubicBezTo>
                  <a:pt x="61" y="177"/>
                  <a:pt x="73" y="169"/>
                  <a:pt x="73" y="159"/>
                </a:cubicBezTo>
                <a:cubicBezTo>
                  <a:pt x="73" y="158"/>
                  <a:pt x="73" y="154"/>
                  <a:pt x="73" y="153"/>
                </a:cubicBezTo>
                <a:cubicBezTo>
                  <a:pt x="69" y="136"/>
                  <a:pt x="69" y="136"/>
                  <a:pt x="69" y="136"/>
                </a:cubicBezTo>
                <a:cubicBezTo>
                  <a:pt x="82" y="131"/>
                  <a:pt x="85" y="120"/>
                  <a:pt x="85" y="109"/>
                </a:cubicBezTo>
                <a:close/>
                <a:moveTo>
                  <a:pt x="55" y="17"/>
                </a:moveTo>
                <a:cubicBezTo>
                  <a:pt x="60" y="17"/>
                  <a:pt x="63" y="20"/>
                  <a:pt x="63" y="23"/>
                </a:cubicBezTo>
                <a:cubicBezTo>
                  <a:pt x="64" y="34"/>
                  <a:pt x="57" y="46"/>
                  <a:pt x="46" y="53"/>
                </a:cubicBezTo>
                <a:cubicBezTo>
                  <a:pt x="44" y="49"/>
                  <a:pt x="43" y="44"/>
                  <a:pt x="43" y="40"/>
                </a:cubicBezTo>
                <a:cubicBezTo>
                  <a:pt x="44" y="33"/>
                  <a:pt x="44" y="18"/>
                  <a:pt x="55" y="17"/>
                </a:cubicBezTo>
                <a:close/>
                <a:moveTo>
                  <a:pt x="49" y="132"/>
                </a:moveTo>
                <a:cubicBezTo>
                  <a:pt x="30" y="132"/>
                  <a:pt x="12" y="123"/>
                  <a:pt x="12" y="107"/>
                </a:cubicBezTo>
                <a:cubicBezTo>
                  <a:pt x="12" y="92"/>
                  <a:pt x="28" y="81"/>
                  <a:pt x="42" y="71"/>
                </a:cubicBezTo>
                <a:cubicBezTo>
                  <a:pt x="47" y="86"/>
                  <a:pt x="47" y="86"/>
                  <a:pt x="47" y="86"/>
                </a:cubicBezTo>
                <a:cubicBezTo>
                  <a:pt x="37" y="89"/>
                  <a:pt x="28" y="97"/>
                  <a:pt x="28" y="105"/>
                </a:cubicBezTo>
                <a:cubicBezTo>
                  <a:pt x="28" y="114"/>
                  <a:pt x="35" y="121"/>
                  <a:pt x="45" y="124"/>
                </a:cubicBezTo>
                <a:cubicBezTo>
                  <a:pt x="46" y="124"/>
                  <a:pt x="47" y="123"/>
                  <a:pt x="47" y="123"/>
                </a:cubicBezTo>
                <a:cubicBezTo>
                  <a:pt x="47" y="122"/>
                  <a:pt x="47" y="122"/>
                  <a:pt x="46" y="122"/>
                </a:cubicBezTo>
                <a:cubicBezTo>
                  <a:pt x="40" y="120"/>
                  <a:pt x="36" y="116"/>
                  <a:pt x="36" y="111"/>
                </a:cubicBezTo>
                <a:cubicBezTo>
                  <a:pt x="35" y="105"/>
                  <a:pt x="42" y="99"/>
                  <a:pt x="50" y="97"/>
                </a:cubicBezTo>
                <a:cubicBezTo>
                  <a:pt x="59" y="131"/>
                  <a:pt x="59" y="131"/>
                  <a:pt x="59" y="131"/>
                </a:cubicBezTo>
                <a:cubicBezTo>
                  <a:pt x="56" y="131"/>
                  <a:pt x="53" y="132"/>
                  <a:pt x="49" y="132"/>
                </a:cubicBezTo>
                <a:close/>
                <a:moveTo>
                  <a:pt x="67" y="130"/>
                </a:moveTo>
                <a:cubicBezTo>
                  <a:pt x="58" y="97"/>
                  <a:pt x="58" y="97"/>
                  <a:pt x="58" y="97"/>
                </a:cubicBezTo>
                <a:cubicBezTo>
                  <a:pt x="70" y="97"/>
                  <a:pt x="75" y="103"/>
                  <a:pt x="76" y="113"/>
                </a:cubicBezTo>
                <a:cubicBezTo>
                  <a:pt x="77" y="120"/>
                  <a:pt x="75" y="126"/>
                  <a:pt x="67" y="130"/>
                </a:cubicBez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42" name="Freeform 92"/>
          <p:cNvSpPr>
            <a:spLocks noEditPoints="1"/>
          </p:cNvSpPr>
          <p:nvPr/>
        </p:nvSpPr>
        <p:spPr bwMode="auto">
          <a:xfrm>
            <a:off x="2661685" y="4997626"/>
            <a:ext cx="663123" cy="666523"/>
          </a:xfrm>
          <a:custGeom>
            <a:avLst/>
            <a:gdLst>
              <a:gd name="T0" fmla="*/ 134 w 148"/>
              <a:gd name="T1" fmla="*/ 128 h 148"/>
              <a:gd name="T2" fmla="*/ 119 w 148"/>
              <a:gd name="T3" fmla="*/ 78 h 148"/>
              <a:gd name="T4" fmla="*/ 61 w 148"/>
              <a:gd name="T5" fmla="*/ 52 h 148"/>
              <a:gd name="T6" fmla="*/ 28 w 148"/>
              <a:gd name="T7" fmla="*/ 19 h 148"/>
              <a:gd name="T8" fmla="*/ 25 w 148"/>
              <a:gd name="T9" fmla="*/ 15 h 148"/>
              <a:gd name="T10" fmla="*/ 27 w 148"/>
              <a:gd name="T11" fmla="*/ 10 h 148"/>
              <a:gd name="T12" fmla="*/ 22 w 148"/>
              <a:gd name="T13" fmla="*/ 12 h 148"/>
              <a:gd name="T14" fmla="*/ 17 w 148"/>
              <a:gd name="T15" fmla="*/ 10 h 148"/>
              <a:gd name="T16" fmla="*/ 20 w 148"/>
              <a:gd name="T17" fmla="*/ 7 h 148"/>
              <a:gd name="T18" fmla="*/ 17 w 148"/>
              <a:gd name="T19" fmla="*/ 4 h 148"/>
              <a:gd name="T20" fmla="*/ 14 w 148"/>
              <a:gd name="T21" fmla="*/ 8 h 148"/>
              <a:gd name="T22" fmla="*/ 10 w 148"/>
              <a:gd name="T23" fmla="*/ 7 h 148"/>
              <a:gd name="T24" fmla="*/ 6 w 148"/>
              <a:gd name="T25" fmla="*/ 1 h 148"/>
              <a:gd name="T26" fmla="*/ 2 w 148"/>
              <a:gd name="T27" fmla="*/ 6 h 148"/>
              <a:gd name="T28" fmla="*/ 7 w 148"/>
              <a:gd name="T29" fmla="*/ 9 h 148"/>
              <a:gd name="T30" fmla="*/ 11 w 148"/>
              <a:gd name="T31" fmla="*/ 17 h 148"/>
              <a:gd name="T32" fmla="*/ 6 w 148"/>
              <a:gd name="T33" fmla="*/ 20 h 148"/>
              <a:gd name="T34" fmla="*/ 9 w 148"/>
              <a:gd name="T35" fmla="*/ 23 h 148"/>
              <a:gd name="T36" fmla="*/ 12 w 148"/>
              <a:gd name="T37" fmla="*/ 19 h 148"/>
              <a:gd name="T38" fmla="*/ 14 w 148"/>
              <a:gd name="T39" fmla="*/ 24 h 148"/>
              <a:gd name="T40" fmla="*/ 12 w 148"/>
              <a:gd name="T41" fmla="*/ 29 h 148"/>
              <a:gd name="T42" fmla="*/ 17 w 148"/>
              <a:gd name="T43" fmla="*/ 27 h 148"/>
              <a:gd name="T44" fmla="*/ 20 w 148"/>
              <a:gd name="T45" fmla="*/ 27 h 148"/>
              <a:gd name="T46" fmla="*/ 53 w 148"/>
              <a:gd name="T47" fmla="*/ 60 h 148"/>
              <a:gd name="T48" fmla="*/ 81 w 148"/>
              <a:gd name="T49" fmla="*/ 89 h 148"/>
              <a:gd name="T50" fmla="*/ 64 w 148"/>
              <a:gd name="T51" fmla="*/ 97 h 148"/>
              <a:gd name="T52" fmla="*/ 101 w 148"/>
              <a:gd name="T53" fmla="*/ 142 h 148"/>
              <a:gd name="T54" fmla="*/ 145 w 148"/>
              <a:gd name="T55" fmla="*/ 144 h 148"/>
              <a:gd name="T56" fmla="*/ 98 w 148"/>
              <a:gd name="T57" fmla="*/ 116 h 148"/>
              <a:gd name="T58" fmla="*/ 82 w 148"/>
              <a:gd name="T59" fmla="*/ 102 h 148"/>
              <a:gd name="T60" fmla="*/ 84 w 148"/>
              <a:gd name="T61" fmla="*/ 98 h 148"/>
              <a:gd name="T62" fmla="*/ 100 w 148"/>
              <a:gd name="T63" fmla="*/ 112 h 148"/>
              <a:gd name="T64" fmla="*/ 111 w 148"/>
              <a:gd name="T65" fmla="*/ 100 h 148"/>
              <a:gd name="T66" fmla="*/ 97 w 148"/>
              <a:gd name="T67" fmla="*/ 84 h 148"/>
              <a:gd name="T68" fmla="*/ 101 w 148"/>
              <a:gd name="T69" fmla="*/ 82 h 148"/>
              <a:gd name="T70" fmla="*/ 115 w 148"/>
              <a:gd name="T71" fmla="*/ 98 h 148"/>
              <a:gd name="T72" fmla="*/ 111 w 148"/>
              <a:gd name="T73" fmla="*/ 10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 h="148">
                <a:moveTo>
                  <a:pt x="145" y="144"/>
                </a:moveTo>
                <a:cubicBezTo>
                  <a:pt x="134" y="128"/>
                  <a:pt x="134" y="128"/>
                  <a:pt x="134" y="128"/>
                </a:cubicBezTo>
                <a:cubicBezTo>
                  <a:pt x="139" y="123"/>
                  <a:pt x="148" y="112"/>
                  <a:pt x="142" y="100"/>
                </a:cubicBezTo>
                <a:cubicBezTo>
                  <a:pt x="135" y="85"/>
                  <a:pt x="127" y="88"/>
                  <a:pt x="119" y="78"/>
                </a:cubicBezTo>
                <a:cubicBezTo>
                  <a:pt x="113" y="90"/>
                  <a:pt x="93" y="69"/>
                  <a:pt x="97" y="63"/>
                </a:cubicBezTo>
                <a:cubicBezTo>
                  <a:pt x="81" y="37"/>
                  <a:pt x="69" y="44"/>
                  <a:pt x="61" y="52"/>
                </a:cubicBezTo>
                <a:cubicBezTo>
                  <a:pt x="26" y="20"/>
                  <a:pt x="26" y="20"/>
                  <a:pt x="26" y="20"/>
                </a:cubicBezTo>
                <a:cubicBezTo>
                  <a:pt x="28" y="19"/>
                  <a:pt x="28" y="19"/>
                  <a:pt x="28" y="19"/>
                </a:cubicBezTo>
                <a:cubicBezTo>
                  <a:pt x="24" y="16"/>
                  <a:pt x="24" y="16"/>
                  <a:pt x="24" y="16"/>
                </a:cubicBezTo>
                <a:cubicBezTo>
                  <a:pt x="24" y="16"/>
                  <a:pt x="24" y="16"/>
                  <a:pt x="25" y="15"/>
                </a:cubicBezTo>
                <a:cubicBezTo>
                  <a:pt x="27" y="13"/>
                  <a:pt x="27" y="13"/>
                  <a:pt x="27" y="13"/>
                </a:cubicBezTo>
                <a:cubicBezTo>
                  <a:pt x="28" y="12"/>
                  <a:pt x="28" y="11"/>
                  <a:pt x="27" y="10"/>
                </a:cubicBezTo>
                <a:cubicBezTo>
                  <a:pt x="26" y="9"/>
                  <a:pt x="25" y="9"/>
                  <a:pt x="24" y="10"/>
                </a:cubicBezTo>
                <a:cubicBezTo>
                  <a:pt x="22" y="12"/>
                  <a:pt x="22" y="12"/>
                  <a:pt x="22" y="12"/>
                </a:cubicBezTo>
                <a:cubicBezTo>
                  <a:pt x="21" y="13"/>
                  <a:pt x="21" y="13"/>
                  <a:pt x="21" y="14"/>
                </a:cubicBezTo>
                <a:cubicBezTo>
                  <a:pt x="17" y="10"/>
                  <a:pt x="17" y="10"/>
                  <a:pt x="17" y="10"/>
                </a:cubicBezTo>
                <a:cubicBezTo>
                  <a:pt x="17" y="10"/>
                  <a:pt x="18" y="10"/>
                  <a:pt x="18" y="9"/>
                </a:cubicBezTo>
                <a:cubicBezTo>
                  <a:pt x="20" y="7"/>
                  <a:pt x="20" y="7"/>
                  <a:pt x="20" y="7"/>
                </a:cubicBezTo>
                <a:cubicBezTo>
                  <a:pt x="21" y="6"/>
                  <a:pt x="21" y="5"/>
                  <a:pt x="20" y="4"/>
                </a:cubicBezTo>
                <a:cubicBezTo>
                  <a:pt x="20" y="3"/>
                  <a:pt x="18" y="3"/>
                  <a:pt x="17" y="4"/>
                </a:cubicBezTo>
                <a:cubicBezTo>
                  <a:pt x="15" y="6"/>
                  <a:pt x="15" y="6"/>
                  <a:pt x="15" y="6"/>
                </a:cubicBezTo>
                <a:cubicBezTo>
                  <a:pt x="15" y="7"/>
                  <a:pt x="14" y="7"/>
                  <a:pt x="14" y="8"/>
                </a:cubicBezTo>
                <a:cubicBezTo>
                  <a:pt x="11" y="5"/>
                  <a:pt x="11" y="5"/>
                  <a:pt x="11" y="5"/>
                </a:cubicBezTo>
                <a:cubicBezTo>
                  <a:pt x="10" y="7"/>
                  <a:pt x="10" y="7"/>
                  <a:pt x="10" y="7"/>
                </a:cubicBezTo>
                <a:cubicBezTo>
                  <a:pt x="10" y="6"/>
                  <a:pt x="10" y="5"/>
                  <a:pt x="9" y="4"/>
                </a:cubicBezTo>
                <a:cubicBezTo>
                  <a:pt x="6" y="1"/>
                  <a:pt x="6" y="1"/>
                  <a:pt x="6" y="1"/>
                </a:cubicBezTo>
                <a:cubicBezTo>
                  <a:pt x="5" y="0"/>
                  <a:pt x="3" y="0"/>
                  <a:pt x="2" y="1"/>
                </a:cubicBezTo>
                <a:cubicBezTo>
                  <a:pt x="0" y="3"/>
                  <a:pt x="0" y="5"/>
                  <a:pt x="2" y="6"/>
                </a:cubicBezTo>
                <a:cubicBezTo>
                  <a:pt x="4" y="9"/>
                  <a:pt x="4" y="9"/>
                  <a:pt x="4" y="9"/>
                </a:cubicBezTo>
                <a:cubicBezTo>
                  <a:pt x="5" y="10"/>
                  <a:pt x="6" y="10"/>
                  <a:pt x="7" y="9"/>
                </a:cubicBezTo>
                <a:cubicBezTo>
                  <a:pt x="6" y="11"/>
                  <a:pt x="6" y="11"/>
                  <a:pt x="6" y="11"/>
                </a:cubicBezTo>
                <a:cubicBezTo>
                  <a:pt x="11" y="17"/>
                  <a:pt x="11" y="17"/>
                  <a:pt x="11" y="17"/>
                </a:cubicBezTo>
                <a:cubicBezTo>
                  <a:pt x="10" y="17"/>
                  <a:pt x="9" y="17"/>
                  <a:pt x="9" y="18"/>
                </a:cubicBezTo>
                <a:cubicBezTo>
                  <a:pt x="6" y="20"/>
                  <a:pt x="6" y="20"/>
                  <a:pt x="6" y="20"/>
                </a:cubicBezTo>
                <a:cubicBezTo>
                  <a:pt x="5" y="21"/>
                  <a:pt x="5" y="22"/>
                  <a:pt x="6" y="23"/>
                </a:cubicBezTo>
                <a:cubicBezTo>
                  <a:pt x="7" y="24"/>
                  <a:pt x="8" y="24"/>
                  <a:pt x="9" y="23"/>
                </a:cubicBezTo>
                <a:cubicBezTo>
                  <a:pt x="12" y="21"/>
                  <a:pt x="12" y="21"/>
                  <a:pt x="12" y="21"/>
                </a:cubicBezTo>
                <a:cubicBezTo>
                  <a:pt x="12" y="20"/>
                  <a:pt x="12" y="19"/>
                  <a:pt x="12" y="19"/>
                </a:cubicBezTo>
                <a:cubicBezTo>
                  <a:pt x="17" y="24"/>
                  <a:pt x="17" y="24"/>
                  <a:pt x="17" y="24"/>
                </a:cubicBezTo>
                <a:cubicBezTo>
                  <a:pt x="16" y="23"/>
                  <a:pt x="15" y="23"/>
                  <a:pt x="14" y="24"/>
                </a:cubicBezTo>
                <a:cubicBezTo>
                  <a:pt x="12" y="26"/>
                  <a:pt x="12" y="26"/>
                  <a:pt x="12" y="26"/>
                </a:cubicBezTo>
                <a:cubicBezTo>
                  <a:pt x="11" y="27"/>
                  <a:pt x="11" y="29"/>
                  <a:pt x="12" y="29"/>
                </a:cubicBezTo>
                <a:cubicBezTo>
                  <a:pt x="12" y="30"/>
                  <a:pt x="14" y="30"/>
                  <a:pt x="15" y="29"/>
                </a:cubicBezTo>
                <a:cubicBezTo>
                  <a:pt x="17" y="27"/>
                  <a:pt x="17" y="27"/>
                  <a:pt x="17" y="27"/>
                </a:cubicBezTo>
                <a:cubicBezTo>
                  <a:pt x="18" y="26"/>
                  <a:pt x="18" y="25"/>
                  <a:pt x="17" y="25"/>
                </a:cubicBezTo>
                <a:cubicBezTo>
                  <a:pt x="20" y="27"/>
                  <a:pt x="20" y="27"/>
                  <a:pt x="20" y="27"/>
                </a:cubicBezTo>
                <a:cubicBezTo>
                  <a:pt x="21" y="26"/>
                  <a:pt x="21" y="26"/>
                  <a:pt x="21" y="26"/>
                </a:cubicBezTo>
                <a:cubicBezTo>
                  <a:pt x="53" y="60"/>
                  <a:pt x="53" y="60"/>
                  <a:pt x="53" y="60"/>
                </a:cubicBezTo>
                <a:cubicBezTo>
                  <a:pt x="53" y="60"/>
                  <a:pt x="53" y="60"/>
                  <a:pt x="53" y="60"/>
                </a:cubicBezTo>
                <a:cubicBezTo>
                  <a:pt x="81" y="89"/>
                  <a:pt x="81" y="89"/>
                  <a:pt x="81" y="89"/>
                </a:cubicBezTo>
                <a:cubicBezTo>
                  <a:pt x="49" y="64"/>
                  <a:pt x="49" y="64"/>
                  <a:pt x="49" y="64"/>
                </a:cubicBezTo>
                <a:cubicBezTo>
                  <a:pt x="43" y="72"/>
                  <a:pt x="41" y="83"/>
                  <a:pt x="64" y="97"/>
                </a:cubicBezTo>
                <a:cubicBezTo>
                  <a:pt x="69" y="92"/>
                  <a:pt x="90" y="113"/>
                  <a:pt x="79" y="118"/>
                </a:cubicBezTo>
                <a:cubicBezTo>
                  <a:pt x="88" y="126"/>
                  <a:pt x="85" y="135"/>
                  <a:pt x="101" y="142"/>
                </a:cubicBezTo>
                <a:cubicBezTo>
                  <a:pt x="113" y="148"/>
                  <a:pt x="125" y="137"/>
                  <a:pt x="129" y="133"/>
                </a:cubicBezTo>
                <a:lnTo>
                  <a:pt x="145" y="144"/>
                </a:lnTo>
                <a:close/>
                <a:moveTo>
                  <a:pt x="96" y="117"/>
                </a:moveTo>
                <a:cubicBezTo>
                  <a:pt x="96" y="115"/>
                  <a:pt x="97" y="113"/>
                  <a:pt x="98" y="116"/>
                </a:cubicBezTo>
                <a:cubicBezTo>
                  <a:pt x="100" y="118"/>
                  <a:pt x="101" y="116"/>
                  <a:pt x="99" y="113"/>
                </a:cubicBezTo>
                <a:cubicBezTo>
                  <a:pt x="94" y="105"/>
                  <a:pt x="85" y="109"/>
                  <a:pt x="82" y="102"/>
                </a:cubicBezTo>
                <a:cubicBezTo>
                  <a:pt x="80" y="96"/>
                  <a:pt x="85" y="94"/>
                  <a:pt x="86" y="97"/>
                </a:cubicBezTo>
                <a:cubicBezTo>
                  <a:pt x="87" y="99"/>
                  <a:pt x="86" y="100"/>
                  <a:pt x="84" y="98"/>
                </a:cubicBezTo>
                <a:cubicBezTo>
                  <a:pt x="83" y="96"/>
                  <a:pt x="82" y="98"/>
                  <a:pt x="84" y="101"/>
                </a:cubicBezTo>
                <a:cubicBezTo>
                  <a:pt x="88" y="107"/>
                  <a:pt x="95" y="101"/>
                  <a:pt x="100" y="112"/>
                </a:cubicBezTo>
                <a:cubicBezTo>
                  <a:pt x="103" y="117"/>
                  <a:pt x="97" y="119"/>
                  <a:pt x="96" y="117"/>
                </a:cubicBezTo>
                <a:close/>
                <a:moveTo>
                  <a:pt x="111" y="100"/>
                </a:moveTo>
                <a:cubicBezTo>
                  <a:pt x="100" y="95"/>
                  <a:pt x="107" y="88"/>
                  <a:pt x="100" y="84"/>
                </a:cubicBezTo>
                <a:cubicBezTo>
                  <a:pt x="97" y="82"/>
                  <a:pt x="95" y="83"/>
                  <a:pt x="97" y="84"/>
                </a:cubicBezTo>
                <a:cubicBezTo>
                  <a:pt x="100" y="86"/>
                  <a:pt x="98" y="87"/>
                  <a:pt x="96" y="86"/>
                </a:cubicBezTo>
                <a:cubicBezTo>
                  <a:pt x="94" y="85"/>
                  <a:pt x="96" y="80"/>
                  <a:pt x="101" y="82"/>
                </a:cubicBezTo>
                <a:cubicBezTo>
                  <a:pt x="108" y="85"/>
                  <a:pt x="105" y="94"/>
                  <a:pt x="112" y="99"/>
                </a:cubicBezTo>
                <a:cubicBezTo>
                  <a:pt x="115" y="101"/>
                  <a:pt x="118" y="100"/>
                  <a:pt x="115" y="98"/>
                </a:cubicBezTo>
                <a:cubicBezTo>
                  <a:pt x="113" y="97"/>
                  <a:pt x="114" y="96"/>
                  <a:pt x="117" y="97"/>
                </a:cubicBezTo>
                <a:cubicBezTo>
                  <a:pt x="119" y="97"/>
                  <a:pt x="117" y="103"/>
                  <a:pt x="111" y="100"/>
                </a:cubicBez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43" name="Freeform 93"/>
          <p:cNvSpPr/>
          <p:nvPr/>
        </p:nvSpPr>
        <p:spPr bwMode="auto">
          <a:xfrm>
            <a:off x="3659513" y="4994646"/>
            <a:ext cx="792349" cy="686924"/>
          </a:xfrm>
          <a:custGeom>
            <a:avLst/>
            <a:gdLst>
              <a:gd name="T0" fmla="*/ 138 w 176"/>
              <a:gd name="T1" fmla="*/ 91 h 153"/>
              <a:gd name="T2" fmla="*/ 120 w 176"/>
              <a:gd name="T3" fmla="*/ 76 h 153"/>
              <a:gd name="T4" fmla="*/ 108 w 176"/>
              <a:gd name="T5" fmla="*/ 61 h 153"/>
              <a:gd name="T6" fmla="*/ 101 w 176"/>
              <a:gd name="T7" fmla="*/ 67 h 153"/>
              <a:gd name="T8" fmla="*/ 97 w 176"/>
              <a:gd name="T9" fmla="*/ 77 h 153"/>
              <a:gd name="T10" fmla="*/ 96 w 176"/>
              <a:gd name="T11" fmla="*/ 78 h 153"/>
              <a:gd name="T12" fmla="*/ 37 w 176"/>
              <a:gd name="T13" fmla="*/ 25 h 153"/>
              <a:gd name="T14" fmla="*/ 34 w 176"/>
              <a:gd name="T15" fmla="*/ 18 h 153"/>
              <a:gd name="T16" fmla="*/ 34 w 176"/>
              <a:gd name="T17" fmla="*/ 18 h 153"/>
              <a:gd name="T18" fmla="*/ 35 w 176"/>
              <a:gd name="T19" fmla="*/ 17 h 153"/>
              <a:gd name="T20" fmla="*/ 36 w 176"/>
              <a:gd name="T21" fmla="*/ 15 h 153"/>
              <a:gd name="T22" fmla="*/ 35 w 176"/>
              <a:gd name="T23" fmla="*/ 12 h 153"/>
              <a:gd name="T24" fmla="*/ 32 w 176"/>
              <a:gd name="T25" fmla="*/ 13 h 153"/>
              <a:gd name="T26" fmla="*/ 31 w 176"/>
              <a:gd name="T27" fmla="*/ 15 h 153"/>
              <a:gd name="T28" fmla="*/ 31 w 176"/>
              <a:gd name="T29" fmla="*/ 16 h 153"/>
              <a:gd name="T30" fmla="*/ 28 w 176"/>
              <a:gd name="T31" fmla="*/ 15 h 153"/>
              <a:gd name="T32" fmla="*/ 29 w 176"/>
              <a:gd name="T33" fmla="*/ 14 h 153"/>
              <a:gd name="T34" fmla="*/ 30 w 176"/>
              <a:gd name="T35" fmla="*/ 12 h 153"/>
              <a:gd name="T36" fmla="*/ 30 w 176"/>
              <a:gd name="T37" fmla="*/ 9 h 153"/>
              <a:gd name="T38" fmla="*/ 27 w 176"/>
              <a:gd name="T39" fmla="*/ 10 h 153"/>
              <a:gd name="T40" fmla="*/ 26 w 176"/>
              <a:gd name="T41" fmla="*/ 12 h 153"/>
              <a:gd name="T42" fmla="*/ 26 w 176"/>
              <a:gd name="T43" fmla="*/ 13 h 153"/>
              <a:gd name="T44" fmla="*/ 23 w 176"/>
              <a:gd name="T45" fmla="*/ 12 h 153"/>
              <a:gd name="T46" fmla="*/ 24 w 176"/>
              <a:gd name="T47" fmla="*/ 11 h 153"/>
              <a:gd name="T48" fmla="*/ 25 w 176"/>
              <a:gd name="T49" fmla="*/ 9 h 153"/>
              <a:gd name="T50" fmla="*/ 25 w 176"/>
              <a:gd name="T51" fmla="*/ 6 h 153"/>
              <a:gd name="T52" fmla="*/ 22 w 176"/>
              <a:gd name="T53" fmla="*/ 7 h 153"/>
              <a:gd name="T54" fmla="*/ 20 w 176"/>
              <a:gd name="T55" fmla="*/ 9 h 153"/>
              <a:gd name="T56" fmla="*/ 20 w 176"/>
              <a:gd name="T57" fmla="*/ 10 h 153"/>
              <a:gd name="T58" fmla="*/ 18 w 176"/>
              <a:gd name="T59" fmla="*/ 9 h 153"/>
              <a:gd name="T60" fmla="*/ 19 w 176"/>
              <a:gd name="T61" fmla="*/ 8 h 153"/>
              <a:gd name="T62" fmla="*/ 20 w 176"/>
              <a:gd name="T63" fmla="*/ 6 h 153"/>
              <a:gd name="T64" fmla="*/ 19 w 176"/>
              <a:gd name="T65" fmla="*/ 3 h 153"/>
              <a:gd name="T66" fmla="*/ 16 w 176"/>
              <a:gd name="T67" fmla="*/ 4 h 153"/>
              <a:gd name="T68" fmla="*/ 15 w 176"/>
              <a:gd name="T69" fmla="*/ 6 h 153"/>
              <a:gd name="T70" fmla="*/ 15 w 176"/>
              <a:gd name="T71" fmla="*/ 8 h 153"/>
              <a:gd name="T72" fmla="*/ 12 w 176"/>
              <a:gd name="T73" fmla="*/ 6 h 153"/>
              <a:gd name="T74" fmla="*/ 14 w 176"/>
              <a:gd name="T75" fmla="*/ 5 h 153"/>
              <a:gd name="T76" fmla="*/ 15 w 176"/>
              <a:gd name="T77" fmla="*/ 3 h 153"/>
              <a:gd name="T78" fmla="*/ 14 w 176"/>
              <a:gd name="T79" fmla="*/ 0 h 153"/>
              <a:gd name="T80" fmla="*/ 11 w 176"/>
              <a:gd name="T81" fmla="*/ 1 h 153"/>
              <a:gd name="T82" fmla="*/ 10 w 176"/>
              <a:gd name="T83" fmla="*/ 3 h 153"/>
              <a:gd name="T84" fmla="*/ 10 w 176"/>
              <a:gd name="T85" fmla="*/ 5 h 153"/>
              <a:gd name="T86" fmla="*/ 4 w 176"/>
              <a:gd name="T87" fmla="*/ 13 h 153"/>
              <a:gd name="T88" fmla="*/ 10 w 176"/>
              <a:gd name="T89" fmla="*/ 12 h 153"/>
              <a:gd name="T90" fmla="*/ 23 w 176"/>
              <a:gd name="T91" fmla="*/ 29 h 153"/>
              <a:gd name="T92" fmla="*/ 30 w 176"/>
              <a:gd name="T93" fmla="*/ 29 h 153"/>
              <a:gd name="T94" fmla="*/ 94 w 176"/>
              <a:gd name="T95" fmla="*/ 95 h 153"/>
              <a:gd name="T96" fmla="*/ 122 w 176"/>
              <a:gd name="T97" fmla="*/ 124 h 153"/>
              <a:gd name="T98" fmla="*/ 92 w 176"/>
              <a:gd name="T99" fmla="*/ 100 h 153"/>
              <a:gd name="T100" fmla="*/ 92 w 176"/>
              <a:gd name="T101" fmla="*/ 100 h 153"/>
              <a:gd name="T102" fmla="*/ 82 w 176"/>
              <a:gd name="T103" fmla="*/ 100 h 153"/>
              <a:gd name="T104" fmla="*/ 78 w 176"/>
              <a:gd name="T105" fmla="*/ 107 h 153"/>
              <a:gd name="T106" fmla="*/ 99 w 176"/>
              <a:gd name="T107" fmla="*/ 119 h 153"/>
              <a:gd name="T108" fmla="*/ 111 w 176"/>
              <a:gd name="T109" fmla="*/ 146 h 153"/>
              <a:gd name="T110" fmla="*/ 153 w 176"/>
              <a:gd name="T111" fmla="*/ 131 h 153"/>
              <a:gd name="T112" fmla="*/ 138 w 176"/>
              <a:gd name="T113" fmla="*/ 9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6" h="153">
                <a:moveTo>
                  <a:pt x="138" y="91"/>
                </a:moveTo>
                <a:cubicBezTo>
                  <a:pt x="127" y="90"/>
                  <a:pt x="121" y="83"/>
                  <a:pt x="120" y="76"/>
                </a:cubicBezTo>
                <a:cubicBezTo>
                  <a:pt x="118" y="68"/>
                  <a:pt x="112" y="62"/>
                  <a:pt x="108" y="61"/>
                </a:cubicBezTo>
                <a:cubicBezTo>
                  <a:pt x="88" y="53"/>
                  <a:pt x="92" y="61"/>
                  <a:pt x="101" y="67"/>
                </a:cubicBezTo>
                <a:cubicBezTo>
                  <a:pt x="111" y="73"/>
                  <a:pt x="104" y="85"/>
                  <a:pt x="97" y="77"/>
                </a:cubicBezTo>
                <a:cubicBezTo>
                  <a:pt x="96" y="78"/>
                  <a:pt x="96" y="78"/>
                  <a:pt x="96" y="78"/>
                </a:cubicBezTo>
                <a:cubicBezTo>
                  <a:pt x="37" y="25"/>
                  <a:pt x="37" y="25"/>
                  <a:pt x="37" y="25"/>
                </a:cubicBezTo>
                <a:cubicBezTo>
                  <a:pt x="34" y="18"/>
                  <a:pt x="34" y="18"/>
                  <a:pt x="34" y="18"/>
                </a:cubicBezTo>
                <a:cubicBezTo>
                  <a:pt x="34" y="18"/>
                  <a:pt x="34" y="18"/>
                  <a:pt x="34" y="18"/>
                </a:cubicBezTo>
                <a:cubicBezTo>
                  <a:pt x="34" y="17"/>
                  <a:pt x="34" y="17"/>
                  <a:pt x="35" y="17"/>
                </a:cubicBezTo>
                <a:cubicBezTo>
                  <a:pt x="36" y="15"/>
                  <a:pt x="36" y="15"/>
                  <a:pt x="36" y="15"/>
                </a:cubicBezTo>
                <a:cubicBezTo>
                  <a:pt x="36" y="14"/>
                  <a:pt x="36" y="13"/>
                  <a:pt x="35" y="12"/>
                </a:cubicBezTo>
                <a:cubicBezTo>
                  <a:pt x="34" y="12"/>
                  <a:pt x="33" y="12"/>
                  <a:pt x="32" y="13"/>
                </a:cubicBezTo>
                <a:cubicBezTo>
                  <a:pt x="31" y="15"/>
                  <a:pt x="31" y="15"/>
                  <a:pt x="31" y="15"/>
                </a:cubicBezTo>
                <a:cubicBezTo>
                  <a:pt x="31" y="15"/>
                  <a:pt x="31" y="16"/>
                  <a:pt x="31" y="16"/>
                </a:cubicBezTo>
                <a:cubicBezTo>
                  <a:pt x="30" y="16"/>
                  <a:pt x="29" y="15"/>
                  <a:pt x="28" y="15"/>
                </a:cubicBezTo>
                <a:cubicBezTo>
                  <a:pt x="29" y="15"/>
                  <a:pt x="29" y="14"/>
                  <a:pt x="29" y="14"/>
                </a:cubicBezTo>
                <a:cubicBezTo>
                  <a:pt x="30" y="12"/>
                  <a:pt x="30" y="12"/>
                  <a:pt x="30" y="12"/>
                </a:cubicBezTo>
                <a:cubicBezTo>
                  <a:pt x="31" y="11"/>
                  <a:pt x="31" y="10"/>
                  <a:pt x="30" y="9"/>
                </a:cubicBezTo>
                <a:cubicBezTo>
                  <a:pt x="29" y="9"/>
                  <a:pt x="27" y="9"/>
                  <a:pt x="27" y="10"/>
                </a:cubicBezTo>
                <a:cubicBezTo>
                  <a:pt x="26" y="12"/>
                  <a:pt x="26" y="12"/>
                  <a:pt x="26" y="12"/>
                </a:cubicBezTo>
                <a:cubicBezTo>
                  <a:pt x="25" y="12"/>
                  <a:pt x="25" y="13"/>
                  <a:pt x="26" y="13"/>
                </a:cubicBezTo>
                <a:cubicBezTo>
                  <a:pt x="25" y="13"/>
                  <a:pt x="24" y="12"/>
                  <a:pt x="23" y="12"/>
                </a:cubicBezTo>
                <a:cubicBezTo>
                  <a:pt x="24" y="12"/>
                  <a:pt x="24" y="12"/>
                  <a:pt x="24" y="11"/>
                </a:cubicBezTo>
                <a:cubicBezTo>
                  <a:pt x="25" y="9"/>
                  <a:pt x="25" y="9"/>
                  <a:pt x="25" y="9"/>
                </a:cubicBezTo>
                <a:cubicBezTo>
                  <a:pt x="26" y="8"/>
                  <a:pt x="26" y="7"/>
                  <a:pt x="25" y="6"/>
                </a:cubicBezTo>
                <a:cubicBezTo>
                  <a:pt x="24" y="6"/>
                  <a:pt x="22" y="6"/>
                  <a:pt x="22" y="7"/>
                </a:cubicBezTo>
                <a:cubicBezTo>
                  <a:pt x="20" y="9"/>
                  <a:pt x="20" y="9"/>
                  <a:pt x="20" y="9"/>
                </a:cubicBezTo>
                <a:cubicBezTo>
                  <a:pt x="20" y="9"/>
                  <a:pt x="20" y="10"/>
                  <a:pt x="20" y="10"/>
                </a:cubicBezTo>
                <a:cubicBezTo>
                  <a:pt x="19" y="10"/>
                  <a:pt x="19" y="9"/>
                  <a:pt x="18" y="9"/>
                </a:cubicBezTo>
                <a:cubicBezTo>
                  <a:pt x="18" y="9"/>
                  <a:pt x="19" y="9"/>
                  <a:pt x="19" y="8"/>
                </a:cubicBezTo>
                <a:cubicBezTo>
                  <a:pt x="20" y="6"/>
                  <a:pt x="20" y="6"/>
                  <a:pt x="20" y="6"/>
                </a:cubicBezTo>
                <a:cubicBezTo>
                  <a:pt x="21" y="5"/>
                  <a:pt x="20" y="4"/>
                  <a:pt x="19" y="3"/>
                </a:cubicBezTo>
                <a:cubicBezTo>
                  <a:pt x="18" y="3"/>
                  <a:pt x="17" y="3"/>
                  <a:pt x="16" y="4"/>
                </a:cubicBezTo>
                <a:cubicBezTo>
                  <a:pt x="15" y="6"/>
                  <a:pt x="15" y="6"/>
                  <a:pt x="15" y="6"/>
                </a:cubicBezTo>
                <a:cubicBezTo>
                  <a:pt x="15" y="6"/>
                  <a:pt x="15" y="7"/>
                  <a:pt x="15" y="8"/>
                </a:cubicBezTo>
                <a:cubicBezTo>
                  <a:pt x="14" y="7"/>
                  <a:pt x="13" y="7"/>
                  <a:pt x="12" y="6"/>
                </a:cubicBezTo>
                <a:cubicBezTo>
                  <a:pt x="13" y="6"/>
                  <a:pt x="13" y="6"/>
                  <a:pt x="14" y="5"/>
                </a:cubicBezTo>
                <a:cubicBezTo>
                  <a:pt x="15" y="3"/>
                  <a:pt x="15" y="3"/>
                  <a:pt x="15" y="3"/>
                </a:cubicBezTo>
                <a:cubicBezTo>
                  <a:pt x="16" y="2"/>
                  <a:pt x="15" y="1"/>
                  <a:pt x="14" y="0"/>
                </a:cubicBezTo>
                <a:cubicBezTo>
                  <a:pt x="13" y="0"/>
                  <a:pt x="12" y="0"/>
                  <a:pt x="11" y="1"/>
                </a:cubicBezTo>
                <a:cubicBezTo>
                  <a:pt x="10" y="3"/>
                  <a:pt x="10" y="3"/>
                  <a:pt x="10" y="3"/>
                </a:cubicBezTo>
                <a:cubicBezTo>
                  <a:pt x="10" y="4"/>
                  <a:pt x="10" y="5"/>
                  <a:pt x="10" y="5"/>
                </a:cubicBezTo>
                <a:cubicBezTo>
                  <a:pt x="6" y="3"/>
                  <a:pt x="0" y="6"/>
                  <a:pt x="4" y="13"/>
                </a:cubicBezTo>
                <a:cubicBezTo>
                  <a:pt x="6" y="16"/>
                  <a:pt x="10" y="12"/>
                  <a:pt x="10" y="12"/>
                </a:cubicBezTo>
                <a:cubicBezTo>
                  <a:pt x="23" y="29"/>
                  <a:pt x="23" y="29"/>
                  <a:pt x="23" y="29"/>
                </a:cubicBezTo>
                <a:cubicBezTo>
                  <a:pt x="30" y="29"/>
                  <a:pt x="30" y="29"/>
                  <a:pt x="30" y="29"/>
                </a:cubicBezTo>
                <a:cubicBezTo>
                  <a:pt x="94" y="95"/>
                  <a:pt x="94" y="95"/>
                  <a:pt x="94" y="95"/>
                </a:cubicBezTo>
                <a:cubicBezTo>
                  <a:pt x="122" y="124"/>
                  <a:pt x="122" y="124"/>
                  <a:pt x="122" y="124"/>
                </a:cubicBezTo>
                <a:cubicBezTo>
                  <a:pt x="92" y="100"/>
                  <a:pt x="92" y="100"/>
                  <a:pt x="92" y="100"/>
                </a:cubicBezTo>
                <a:cubicBezTo>
                  <a:pt x="92" y="100"/>
                  <a:pt x="92" y="100"/>
                  <a:pt x="92" y="100"/>
                </a:cubicBezTo>
                <a:cubicBezTo>
                  <a:pt x="89" y="103"/>
                  <a:pt x="85" y="103"/>
                  <a:pt x="82" y="100"/>
                </a:cubicBezTo>
                <a:cubicBezTo>
                  <a:pt x="71" y="89"/>
                  <a:pt x="70" y="100"/>
                  <a:pt x="78" y="107"/>
                </a:cubicBezTo>
                <a:cubicBezTo>
                  <a:pt x="85" y="115"/>
                  <a:pt x="91" y="111"/>
                  <a:pt x="99" y="119"/>
                </a:cubicBezTo>
                <a:cubicBezTo>
                  <a:pt x="106" y="127"/>
                  <a:pt x="103" y="142"/>
                  <a:pt x="111" y="146"/>
                </a:cubicBezTo>
                <a:cubicBezTo>
                  <a:pt x="124" y="153"/>
                  <a:pt x="130" y="153"/>
                  <a:pt x="153" y="131"/>
                </a:cubicBezTo>
                <a:cubicBezTo>
                  <a:pt x="176" y="108"/>
                  <a:pt x="149" y="93"/>
                  <a:pt x="138" y="91"/>
                </a:cubicBez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44" name="Freeform 94"/>
          <p:cNvSpPr>
            <a:spLocks noEditPoints="1"/>
          </p:cNvSpPr>
          <p:nvPr/>
        </p:nvSpPr>
        <p:spPr bwMode="auto">
          <a:xfrm>
            <a:off x="4694621" y="4994148"/>
            <a:ext cx="666523" cy="690327"/>
          </a:xfrm>
          <a:custGeom>
            <a:avLst/>
            <a:gdLst>
              <a:gd name="T0" fmla="*/ 93 w 148"/>
              <a:gd name="T1" fmla="*/ 100 h 154"/>
              <a:gd name="T2" fmla="*/ 106 w 148"/>
              <a:gd name="T3" fmla="*/ 105 h 154"/>
              <a:gd name="T4" fmla="*/ 119 w 148"/>
              <a:gd name="T5" fmla="*/ 92 h 154"/>
              <a:gd name="T6" fmla="*/ 119 w 148"/>
              <a:gd name="T7" fmla="*/ 41 h 154"/>
              <a:gd name="T8" fmla="*/ 129 w 148"/>
              <a:gd name="T9" fmla="*/ 45 h 154"/>
              <a:gd name="T10" fmla="*/ 140 w 148"/>
              <a:gd name="T11" fmla="*/ 43 h 154"/>
              <a:gd name="T12" fmla="*/ 131 w 148"/>
              <a:gd name="T13" fmla="*/ 38 h 154"/>
              <a:gd name="T14" fmla="*/ 119 w 148"/>
              <a:gd name="T15" fmla="*/ 31 h 154"/>
              <a:gd name="T16" fmla="*/ 119 w 148"/>
              <a:gd name="T17" fmla="*/ 30 h 154"/>
              <a:gd name="T18" fmla="*/ 113 w 148"/>
              <a:gd name="T19" fmla="*/ 32 h 154"/>
              <a:gd name="T20" fmla="*/ 113 w 148"/>
              <a:gd name="T21" fmla="*/ 87 h 154"/>
              <a:gd name="T22" fmla="*/ 106 w 148"/>
              <a:gd name="T23" fmla="*/ 87 h 154"/>
              <a:gd name="T24" fmla="*/ 93 w 148"/>
              <a:gd name="T25" fmla="*/ 100 h 154"/>
              <a:gd name="T26" fmla="*/ 37 w 148"/>
              <a:gd name="T27" fmla="*/ 84 h 154"/>
              <a:gd name="T28" fmla="*/ 50 w 148"/>
              <a:gd name="T29" fmla="*/ 89 h 154"/>
              <a:gd name="T30" fmla="*/ 63 w 148"/>
              <a:gd name="T31" fmla="*/ 77 h 154"/>
              <a:gd name="T32" fmla="*/ 63 w 148"/>
              <a:gd name="T33" fmla="*/ 27 h 154"/>
              <a:gd name="T34" fmla="*/ 94 w 148"/>
              <a:gd name="T35" fmla="*/ 13 h 154"/>
              <a:gd name="T36" fmla="*/ 94 w 148"/>
              <a:gd name="T37" fmla="*/ 55 h 154"/>
              <a:gd name="T38" fmla="*/ 87 w 148"/>
              <a:gd name="T39" fmla="*/ 55 h 154"/>
              <a:gd name="T40" fmla="*/ 74 w 148"/>
              <a:gd name="T41" fmla="*/ 68 h 154"/>
              <a:gd name="T42" fmla="*/ 87 w 148"/>
              <a:gd name="T43" fmla="*/ 73 h 154"/>
              <a:gd name="T44" fmla="*/ 100 w 148"/>
              <a:gd name="T45" fmla="*/ 60 h 154"/>
              <a:gd name="T46" fmla="*/ 100 w 148"/>
              <a:gd name="T47" fmla="*/ 0 h 154"/>
              <a:gd name="T48" fmla="*/ 96 w 148"/>
              <a:gd name="T49" fmla="*/ 1 h 154"/>
              <a:gd name="T50" fmla="*/ 96 w 148"/>
              <a:gd name="T51" fmla="*/ 0 h 154"/>
              <a:gd name="T52" fmla="*/ 59 w 148"/>
              <a:gd name="T53" fmla="*/ 16 h 154"/>
              <a:gd name="T54" fmla="*/ 59 w 148"/>
              <a:gd name="T55" fmla="*/ 18 h 154"/>
              <a:gd name="T56" fmla="*/ 57 w 148"/>
              <a:gd name="T57" fmla="*/ 18 h 154"/>
              <a:gd name="T58" fmla="*/ 57 w 148"/>
              <a:gd name="T59" fmla="*/ 71 h 154"/>
              <a:gd name="T60" fmla="*/ 50 w 148"/>
              <a:gd name="T61" fmla="*/ 72 h 154"/>
              <a:gd name="T62" fmla="*/ 37 w 148"/>
              <a:gd name="T63" fmla="*/ 84 h 154"/>
              <a:gd name="T64" fmla="*/ 127 w 148"/>
              <a:gd name="T65" fmla="*/ 60 h 154"/>
              <a:gd name="T66" fmla="*/ 127 w 148"/>
              <a:gd name="T67" fmla="*/ 67 h 154"/>
              <a:gd name="T68" fmla="*/ 140 w 148"/>
              <a:gd name="T69" fmla="*/ 74 h 154"/>
              <a:gd name="T70" fmla="*/ 140 w 148"/>
              <a:gd name="T71" fmla="*/ 141 h 154"/>
              <a:gd name="T72" fmla="*/ 99 w 148"/>
              <a:gd name="T73" fmla="*/ 131 h 154"/>
              <a:gd name="T74" fmla="*/ 78 w 148"/>
              <a:gd name="T75" fmla="*/ 145 h 154"/>
              <a:gd name="T76" fmla="*/ 78 w 148"/>
              <a:gd name="T77" fmla="*/ 146 h 154"/>
              <a:gd name="T78" fmla="*/ 70 w 148"/>
              <a:gd name="T79" fmla="*/ 146 h 154"/>
              <a:gd name="T80" fmla="*/ 70 w 148"/>
              <a:gd name="T81" fmla="*/ 145 h 154"/>
              <a:gd name="T82" fmla="*/ 49 w 148"/>
              <a:gd name="T83" fmla="*/ 131 h 154"/>
              <a:gd name="T84" fmla="*/ 8 w 148"/>
              <a:gd name="T85" fmla="*/ 141 h 154"/>
              <a:gd name="T86" fmla="*/ 8 w 148"/>
              <a:gd name="T87" fmla="*/ 74 h 154"/>
              <a:gd name="T88" fmla="*/ 41 w 148"/>
              <a:gd name="T89" fmla="*/ 63 h 154"/>
              <a:gd name="T90" fmla="*/ 41 w 148"/>
              <a:gd name="T91" fmla="*/ 56 h 154"/>
              <a:gd name="T92" fmla="*/ 0 w 148"/>
              <a:gd name="T93" fmla="*/ 68 h 154"/>
              <a:gd name="T94" fmla="*/ 0 w 148"/>
              <a:gd name="T95" fmla="*/ 149 h 154"/>
              <a:gd name="T96" fmla="*/ 54 w 148"/>
              <a:gd name="T97" fmla="*/ 145 h 154"/>
              <a:gd name="T98" fmla="*/ 65 w 148"/>
              <a:gd name="T99" fmla="*/ 148 h 154"/>
              <a:gd name="T100" fmla="*/ 64 w 148"/>
              <a:gd name="T101" fmla="*/ 149 h 154"/>
              <a:gd name="T102" fmla="*/ 74 w 148"/>
              <a:gd name="T103" fmla="*/ 154 h 154"/>
              <a:gd name="T104" fmla="*/ 84 w 148"/>
              <a:gd name="T105" fmla="*/ 149 h 154"/>
              <a:gd name="T106" fmla="*/ 83 w 148"/>
              <a:gd name="T107" fmla="*/ 148 h 154"/>
              <a:gd name="T108" fmla="*/ 94 w 148"/>
              <a:gd name="T109" fmla="*/ 145 h 154"/>
              <a:gd name="T110" fmla="*/ 148 w 148"/>
              <a:gd name="T111" fmla="*/ 149 h 154"/>
              <a:gd name="T112" fmla="*/ 148 w 148"/>
              <a:gd name="T113" fmla="*/ 68 h 154"/>
              <a:gd name="T114" fmla="*/ 127 w 148"/>
              <a:gd name="T115" fmla="*/ 6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8" h="154">
                <a:moveTo>
                  <a:pt x="93" y="100"/>
                </a:moveTo>
                <a:cubicBezTo>
                  <a:pt x="93" y="105"/>
                  <a:pt x="99" y="107"/>
                  <a:pt x="106" y="105"/>
                </a:cubicBezTo>
                <a:cubicBezTo>
                  <a:pt x="113" y="103"/>
                  <a:pt x="119" y="97"/>
                  <a:pt x="119" y="92"/>
                </a:cubicBezTo>
                <a:cubicBezTo>
                  <a:pt x="119" y="92"/>
                  <a:pt x="119" y="58"/>
                  <a:pt x="119" y="41"/>
                </a:cubicBezTo>
                <a:cubicBezTo>
                  <a:pt x="119" y="41"/>
                  <a:pt x="123" y="40"/>
                  <a:pt x="129" y="45"/>
                </a:cubicBezTo>
                <a:cubicBezTo>
                  <a:pt x="135" y="51"/>
                  <a:pt x="140" y="43"/>
                  <a:pt x="140" y="43"/>
                </a:cubicBezTo>
                <a:cubicBezTo>
                  <a:pt x="140" y="43"/>
                  <a:pt x="133" y="43"/>
                  <a:pt x="131" y="38"/>
                </a:cubicBezTo>
                <a:cubicBezTo>
                  <a:pt x="128" y="32"/>
                  <a:pt x="120" y="31"/>
                  <a:pt x="119" y="31"/>
                </a:cubicBezTo>
                <a:cubicBezTo>
                  <a:pt x="119" y="30"/>
                  <a:pt x="119" y="30"/>
                  <a:pt x="119" y="30"/>
                </a:cubicBezTo>
                <a:cubicBezTo>
                  <a:pt x="113" y="32"/>
                  <a:pt x="113" y="32"/>
                  <a:pt x="113" y="32"/>
                </a:cubicBezTo>
                <a:cubicBezTo>
                  <a:pt x="113" y="87"/>
                  <a:pt x="113" y="87"/>
                  <a:pt x="113" y="87"/>
                </a:cubicBezTo>
                <a:cubicBezTo>
                  <a:pt x="111" y="87"/>
                  <a:pt x="109" y="87"/>
                  <a:pt x="106" y="87"/>
                </a:cubicBezTo>
                <a:cubicBezTo>
                  <a:pt x="99" y="90"/>
                  <a:pt x="93" y="95"/>
                  <a:pt x="93" y="100"/>
                </a:cubicBezTo>
                <a:close/>
                <a:moveTo>
                  <a:pt x="37" y="84"/>
                </a:moveTo>
                <a:cubicBezTo>
                  <a:pt x="37" y="89"/>
                  <a:pt x="43" y="91"/>
                  <a:pt x="50" y="89"/>
                </a:cubicBezTo>
                <a:cubicBezTo>
                  <a:pt x="57" y="87"/>
                  <a:pt x="63" y="81"/>
                  <a:pt x="63" y="77"/>
                </a:cubicBezTo>
                <a:cubicBezTo>
                  <a:pt x="63" y="27"/>
                  <a:pt x="63" y="27"/>
                  <a:pt x="63" y="27"/>
                </a:cubicBezTo>
                <a:cubicBezTo>
                  <a:pt x="94" y="13"/>
                  <a:pt x="94" y="13"/>
                  <a:pt x="94" y="13"/>
                </a:cubicBezTo>
                <a:cubicBezTo>
                  <a:pt x="94" y="55"/>
                  <a:pt x="94" y="55"/>
                  <a:pt x="94" y="55"/>
                </a:cubicBezTo>
                <a:cubicBezTo>
                  <a:pt x="92" y="55"/>
                  <a:pt x="90" y="55"/>
                  <a:pt x="87" y="55"/>
                </a:cubicBezTo>
                <a:cubicBezTo>
                  <a:pt x="80" y="57"/>
                  <a:pt x="74" y="63"/>
                  <a:pt x="74" y="68"/>
                </a:cubicBezTo>
                <a:cubicBezTo>
                  <a:pt x="74" y="73"/>
                  <a:pt x="80" y="75"/>
                  <a:pt x="87" y="73"/>
                </a:cubicBezTo>
                <a:cubicBezTo>
                  <a:pt x="94" y="70"/>
                  <a:pt x="100" y="65"/>
                  <a:pt x="100" y="60"/>
                </a:cubicBezTo>
                <a:cubicBezTo>
                  <a:pt x="100" y="0"/>
                  <a:pt x="100" y="0"/>
                  <a:pt x="100" y="0"/>
                </a:cubicBezTo>
                <a:cubicBezTo>
                  <a:pt x="96" y="1"/>
                  <a:pt x="96" y="1"/>
                  <a:pt x="96" y="1"/>
                </a:cubicBezTo>
                <a:cubicBezTo>
                  <a:pt x="96" y="0"/>
                  <a:pt x="96" y="0"/>
                  <a:pt x="96" y="0"/>
                </a:cubicBezTo>
                <a:cubicBezTo>
                  <a:pt x="59" y="16"/>
                  <a:pt x="59" y="16"/>
                  <a:pt x="59" y="16"/>
                </a:cubicBezTo>
                <a:cubicBezTo>
                  <a:pt x="59" y="18"/>
                  <a:pt x="59" y="18"/>
                  <a:pt x="59" y="18"/>
                </a:cubicBezTo>
                <a:cubicBezTo>
                  <a:pt x="57" y="18"/>
                  <a:pt x="57" y="18"/>
                  <a:pt x="57" y="18"/>
                </a:cubicBezTo>
                <a:cubicBezTo>
                  <a:pt x="57" y="71"/>
                  <a:pt x="57" y="71"/>
                  <a:pt x="57" y="71"/>
                </a:cubicBezTo>
                <a:cubicBezTo>
                  <a:pt x="55" y="71"/>
                  <a:pt x="53" y="71"/>
                  <a:pt x="50" y="72"/>
                </a:cubicBezTo>
                <a:cubicBezTo>
                  <a:pt x="43" y="74"/>
                  <a:pt x="37" y="80"/>
                  <a:pt x="37" y="84"/>
                </a:cubicBezTo>
                <a:close/>
                <a:moveTo>
                  <a:pt x="127" y="60"/>
                </a:moveTo>
                <a:cubicBezTo>
                  <a:pt x="127" y="67"/>
                  <a:pt x="127" y="67"/>
                  <a:pt x="127" y="67"/>
                </a:cubicBezTo>
                <a:cubicBezTo>
                  <a:pt x="136" y="70"/>
                  <a:pt x="140" y="74"/>
                  <a:pt x="140" y="74"/>
                </a:cubicBezTo>
                <a:cubicBezTo>
                  <a:pt x="140" y="141"/>
                  <a:pt x="140" y="141"/>
                  <a:pt x="140" y="141"/>
                </a:cubicBezTo>
                <a:cubicBezTo>
                  <a:pt x="140" y="141"/>
                  <a:pt x="115" y="131"/>
                  <a:pt x="99" y="131"/>
                </a:cubicBezTo>
                <a:cubicBezTo>
                  <a:pt x="82" y="131"/>
                  <a:pt x="78" y="145"/>
                  <a:pt x="78" y="145"/>
                </a:cubicBezTo>
                <a:cubicBezTo>
                  <a:pt x="78" y="146"/>
                  <a:pt x="78" y="146"/>
                  <a:pt x="78" y="146"/>
                </a:cubicBezTo>
                <a:cubicBezTo>
                  <a:pt x="70" y="146"/>
                  <a:pt x="70" y="146"/>
                  <a:pt x="70" y="146"/>
                </a:cubicBezTo>
                <a:cubicBezTo>
                  <a:pt x="70" y="145"/>
                  <a:pt x="70" y="145"/>
                  <a:pt x="70" y="145"/>
                </a:cubicBezTo>
                <a:cubicBezTo>
                  <a:pt x="70" y="145"/>
                  <a:pt x="66" y="131"/>
                  <a:pt x="49" y="131"/>
                </a:cubicBezTo>
                <a:cubicBezTo>
                  <a:pt x="33" y="131"/>
                  <a:pt x="8" y="141"/>
                  <a:pt x="8" y="141"/>
                </a:cubicBezTo>
                <a:cubicBezTo>
                  <a:pt x="8" y="74"/>
                  <a:pt x="8" y="74"/>
                  <a:pt x="8" y="74"/>
                </a:cubicBezTo>
                <a:cubicBezTo>
                  <a:pt x="8" y="74"/>
                  <a:pt x="17" y="65"/>
                  <a:pt x="41" y="63"/>
                </a:cubicBezTo>
                <a:cubicBezTo>
                  <a:pt x="41" y="56"/>
                  <a:pt x="41" y="56"/>
                  <a:pt x="41" y="56"/>
                </a:cubicBezTo>
                <a:cubicBezTo>
                  <a:pt x="15" y="58"/>
                  <a:pt x="0" y="68"/>
                  <a:pt x="0" y="68"/>
                </a:cubicBezTo>
                <a:cubicBezTo>
                  <a:pt x="0" y="149"/>
                  <a:pt x="0" y="149"/>
                  <a:pt x="0" y="149"/>
                </a:cubicBezTo>
                <a:cubicBezTo>
                  <a:pt x="0" y="149"/>
                  <a:pt x="32" y="145"/>
                  <a:pt x="54" y="145"/>
                </a:cubicBezTo>
                <a:cubicBezTo>
                  <a:pt x="58" y="145"/>
                  <a:pt x="62" y="146"/>
                  <a:pt x="65" y="148"/>
                </a:cubicBezTo>
                <a:cubicBezTo>
                  <a:pt x="64" y="148"/>
                  <a:pt x="64" y="149"/>
                  <a:pt x="64" y="149"/>
                </a:cubicBezTo>
                <a:cubicBezTo>
                  <a:pt x="64" y="152"/>
                  <a:pt x="68" y="154"/>
                  <a:pt x="74" y="154"/>
                </a:cubicBezTo>
                <a:cubicBezTo>
                  <a:pt x="79" y="154"/>
                  <a:pt x="84" y="152"/>
                  <a:pt x="84" y="149"/>
                </a:cubicBezTo>
                <a:cubicBezTo>
                  <a:pt x="84" y="149"/>
                  <a:pt x="83" y="148"/>
                  <a:pt x="83" y="148"/>
                </a:cubicBezTo>
                <a:cubicBezTo>
                  <a:pt x="86" y="146"/>
                  <a:pt x="90" y="145"/>
                  <a:pt x="94" y="145"/>
                </a:cubicBezTo>
                <a:cubicBezTo>
                  <a:pt x="116" y="145"/>
                  <a:pt x="148" y="149"/>
                  <a:pt x="148" y="149"/>
                </a:cubicBezTo>
                <a:cubicBezTo>
                  <a:pt x="148" y="68"/>
                  <a:pt x="148" y="68"/>
                  <a:pt x="148" y="68"/>
                </a:cubicBezTo>
                <a:cubicBezTo>
                  <a:pt x="148" y="68"/>
                  <a:pt x="140" y="63"/>
                  <a:pt x="127" y="60"/>
                </a:cubicBez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45" name="Freeform 95"/>
          <p:cNvSpPr>
            <a:spLocks noEditPoints="1"/>
          </p:cNvSpPr>
          <p:nvPr/>
        </p:nvSpPr>
        <p:spPr bwMode="auto">
          <a:xfrm>
            <a:off x="5715812" y="5008563"/>
            <a:ext cx="635921" cy="591709"/>
          </a:xfrm>
          <a:custGeom>
            <a:avLst/>
            <a:gdLst>
              <a:gd name="T0" fmla="*/ 9 w 141"/>
              <a:gd name="T1" fmla="*/ 37 h 132"/>
              <a:gd name="T2" fmla="*/ 132 w 141"/>
              <a:gd name="T3" fmla="*/ 46 h 132"/>
              <a:gd name="T4" fmla="*/ 132 w 141"/>
              <a:gd name="T5" fmla="*/ 99 h 132"/>
              <a:gd name="T6" fmla="*/ 124 w 141"/>
              <a:gd name="T7" fmla="*/ 58 h 132"/>
              <a:gd name="T8" fmla="*/ 128 w 141"/>
              <a:gd name="T9" fmla="*/ 50 h 132"/>
              <a:gd name="T10" fmla="*/ 112 w 141"/>
              <a:gd name="T11" fmla="*/ 54 h 132"/>
              <a:gd name="T12" fmla="*/ 112 w 141"/>
              <a:gd name="T13" fmla="*/ 95 h 132"/>
              <a:gd name="T14" fmla="*/ 108 w 141"/>
              <a:gd name="T15" fmla="*/ 103 h 132"/>
              <a:gd name="T16" fmla="*/ 132 w 141"/>
              <a:gd name="T17" fmla="*/ 99 h 132"/>
              <a:gd name="T18" fmla="*/ 75 w 141"/>
              <a:gd name="T19" fmla="*/ 103 h 132"/>
              <a:gd name="T20" fmla="*/ 99 w 141"/>
              <a:gd name="T21" fmla="*/ 99 h 132"/>
              <a:gd name="T22" fmla="*/ 91 w 141"/>
              <a:gd name="T23" fmla="*/ 58 h 132"/>
              <a:gd name="T24" fmla="*/ 95 w 141"/>
              <a:gd name="T25" fmla="*/ 50 h 132"/>
              <a:gd name="T26" fmla="*/ 79 w 141"/>
              <a:gd name="T27" fmla="*/ 54 h 132"/>
              <a:gd name="T28" fmla="*/ 79 w 141"/>
              <a:gd name="T29" fmla="*/ 95 h 132"/>
              <a:gd name="T30" fmla="*/ 42 w 141"/>
              <a:gd name="T31" fmla="*/ 99 h 132"/>
              <a:gd name="T32" fmla="*/ 66 w 141"/>
              <a:gd name="T33" fmla="*/ 103 h 132"/>
              <a:gd name="T34" fmla="*/ 62 w 141"/>
              <a:gd name="T35" fmla="*/ 95 h 132"/>
              <a:gd name="T36" fmla="*/ 62 w 141"/>
              <a:gd name="T37" fmla="*/ 54 h 132"/>
              <a:gd name="T38" fmla="*/ 46 w 141"/>
              <a:gd name="T39" fmla="*/ 50 h 132"/>
              <a:gd name="T40" fmla="*/ 50 w 141"/>
              <a:gd name="T41" fmla="*/ 58 h 132"/>
              <a:gd name="T42" fmla="*/ 42 w 141"/>
              <a:gd name="T43" fmla="*/ 99 h 132"/>
              <a:gd name="T44" fmla="*/ 1 w 141"/>
              <a:gd name="T45" fmla="*/ 132 h 132"/>
              <a:gd name="T46" fmla="*/ 141 w 141"/>
              <a:gd name="T47" fmla="*/ 120 h 132"/>
              <a:gd name="T48" fmla="*/ 9 w 141"/>
              <a:gd name="T49" fmla="*/ 115 h 132"/>
              <a:gd name="T50" fmla="*/ 132 w 141"/>
              <a:gd name="T51" fmla="*/ 107 h 132"/>
              <a:gd name="T52" fmla="*/ 9 w 141"/>
              <a:gd name="T53" fmla="*/ 115 h 132"/>
              <a:gd name="T54" fmla="*/ 9 w 141"/>
              <a:gd name="T55" fmla="*/ 103 h 132"/>
              <a:gd name="T56" fmla="*/ 33 w 141"/>
              <a:gd name="T57" fmla="*/ 99 h 132"/>
              <a:gd name="T58" fmla="*/ 25 w 141"/>
              <a:gd name="T59" fmla="*/ 58 h 132"/>
              <a:gd name="T60" fmla="*/ 29 w 141"/>
              <a:gd name="T61" fmla="*/ 50 h 132"/>
              <a:gd name="T62" fmla="*/ 13 w 141"/>
              <a:gd name="T63" fmla="*/ 54 h 132"/>
              <a:gd name="T64" fmla="*/ 13 w 141"/>
              <a:gd name="T65" fmla="*/ 95 h 132"/>
              <a:gd name="T66" fmla="*/ 71 w 141"/>
              <a:gd name="T67" fmla="*/ 0 h 132"/>
              <a:gd name="T68" fmla="*/ 141 w 141"/>
              <a:gd name="T69" fmla="*/ 3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1" h="132">
                <a:moveTo>
                  <a:pt x="132" y="37"/>
                </a:moveTo>
                <a:cubicBezTo>
                  <a:pt x="9" y="37"/>
                  <a:pt x="9" y="37"/>
                  <a:pt x="9" y="37"/>
                </a:cubicBezTo>
                <a:cubicBezTo>
                  <a:pt x="9" y="46"/>
                  <a:pt x="9" y="46"/>
                  <a:pt x="9" y="46"/>
                </a:cubicBezTo>
                <a:cubicBezTo>
                  <a:pt x="132" y="46"/>
                  <a:pt x="132" y="46"/>
                  <a:pt x="132" y="46"/>
                </a:cubicBezTo>
                <a:lnTo>
                  <a:pt x="132" y="37"/>
                </a:lnTo>
                <a:close/>
                <a:moveTo>
                  <a:pt x="132" y="99"/>
                </a:moveTo>
                <a:cubicBezTo>
                  <a:pt x="132" y="99"/>
                  <a:pt x="132" y="95"/>
                  <a:pt x="128" y="95"/>
                </a:cubicBezTo>
                <a:cubicBezTo>
                  <a:pt x="128" y="74"/>
                  <a:pt x="124" y="58"/>
                  <a:pt x="124" y="58"/>
                </a:cubicBezTo>
                <a:cubicBezTo>
                  <a:pt x="128" y="54"/>
                  <a:pt x="128" y="54"/>
                  <a:pt x="128" y="54"/>
                </a:cubicBezTo>
                <a:cubicBezTo>
                  <a:pt x="128" y="50"/>
                  <a:pt x="128" y="50"/>
                  <a:pt x="128" y="50"/>
                </a:cubicBezTo>
                <a:cubicBezTo>
                  <a:pt x="112" y="50"/>
                  <a:pt x="112" y="50"/>
                  <a:pt x="112" y="50"/>
                </a:cubicBezTo>
                <a:cubicBezTo>
                  <a:pt x="112" y="54"/>
                  <a:pt x="112" y="54"/>
                  <a:pt x="112" y="54"/>
                </a:cubicBezTo>
                <a:cubicBezTo>
                  <a:pt x="116" y="58"/>
                  <a:pt x="116" y="58"/>
                  <a:pt x="116" y="58"/>
                </a:cubicBezTo>
                <a:cubicBezTo>
                  <a:pt x="116" y="58"/>
                  <a:pt x="112" y="74"/>
                  <a:pt x="112" y="95"/>
                </a:cubicBezTo>
                <a:cubicBezTo>
                  <a:pt x="108" y="95"/>
                  <a:pt x="108" y="99"/>
                  <a:pt x="108" y="99"/>
                </a:cubicBezTo>
                <a:cubicBezTo>
                  <a:pt x="108" y="103"/>
                  <a:pt x="108" y="103"/>
                  <a:pt x="108" y="103"/>
                </a:cubicBezTo>
                <a:cubicBezTo>
                  <a:pt x="132" y="103"/>
                  <a:pt x="132" y="103"/>
                  <a:pt x="132" y="103"/>
                </a:cubicBezTo>
                <a:lnTo>
                  <a:pt x="132" y="99"/>
                </a:lnTo>
                <a:close/>
                <a:moveTo>
                  <a:pt x="75" y="99"/>
                </a:moveTo>
                <a:cubicBezTo>
                  <a:pt x="75" y="103"/>
                  <a:pt x="75" y="103"/>
                  <a:pt x="75" y="103"/>
                </a:cubicBezTo>
                <a:cubicBezTo>
                  <a:pt x="99" y="103"/>
                  <a:pt x="99" y="103"/>
                  <a:pt x="99" y="103"/>
                </a:cubicBezTo>
                <a:cubicBezTo>
                  <a:pt x="99" y="99"/>
                  <a:pt x="99" y="99"/>
                  <a:pt x="99" y="99"/>
                </a:cubicBezTo>
                <a:cubicBezTo>
                  <a:pt x="99" y="99"/>
                  <a:pt x="99" y="95"/>
                  <a:pt x="95" y="95"/>
                </a:cubicBezTo>
                <a:cubicBezTo>
                  <a:pt x="95" y="74"/>
                  <a:pt x="91" y="58"/>
                  <a:pt x="91" y="58"/>
                </a:cubicBezTo>
                <a:cubicBezTo>
                  <a:pt x="95" y="54"/>
                  <a:pt x="95" y="54"/>
                  <a:pt x="95" y="54"/>
                </a:cubicBezTo>
                <a:cubicBezTo>
                  <a:pt x="95" y="50"/>
                  <a:pt x="95" y="50"/>
                  <a:pt x="95" y="50"/>
                </a:cubicBezTo>
                <a:cubicBezTo>
                  <a:pt x="79" y="50"/>
                  <a:pt x="79" y="50"/>
                  <a:pt x="79" y="50"/>
                </a:cubicBezTo>
                <a:cubicBezTo>
                  <a:pt x="79" y="54"/>
                  <a:pt x="79" y="54"/>
                  <a:pt x="79" y="54"/>
                </a:cubicBezTo>
                <a:cubicBezTo>
                  <a:pt x="83" y="58"/>
                  <a:pt x="83" y="58"/>
                  <a:pt x="83" y="58"/>
                </a:cubicBezTo>
                <a:cubicBezTo>
                  <a:pt x="83" y="58"/>
                  <a:pt x="79" y="74"/>
                  <a:pt x="79" y="95"/>
                </a:cubicBezTo>
                <a:cubicBezTo>
                  <a:pt x="75" y="95"/>
                  <a:pt x="75" y="99"/>
                  <a:pt x="75" y="99"/>
                </a:cubicBezTo>
                <a:close/>
                <a:moveTo>
                  <a:pt x="42" y="99"/>
                </a:moveTo>
                <a:cubicBezTo>
                  <a:pt x="42" y="103"/>
                  <a:pt x="42" y="103"/>
                  <a:pt x="42" y="103"/>
                </a:cubicBezTo>
                <a:cubicBezTo>
                  <a:pt x="66" y="103"/>
                  <a:pt x="66" y="103"/>
                  <a:pt x="66" y="103"/>
                </a:cubicBezTo>
                <a:cubicBezTo>
                  <a:pt x="66" y="99"/>
                  <a:pt x="66" y="99"/>
                  <a:pt x="66" y="99"/>
                </a:cubicBezTo>
                <a:cubicBezTo>
                  <a:pt x="66" y="99"/>
                  <a:pt x="66" y="95"/>
                  <a:pt x="62" y="95"/>
                </a:cubicBezTo>
                <a:cubicBezTo>
                  <a:pt x="62" y="74"/>
                  <a:pt x="58" y="58"/>
                  <a:pt x="58" y="58"/>
                </a:cubicBezTo>
                <a:cubicBezTo>
                  <a:pt x="62" y="54"/>
                  <a:pt x="62" y="54"/>
                  <a:pt x="62" y="54"/>
                </a:cubicBezTo>
                <a:cubicBezTo>
                  <a:pt x="62" y="50"/>
                  <a:pt x="62" y="50"/>
                  <a:pt x="62" y="50"/>
                </a:cubicBezTo>
                <a:cubicBezTo>
                  <a:pt x="46" y="50"/>
                  <a:pt x="46" y="50"/>
                  <a:pt x="46" y="50"/>
                </a:cubicBezTo>
                <a:cubicBezTo>
                  <a:pt x="46" y="54"/>
                  <a:pt x="46" y="54"/>
                  <a:pt x="46" y="54"/>
                </a:cubicBezTo>
                <a:cubicBezTo>
                  <a:pt x="50" y="58"/>
                  <a:pt x="50" y="58"/>
                  <a:pt x="50" y="58"/>
                </a:cubicBezTo>
                <a:cubicBezTo>
                  <a:pt x="50" y="58"/>
                  <a:pt x="46" y="74"/>
                  <a:pt x="46" y="95"/>
                </a:cubicBezTo>
                <a:cubicBezTo>
                  <a:pt x="42" y="95"/>
                  <a:pt x="42" y="99"/>
                  <a:pt x="42" y="99"/>
                </a:cubicBezTo>
                <a:close/>
                <a:moveTo>
                  <a:pt x="1" y="120"/>
                </a:moveTo>
                <a:cubicBezTo>
                  <a:pt x="1" y="132"/>
                  <a:pt x="1" y="132"/>
                  <a:pt x="1" y="132"/>
                </a:cubicBezTo>
                <a:cubicBezTo>
                  <a:pt x="141" y="132"/>
                  <a:pt x="141" y="132"/>
                  <a:pt x="141" y="132"/>
                </a:cubicBezTo>
                <a:cubicBezTo>
                  <a:pt x="141" y="120"/>
                  <a:pt x="141" y="120"/>
                  <a:pt x="141" y="120"/>
                </a:cubicBezTo>
                <a:lnTo>
                  <a:pt x="1" y="120"/>
                </a:lnTo>
                <a:close/>
                <a:moveTo>
                  <a:pt x="9" y="115"/>
                </a:moveTo>
                <a:cubicBezTo>
                  <a:pt x="132" y="115"/>
                  <a:pt x="132" y="115"/>
                  <a:pt x="132" y="115"/>
                </a:cubicBezTo>
                <a:cubicBezTo>
                  <a:pt x="132" y="107"/>
                  <a:pt x="132" y="107"/>
                  <a:pt x="132" y="107"/>
                </a:cubicBezTo>
                <a:cubicBezTo>
                  <a:pt x="9" y="107"/>
                  <a:pt x="9" y="107"/>
                  <a:pt x="9" y="107"/>
                </a:cubicBezTo>
                <a:lnTo>
                  <a:pt x="9" y="115"/>
                </a:lnTo>
                <a:close/>
                <a:moveTo>
                  <a:pt x="9" y="99"/>
                </a:moveTo>
                <a:cubicBezTo>
                  <a:pt x="9" y="103"/>
                  <a:pt x="9" y="103"/>
                  <a:pt x="9" y="103"/>
                </a:cubicBezTo>
                <a:cubicBezTo>
                  <a:pt x="33" y="103"/>
                  <a:pt x="33" y="103"/>
                  <a:pt x="33" y="103"/>
                </a:cubicBezTo>
                <a:cubicBezTo>
                  <a:pt x="33" y="99"/>
                  <a:pt x="33" y="99"/>
                  <a:pt x="33" y="99"/>
                </a:cubicBezTo>
                <a:cubicBezTo>
                  <a:pt x="33" y="99"/>
                  <a:pt x="33" y="95"/>
                  <a:pt x="29" y="95"/>
                </a:cubicBezTo>
                <a:cubicBezTo>
                  <a:pt x="29" y="74"/>
                  <a:pt x="25" y="58"/>
                  <a:pt x="25" y="58"/>
                </a:cubicBezTo>
                <a:cubicBezTo>
                  <a:pt x="29" y="54"/>
                  <a:pt x="29" y="54"/>
                  <a:pt x="29" y="54"/>
                </a:cubicBezTo>
                <a:cubicBezTo>
                  <a:pt x="29" y="50"/>
                  <a:pt x="29" y="50"/>
                  <a:pt x="29" y="50"/>
                </a:cubicBezTo>
                <a:cubicBezTo>
                  <a:pt x="13" y="50"/>
                  <a:pt x="13" y="50"/>
                  <a:pt x="13" y="50"/>
                </a:cubicBezTo>
                <a:cubicBezTo>
                  <a:pt x="13" y="54"/>
                  <a:pt x="13" y="54"/>
                  <a:pt x="13" y="54"/>
                </a:cubicBezTo>
                <a:cubicBezTo>
                  <a:pt x="17" y="58"/>
                  <a:pt x="17" y="58"/>
                  <a:pt x="17" y="58"/>
                </a:cubicBezTo>
                <a:cubicBezTo>
                  <a:pt x="17" y="58"/>
                  <a:pt x="13" y="74"/>
                  <a:pt x="13" y="95"/>
                </a:cubicBezTo>
                <a:cubicBezTo>
                  <a:pt x="9" y="95"/>
                  <a:pt x="9" y="99"/>
                  <a:pt x="9" y="99"/>
                </a:cubicBezTo>
                <a:close/>
                <a:moveTo>
                  <a:pt x="71" y="0"/>
                </a:moveTo>
                <a:cubicBezTo>
                  <a:pt x="0" y="33"/>
                  <a:pt x="0" y="33"/>
                  <a:pt x="0" y="33"/>
                </a:cubicBezTo>
                <a:cubicBezTo>
                  <a:pt x="141" y="33"/>
                  <a:pt x="141" y="33"/>
                  <a:pt x="141" y="33"/>
                </a:cubicBezTo>
                <a:lnTo>
                  <a:pt x="71" y="0"/>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46" name="Freeform 96"/>
          <p:cNvSpPr>
            <a:spLocks noEditPoints="1"/>
          </p:cNvSpPr>
          <p:nvPr/>
        </p:nvSpPr>
        <p:spPr bwMode="auto">
          <a:xfrm>
            <a:off x="6739488" y="5006574"/>
            <a:ext cx="588311" cy="605313"/>
          </a:xfrm>
          <a:custGeom>
            <a:avLst/>
            <a:gdLst>
              <a:gd name="T0" fmla="*/ 119 w 131"/>
              <a:gd name="T1" fmla="*/ 119 h 135"/>
              <a:gd name="T2" fmla="*/ 16 w 131"/>
              <a:gd name="T3" fmla="*/ 119 h 135"/>
              <a:gd name="T4" fmla="*/ 8 w 131"/>
              <a:gd name="T5" fmla="*/ 127 h 135"/>
              <a:gd name="T6" fmla="*/ 16 w 131"/>
              <a:gd name="T7" fmla="*/ 135 h 135"/>
              <a:gd name="T8" fmla="*/ 119 w 131"/>
              <a:gd name="T9" fmla="*/ 135 h 135"/>
              <a:gd name="T10" fmla="*/ 127 w 131"/>
              <a:gd name="T11" fmla="*/ 127 h 135"/>
              <a:gd name="T12" fmla="*/ 119 w 131"/>
              <a:gd name="T13" fmla="*/ 119 h 135"/>
              <a:gd name="T14" fmla="*/ 20 w 131"/>
              <a:gd name="T15" fmla="*/ 111 h 135"/>
              <a:gd name="T16" fmla="*/ 115 w 131"/>
              <a:gd name="T17" fmla="*/ 111 h 135"/>
              <a:gd name="T18" fmla="*/ 115 w 131"/>
              <a:gd name="T19" fmla="*/ 102 h 135"/>
              <a:gd name="T20" fmla="*/ 20 w 131"/>
              <a:gd name="T21" fmla="*/ 102 h 135"/>
              <a:gd name="T22" fmla="*/ 20 w 131"/>
              <a:gd name="T23" fmla="*/ 111 h 135"/>
              <a:gd name="T24" fmla="*/ 29 w 131"/>
              <a:gd name="T25" fmla="*/ 39 h 135"/>
              <a:gd name="T26" fmla="*/ 29 w 131"/>
              <a:gd name="T27" fmla="*/ 94 h 135"/>
              <a:gd name="T28" fmla="*/ 37 w 131"/>
              <a:gd name="T29" fmla="*/ 94 h 135"/>
              <a:gd name="T30" fmla="*/ 37 w 131"/>
              <a:gd name="T31" fmla="*/ 30 h 135"/>
              <a:gd name="T32" fmla="*/ 43 w 131"/>
              <a:gd name="T33" fmla="*/ 24 h 135"/>
              <a:gd name="T34" fmla="*/ 49 w 131"/>
              <a:gd name="T35" fmla="*/ 30 h 135"/>
              <a:gd name="T36" fmla="*/ 49 w 131"/>
              <a:gd name="T37" fmla="*/ 94 h 135"/>
              <a:gd name="T38" fmla="*/ 62 w 131"/>
              <a:gd name="T39" fmla="*/ 94 h 135"/>
              <a:gd name="T40" fmla="*/ 62 w 131"/>
              <a:gd name="T41" fmla="*/ 30 h 135"/>
              <a:gd name="T42" fmla="*/ 68 w 131"/>
              <a:gd name="T43" fmla="*/ 24 h 135"/>
              <a:gd name="T44" fmla="*/ 74 w 131"/>
              <a:gd name="T45" fmla="*/ 30 h 135"/>
              <a:gd name="T46" fmla="*/ 74 w 131"/>
              <a:gd name="T47" fmla="*/ 94 h 135"/>
              <a:gd name="T48" fmla="*/ 86 w 131"/>
              <a:gd name="T49" fmla="*/ 94 h 135"/>
              <a:gd name="T50" fmla="*/ 86 w 131"/>
              <a:gd name="T51" fmla="*/ 30 h 135"/>
              <a:gd name="T52" fmla="*/ 92 w 131"/>
              <a:gd name="T53" fmla="*/ 24 h 135"/>
              <a:gd name="T54" fmla="*/ 99 w 131"/>
              <a:gd name="T55" fmla="*/ 30 h 135"/>
              <a:gd name="T56" fmla="*/ 99 w 131"/>
              <a:gd name="T57" fmla="*/ 94 h 135"/>
              <a:gd name="T58" fmla="*/ 107 w 131"/>
              <a:gd name="T59" fmla="*/ 94 h 135"/>
              <a:gd name="T60" fmla="*/ 107 w 131"/>
              <a:gd name="T61" fmla="*/ 40 h 135"/>
              <a:gd name="T62" fmla="*/ 111 w 131"/>
              <a:gd name="T63" fmla="*/ 41 h 135"/>
              <a:gd name="T64" fmla="*/ 131 w 131"/>
              <a:gd name="T65" fmla="*/ 20 h 135"/>
              <a:gd name="T66" fmla="*/ 111 w 131"/>
              <a:gd name="T67" fmla="*/ 0 h 135"/>
              <a:gd name="T68" fmla="*/ 111 w 131"/>
              <a:gd name="T69" fmla="*/ 0 h 135"/>
              <a:gd name="T70" fmla="*/ 20 w 131"/>
              <a:gd name="T71" fmla="*/ 0 h 135"/>
              <a:gd name="T72" fmla="*/ 20 w 131"/>
              <a:gd name="T73" fmla="*/ 0 h 135"/>
              <a:gd name="T74" fmla="*/ 0 w 131"/>
              <a:gd name="T75" fmla="*/ 20 h 135"/>
              <a:gd name="T76" fmla="*/ 20 w 131"/>
              <a:gd name="T77" fmla="*/ 41 h 135"/>
              <a:gd name="T78" fmla="*/ 29 w 131"/>
              <a:gd name="T79" fmla="*/ 39 h 135"/>
              <a:gd name="T80" fmla="*/ 8 w 131"/>
              <a:gd name="T81" fmla="*/ 20 h 135"/>
              <a:gd name="T82" fmla="*/ 20 w 131"/>
              <a:gd name="T83" fmla="*/ 8 h 135"/>
              <a:gd name="T84" fmla="*/ 111 w 131"/>
              <a:gd name="T85" fmla="*/ 8 h 135"/>
              <a:gd name="T86" fmla="*/ 123 w 131"/>
              <a:gd name="T87" fmla="*/ 20 h 135"/>
              <a:gd name="T88" fmla="*/ 111 w 131"/>
              <a:gd name="T89" fmla="*/ 32 h 135"/>
              <a:gd name="T90" fmla="*/ 107 w 131"/>
              <a:gd name="T91" fmla="*/ 28 h 135"/>
              <a:gd name="T92" fmla="*/ 111 w 131"/>
              <a:gd name="T93" fmla="*/ 24 h 135"/>
              <a:gd name="T94" fmla="*/ 115 w 131"/>
              <a:gd name="T95" fmla="*/ 20 h 135"/>
              <a:gd name="T96" fmla="*/ 111 w 131"/>
              <a:gd name="T97" fmla="*/ 16 h 135"/>
              <a:gd name="T98" fmla="*/ 20 w 131"/>
              <a:gd name="T99" fmla="*/ 16 h 135"/>
              <a:gd name="T100" fmla="*/ 16 w 131"/>
              <a:gd name="T101" fmla="*/ 20 h 135"/>
              <a:gd name="T102" fmla="*/ 20 w 131"/>
              <a:gd name="T103" fmla="*/ 24 h 135"/>
              <a:gd name="T104" fmla="*/ 25 w 131"/>
              <a:gd name="T105" fmla="*/ 28 h 135"/>
              <a:gd name="T106" fmla="*/ 20 w 131"/>
              <a:gd name="T107" fmla="*/ 32 h 135"/>
              <a:gd name="T108" fmla="*/ 8 w 131"/>
              <a:gd name="T109" fmla="*/ 2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1" h="135">
                <a:moveTo>
                  <a:pt x="119" y="119"/>
                </a:moveTo>
                <a:cubicBezTo>
                  <a:pt x="16" y="119"/>
                  <a:pt x="16" y="119"/>
                  <a:pt x="16" y="119"/>
                </a:cubicBezTo>
                <a:cubicBezTo>
                  <a:pt x="12" y="119"/>
                  <a:pt x="8" y="123"/>
                  <a:pt x="8" y="127"/>
                </a:cubicBezTo>
                <a:cubicBezTo>
                  <a:pt x="8" y="132"/>
                  <a:pt x="12" y="135"/>
                  <a:pt x="16" y="135"/>
                </a:cubicBezTo>
                <a:cubicBezTo>
                  <a:pt x="119" y="135"/>
                  <a:pt x="119" y="135"/>
                  <a:pt x="119" y="135"/>
                </a:cubicBezTo>
                <a:cubicBezTo>
                  <a:pt x="124" y="135"/>
                  <a:pt x="127" y="132"/>
                  <a:pt x="127" y="127"/>
                </a:cubicBezTo>
                <a:cubicBezTo>
                  <a:pt x="127" y="123"/>
                  <a:pt x="124" y="119"/>
                  <a:pt x="119" y="119"/>
                </a:cubicBezTo>
                <a:close/>
                <a:moveTo>
                  <a:pt x="20" y="111"/>
                </a:moveTo>
                <a:cubicBezTo>
                  <a:pt x="115" y="111"/>
                  <a:pt x="115" y="111"/>
                  <a:pt x="115" y="111"/>
                </a:cubicBezTo>
                <a:cubicBezTo>
                  <a:pt x="115" y="102"/>
                  <a:pt x="115" y="102"/>
                  <a:pt x="115" y="102"/>
                </a:cubicBezTo>
                <a:cubicBezTo>
                  <a:pt x="20" y="102"/>
                  <a:pt x="20" y="102"/>
                  <a:pt x="20" y="102"/>
                </a:cubicBezTo>
                <a:lnTo>
                  <a:pt x="20" y="111"/>
                </a:lnTo>
                <a:close/>
                <a:moveTo>
                  <a:pt x="29" y="39"/>
                </a:moveTo>
                <a:cubicBezTo>
                  <a:pt x="29" y="94"/>
                  <a:pt x="29" y="94"/>
                  <a:pt x="29" y="94"/>
                </a:cubicBezTo>
                <a:cubicBezTo>
                  <a:pt x="37" y="94"/>
                  <a:pt x="37" y="94"/>
                  <a:pt x="37" y="94"/>
                </a:cubicBezTo>
                <a:cubicBezTo>
                  <a:pt x="37" y="30"/>
                  <a:pt x="37" y="30"/>
                  <a:pt x="37" y="30"/>
                </a:cubicBezTo>
                <a:cubicBezTo>
                  <a:pt x="37" y="27"/>
                  <a:pt x="40" y="24"/>
                  <a:pt x="43" y="24"/>
                </a:cubicBezTo>
                <a:cubicBezTo>
                  <a:pt x="46" y="24"/>
                  <a:pt x="49" y="27"/>
                  <a:pt x="49" y="30"/>
                </a:cubicBezTo>
                <a:cubicBezTo>
                  <a:pt x="49" y="94"/>
                  <a:pt x="49" y="94"/>
                  <a:pt x="49" y="94"/>
                </a:cubicBezTo>
                <a:cubicBezTo>
                  <a:pt x="62" y="94"/>
                  <a:pt x="62" y="94"/>
                  <a:pt x="62" y="94"/>
                </a:cubicBezTo>
                <a:cubicBezTo>
                  <a:pt x="62" y="30"/>
                  <a:pt x="62" y="30"/>
                  <a:pt x="62" y="30"/>
                </a:cubicBezTo>
                <a:cubicBezTo>
                  <a:pt x="62" y="27"/>
                  <a:pt x="64" y="24"/>
                  <a:pt x="68" y="24"/>
                </a:cubicBezTo>
                <a:cubicBezTo>
                  <a:pt x="71" y="24"/>
                  <a:pt x="74" y="27"/>
                  <a:pt x="74" y="30"/>
                </a:cubicBezTo>
                <a:cubicBezTo>
                  <a:pt x="74" y="94"/>
                  <a:pt x="74" y="94"/>
                  <a:pt x="74" y="94"/>
                </a:cubicBezTo>
                <a:cubicBezTo>
                  <a:pt x="86" y="94"/>
                  <a:pt x="86" y="94"/>
                  <a:pt x="86" y="94"/>
                </a:cubicBezTo>
                <a:cubicBezTo>
                  <a:pt x="86" y="30"/>
                  <a:pt x="86" y="30"/>
                  <a:pt x="86" y="30"/>
                </a:cubicBezTo>
                <a:cubicBezTo>
                  <a:pt x="86" y="27"/>
                  <a:pt x="89" y="24"/>
                  <a:pt x="92" y="24"/>
                </a:cubicBezTo>
                <a:cubicBezTo>
                  <a:pt x="96" y="24"/>
                  <a:pt x="99" y="27"/>
                  <a:pt x="99" y="30"/>
                </a:cubicBezTo>
                <a:cubicBezTo>
                  <a:pt x="99" y="94"/>
                  <a:pt x="99" y="94"/>
                  <a:pt x="99" y="94"/>
                </a:cubicBezTo>
                <a:cubicBezTo>
                  <a:pt x="107" y="94"/>
                  <a:pt x="107" y="94"/>
                  <a:pt x="107" y="94"/>
                </a:cubicBezTo>
                <a:cubicBezTo>
                  <a:pt x="107" y="40"/>
                  <a:pt x="107" y="40"/>
                  <a:pt x="107" y="40"/>
                </a:cubicBezTo>
                <a:cubicBezTo>
                  <a:pt x="108" y="40"/>
                  <a:pt x="109" y="41"/>
                  <a:pt x="111" y="41"/>
                </a:cubicBezTo>
                <a:cubicBezTo>
                  <a:pt x="122" y="41"/>
                  <a:pt x="131" y="31"/>
                  <a:pt x="131" y="20"/>
                </a:cubicBezTo>
                <a:cubicBezTo>
                  <a:pt x="131" y="9"/>
                  <a:pt x="122" y="0"/>
                  <a:pt x="111" y="0"/>
                </a:cubicBezTo>
                <a:cubicBezTo>
                  <a:pt x="111" y="0"/>
                  <a:pt x="111" y="0"/>
                  <a:pt x="111" y="0"/>
                </a:cubicBezTo>
                <a:cubicBezTo>
                  <a:pt x="20" y="0"/>
                  <a:pt x="20" y="0"/>
                  <a:pt x="20" y="0"/>
                </a:cubicBezTo>
                <a:cubicBezTo>
                  <a:pt x="20" y="0"/>
                  <a:pt x="20" y="0"/>
                  <a:pt x="20" y="0"/>
                </a:cubicBezTo>
                <a:cubicBezTo>
                  <a:pt x="9" y="0"/>
                  <a:pt x="0" y="9"/>
                  <a:pt x="0" y="20"/>
                </a:cubicBezTo>
                <a:cubicBezTo>
                  <a:pt x="0" y="31"/>
                  <a:pt x="9" y="41"/>
                  <a:pt x="20" y="41"/>
                </a:cubicBezTo>
                <a:cubicBezTo>
                  <a:pt x="23" y="41"/>
                  <a:pt x="26" y="40"/>
                  <a:pt x="29" y="39"/>
                </a:cubicBezTo>
                <a:close/>
                <a:moveTo>
                  <a:pt x="8" y="20"/>
                </a:moveTo>
                <a:cubicBezTo>
                  <a:pt x="8" y="13"/>
                  <a:pt x="14" y="8"/>
                  <a:pt x="20" y="8"/>
                </a:cubicBezTo>
                <a:cubicBezTo>
                  <a:pt x="111" y="8"/>
                  <a:pt x="111" y="8"/>
                  <a:pt x="111" y="8"/>
                </a:cubicBezTo>
                <a:cubicBezTo>
                  <a:pt x="118" y="8"/>
                  <a:pt x="123" y="13"/>
                  <a:pt x="123" y="20"/>
                </a:cubicBezTo>
                <a:cubicBezTo>
                  <a:pt x="123" y="27"/>
                  <a:pt x="118" y="32"/>
                  <a:pt x="111" y="32"/>
                </a:cubicBezTo>
                <a:cubicBezTo>
                  <a:pt x="109" y="32"/>
                  <a:pt x="107" y="31"/>
                  <a:pt x="107" y="28"/>
                </a:cubicBezTo>
                <a:cubicBezTo>
                  <a:pt x="107" y="26"/>
                  <a:pt x="109" y="24"/>
                  <a:pt x="111" y="24"/>
                </a:cubicBezTo>
                <a:cubicBezTo>
                  <a:pt x="113" y="24"/>
                  <a:pt x="115" y="22"/>
                  <a:pt x="115" y="20"/>
                </a:cubicBezTo>
                <a:cubicBezTo>
                  <a:pt x="115" y="18"/>
                  <a:pt x="113" y="16"/>
                  <a:pt x="111" y="16"/>
                </a:cubicBezTo>
                <a:cubicBezTo>
                  <a:pt x="20" y="16"/>
                  <a:pt x="20" y="16"/>
                  <a:pt x="20" y="16"/>
                </a:cubicBezTo>
                <a:cubicBezTo>
                  <a:pt x="18" y="16"/>
                  <a:pt x="16" y="18"/>
                  <a:pt x="16" y="20"/>
                </a:cubicBezTo>
                <a:cubicBezTo>
                  <a:pt x="16" y="22"/>
                  <a:pt x="18" y="24"/>
                  <a:pt x="20" y="24"/>
                </a:cubicBezTo>
                <a:cubicBezTo>
                  <a:pt x="23" y="24"/>
                  <a:pt x="25" y="26"/>
                  <a:pt x="25" y="28"/>
                </a:cubicBezTo>
                <a:cubicBezTo>
                  <a:pt x="25" y="31"/>
                  <a:pt x="23" y="32"/>
                  <a:pt x="20" y="32"/>
                </a:cubicBezTo>
                <a:cubicBezTo>
                  <a:pt x="14" y="32"/>
                  <a:pt x="8" y="27"/>
                  <a:pt x="8" y="20"/>
                </a:cubicBez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47" name="Freeform 97"/>
          <p:cNvSpPr>
            <a:spLocks noEditPoints="1"/>
          </p:cNvSpPr>
          <p:nvPr/>
        </p:nvSpPr>
        <p:spPr bwMode="auto">
          <a:xfrm>
            <a:off x="7766644" y="5004089"/>
            <a:ext cx="516897" cy="622315"/>
          </a:xfrm>
          <a:custGeom>
            <a:avLst/>
            <a:gdLst>
              <a:gd name="T0" fmla="*/ 99 w 115"/>
              <a:gd name="T1" fmla="*/ 4 h 139"/>
              <a:gd name="T2" fmla="*/ 99 w 115"/>
              <a:gd name="T3" fmla="*/ 16 h 139"/>
              <a:gd name="T4" fmla="*/ 83 w 115"/>
              <a:gd name="T5" fmla="*/ 13 h 139"/>
              <a:gd name="T6" fmla="*/ 83 w 115"/>
              <a:gd name="T7" fmla="*/ 1 h 139"/>
              <a:gd name="T8" fmla="*/ 66 w 115"/>
              <a:gd name="T9" fmla="*/ 0 h 139"/>
              <a:gd name="T10" fmla="*/ 66 w 115"/>
              <a:gd name="T11" fmla="*/ 12 h 139"/>
              <a:gd name="T12" fmla="*/ 50 w 115"/>
              <a:gd name="T13" fmla="*/ 12 h 139"/>
              <a:gd name="T14" fmla="*/ 50 w 115"/>
              <a:gd name="T15" fmla="*/ 0 h 139"/>
              <a:gd name="T16" fmla="*/ 33 w 115"/>
              <a:gd name="T17" fmla="*/ 1 h 139"/>
              <a:gd name="T18" fmla="*/ 33 w 115"/>
              <a:gd name="T19" fmla="*/ 13 h 139"/>
              <a:gd name="T20" fmla="*/ 16 w 115"/>
              <a:gd name="T21" fmla="*/ 16 h 139"/>
              <a:gd name="T22" fmla="*/ 16 w 115"/>
              <a:gd name="T23" fmla="*/ 4 h 139"/>
              <a:gd name="T24" fmla="*/ 0 w 115"/>
              <a:gd name="T25" fmla="*/ 8 h 139"/>
              <a:gd name="T26" fmla="*/ 0 w 115"/>
              <a:gd name="T27" fmla="*/ 37 h 139"/>
              <a:gd name="T28" fmla="*/ 16 w 115"/>
              <a:gd name="T29" fmla="*/ 53 h 139"/>
              <a:gd name="T30" fmla="*/ 58 w 115"/>
              <a:gd name="T31" fmla="*/ 57 h 139"/>
              <a:gd name="T32" fmla="*/ 100 w 115"/>
              <a:gd name="T33" fmla="*/ 53 h 139"/>
              <a:gd name="T34" fmla="*/ 115 w 115"/>
              <a:gd name="T35" fmla="*/ 37 h 139"/>
              <a:gd name="T36" fmla="*/ 115 w 115"/>
              <a:gd name="T37" fmla="*/ 8 h 139"/>
              <a:gd name="T38" fmla="*/ 99 w 115"/>
              <a:gd name="T39" fmla="*/ 4 h 139"/>
              <a:gd name="T40" fmla="*/ 17 w 115"/>
              <a:gd name="T41" fmla="*/ 61 h 139"/>
              <a:gd name="T42" fmla="*/ 17 w 115"/>
              <a:gd name="T43" fmla="*/ 131 h 139"/>
              <a:gd name="T44" fmla="*/ 58 w 115"/>
              <a:gd name="T45" fmla="*/ 139 h 139"/>
              <a:gd name="T46" fmla="*/ 99 w 115"/>
              <a:gd name="T47" fmla="*/ 131 h 139"/>
              <a:gd name="T48" fmla="*/ 99 w 115"/>
              <a:gd name="T49" fmla="*/ 61 h 139"/>
              <a:gd name="T50" fmla="*/ 58 w 115"/>
              <a:gd name="T51" fmla="*/ 65 h 139"/>
              <a:gd name="T52" fmla="*/ 17 w 115"/>
              <a:gd name="T53" fmla="*/ 61 h 139"/>
              <a:gd name="T54" fmla="*/ 66 w 115"/>
              <a:gd name="T55" fmla="*/ 104 h 139"/>
              <a:gd name="T56" fmla="*/ 66 w 115"/>
              <a:gd name="T57" fmla="*/ 119 h 139"/>
              <a:gd name="T58" fmla="*/ 50 w 115"/>
              <a:gd name="T59" fmla="*/ 119 h 139"/>
              <a:gd name="T60" fmla="*/ 50 w 115"/>
              <a:gd name="T61" fmla="*/ 104 h 139"/>
              <a:gd name="T62" fmla="*/ 58 w 115"/>
              <a:gd name="T63" fmla="*/ 78 h 139"/>
              <a:gd name="T64" fmla="*/ 66 w 115"/>
              <a:gd name="T65" fmla="*/ 10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39">
                <a:moveTo>
                  <a:pt x="99" y="4"/>
                </a:moveTo>
                <a:cubicBezTo>
                  <a:pt x="99" y="16"/>
                  <a:pt x="99" y="16"/>
                  <a:pt x="99" y="16"/>
                </a:cubicBezTo>
                <a:cubicBezTo>
                  <a:pt x="94" y="15"/>
                  <a:pt x="88" y="14"/>
                  <a:pt x="83" y="13"/>
                </a:cubicBezTo>
                <a:cubicBezTo>
                  <a:pt x="83" y="1"/>
                  <a:pt x="83" y="1"/>
                  <a:pt x="83" y="1"/>
                </a:cubicBezTo>
                <a:cubicBezTo>
                  <a:pt x="77" y="0"/>
                  <a:pt x="72" y="0"/>
                  <a:pt x="66" y="0"/>
                </a:cubicBezTo>
                <a:cubicBezTo>
                  <a:pt x="66" y="12"/>
                  <a:pt x="66" y="12"/>
                  <a:pt x="66" y="12"/>
                </a:cubicBezTo>
                <a:cubicBezTo>
                  <a:pt x="61" y="12"/>
                  <a:pt x="55" y="12"/>
                  <a:pt x="50" y="12"/>
                </a:cubicBezTo>
                <a:cubicBezTo>
                  <a:pt x="50" y="0"/>
                  <a:pt x="50" y="0"/>
                  <a:pt x="50" y="0"/>
                </a:cubicBezTo>
                <a:cubicBezTo>
                  <a:pt x="44" y="0"/>
                  <a:pt x="38" y="0"/>
                  <a:pt x="33" y="1"/>
                </a:cubicBezTo>
                <a:cubicBezTo>
                  <a:pt x="33" y="13"/>
                  <a:pt x="33" y="13"/>
                  <a:pt x="33" y="13"/>
                </a:cubicBezTo>
                <a:cubicBezTo>
                  <a:pt x="27" y="14"/>
                  <a:pt x="22" y="15"/>
                  <a:pt x="16" y="16"/>
                </a:cubicBezTo>
                <a:cubicBezTo>
                  <a:pt x="16" y="4"/>
                  <a:pt x="16" y="4"/>
                  <a:pt x="16" y="4"/>
                </a:cubicBezTo>
                <a:cubicBezTo>
                  <a:pt x="11" y="5"/>
                  <a:pt x="6" y="6"/>
                  <a:pt x="0" y="8"/>
                </a:cubicBezTo>
                <a:cubicBezTo>
                  <a:pt x="0" y="37"/>
                  <a:pt x="0" y="37"/>
                  <a:pt x="0" y="37"/>
                </a:cubicBezTo>
                <a:cubicBezTo>
                  <a:pt x="16" y="53"/>
                  <a:pt x="16" y="53"/>
                  <a:pt x="16" y="53"/>
                </a:cubicBezTo>
                <a:cubicBezTo>
                  <a:pt x="16" y="53"/>
                  <a:pt x="37" y="57"/>
                  <a:pt x="58" y="57"/>
                </a:cubicBezTo>
                <a:cubicBezTo>
                  <a:pt x="79" y="57"/>
                  <a:pt x="100" y="53"/>
                  <a:pt x="100" y="53"/>
                </a:cubicBezTo>
                <a:cubicBezTo>
                  <a:pt x="115" y="37"/>
                  <a:pt x="115" y="37"/>
                  <a:pt x="115" y="37"/>
                </a:cubicBezTo>
                <a:cubicBezTo>
                  <a:pt x="115" y="8"/>
                  <a:pt x="115" y="8"/>
                  <a:pt x="115" y="8"/>
                </a:cubicBezTo>
                <a:cubicBezTo>
                  <a:pt x="110" y="6"/>
                  <a:pt x="105" y="5"/>
                  <a:pt x="99" y="4"/>
                </a:cubicBezTo>
                <a:close/>
                <a:moveTo>
                  <a:pt x="17" y="61"/>
                </a:moveTo>
                <a:cubicBezTo>
                  <a:pt x="17" y="131"/>
                  <a:pt x="17" y="131"/>
                  <a:pt x="17" y="131"/>
                </a:cubicBezTo>
                <a:cubicBezTo>
                  <a:pt x="17" y="136"/>
                  <a:pt x="35" y="139"/>
                  <a:pt x="58" y="139"/>
                </a:cubicBezTo>
                <a:cubicBezTo>
                  <a:pt x="81" y="139"/>
                  <a:pt x="99" y="136"/>
                  <a:pt x="99" y="131"/>
                </a:cubicBezTo>
                <a:cubicBezTo>
                  <a:pt x="99" y="61"/>
                  <a:pt x="99" y="61"/>
                  <a:pt x="99" y="61"/>
                </a:cubicBezTo>
                <a:cubicBezTo>
                  <a:pt x="99" y="61"/>
                  <a:pt x="78" y="65"/>
                  <a:pt x="58" y="65"/>
                </a:cubicBezTo>
                <a:cubicBezTo>
                  <a:pt x="37" y="65"/>
                  <a:pt x="17" y="61"/>
                  <a:pt x="17" y="61"/>
                </a:cubicBezTo>
                <a:close/>
                <a:moveTo>
                  <a:pt x="66" y="104"/>
                </a:moveTo>
                <a:cubicBezTo>
                  <a:pt x="66" y="119"/>
                  <a:pt x="66" y="119"/>
                  <a:pt x="66" y="119"/>
                </a:cubicBezTo>
                <a:cubicBezTo>
                  <a:pt x="50" y="119"/>
                  <a:pt x="50" y="119"/>
                  <a:pt x="50" y="119"/>
                </a:cubicBezTo>
                <a:cubicBezTo>
                  <a:pt x="50" y="104"/>
                  <a:pt x="50" y="104"/>
                  <a:pt x="50" y="104"/>
                </a:cubicBezTo>
                <a:cubicBezTo>
                  <a:pt x="50" y="86"/>
                  <a:pt x="58" y="78"/>
                  <a:pt x="58" y="78"/>
                </a:cubicBezTo>
                <a:cubicBezTo>
                  <a:pt x="58" y="78"/>
                  <a:pt x="66" y="86"/>
                  <a:pt x="66" y="104"/>
                </a:cubicBez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51" name="Freeform 101"/>
          <p:cNvSpPr>
            <a:spLocks noEditPoints="1"/>
          </p:cNvSpPr>
          <p:nvPr/>
        </p:nvSpPr>
        <p:spPr bwMode="auto">
          <a:xfrm>
            <a:off x="8761986" y="5013036"/>
            <a:ext cx="663123" cy="561105"/>
          </a:xfrm>
          <a:custGeom>
            <a:avLst/>
            <a:gdLst>
              <a:gd name="T0" fmla="*/ 86 w 147"/>
              <a:gd name="T1" fmla="*/ 66 h 124"/>
              <a:gd name="T2" fmla="*/ 86 w 147"/>
              <a:gd name="T3" fmla="*/ 78 h 124"/>
              <a:gd name="T4" fmla="*/ 129 w 147"/>
              <a:gd name="T5" fmla="*/ 78 h 124"/>
              <a:gd name="T6" fmla="*/ 115 w 147"/>
              <a:gd name="T7" fmla="*/ 111 h 124"/>
              <a:gd name="T8" fmla="*/ 102 w 147"/>
              <a:gd name="T9" fmla="*/ 111 h 124"/>
              <a:gd name="T10" fmla="*/ 102 w 147"/>
              <a:gd name="T11" fmla="*/ 123 h 124"/>
              <a:gd name="T12" fmla="*/ 135 w 147"/>
              <a:gd name="T13" fmla="*/ 123 h 124"/>
              <a:gd name="T14" fmla="*/ 135 w 147"/>
              <a:gd name="T15" fmla="*/ 111 h 124"/>
              <a:gd name="T16" fmla="*/ 127 w 147"/>
              <a:gd name="T17" fmla="*/ 111 h 124"/>
              <a:gd name="T18" fmla="*/ 142 w 147"/>
              <a:gd name="T19" fmla="*/ 78 h 124"/>
              <a:gd name="T20" fmla="*/ 147 w 147"/>
              <a:gd name="T21" fmla="*/ 78 h 124"/>
              <a:gd name="T22" fmla="*/ 147 w 147"/>
              <a:gd name="T23" fmla="*/ 66 h 124"/>
              <a:gd name="T24" fmla="*/ 86 w 147"/>
              <a:gd name="T25" fmla="*/ 66 h 124"/>
              <a:gd name="T26" fmla="*/ 15 w 147"/>
              <a:gd name="T27" fmla="*/ 73 h 124"/>
              <a:gd name="T28" fmla="*/ 19 w 147"/>
              <a:gd name="T29" fmla="*/ 66 h 124"/>
              <a:gd name="T30" fmla="*/ 17 w 147"/>
              <a:gd name="T31" fmla="*/ 45 h 124"/>
              <a:gd name="T32" fmla="*/ 8 w 147"/>
              <a:gd name="T33" fmla="*/ 37 h 124"/>
              <a:gd name="T34" fmla="*/ 0 w 147"/>
              <a:gd name="T35" fmla="*/ 45 h 124"/>
              <a:gd name="T36" fmla="*/ 2 w 147"/>
              <a:gd name="T37" fmla="*/ 66 h 124"/>
              <a:gd name="T38" fmla="*/ 7 w 147"/>
              <a:gd name="T39" fmla="*/ 73 h 124"/>
              <a:gd name="T40" fmla="*/ 10 w 147"/>
              <a:gd name="T41" fmla="*/ 103 h 124"/>
              <a:gd name="T42" fmla="*/ 28 w 147"/>
              <a:gd name="T43" fmla="*/ 103 h 124"/>
              <a:gd name="T44" fmla="*/ 28 w 147"/>
              <a:gd name="T45" fmla="*/ 115 h 124"/>
              <a:gd name="T46" fmla="*/ 16 w 147"/>
              <a:gd name="T47" fmla="*/ 115 h 124"/>
              <a:gd name="T48" fmla="*/ 16 w 147"/>
              <a:gd name="T49" fmla="*/ 123 h 124"/>
              <a:gd name="T50" fmla="*/ 49 w 147"/>
              <a:gd name="T51" fmla="*/ 123 h 124"/>
              <a:gd name="T52" fmla="*/ 49 w 147"/>
              <a:gd name="T53" fmla="*/ 115 h 124"/>
              <a:gd name="T54" fmla="*/ 36 w 147"/>
              <a:gd name="T55" fmla="*/ 115 h 124"/>
              <a:gd name="T56" fmla="*/ 36 w 147"/>
              <a:gd name="T57" fmla="*/ 103 h 124"/>
              <a:gd name="T58" fmla="*/ 49 w 147"/>
              <a:gd name="T59" fmla="*/ 103 h 124"/>
              <a:gd name="T60" fmla="*/ 49 w 147"/>
              <a:gd name="T61" fmla="*/ 94 h 124"/>
              <a:gd name="T62" fmla="*/ 18 w 147"/>
              <a:gd name="T63" fmla="*/ 94 h 124"/>
              <a:gd name="T64" fmla="*/ 15 w 147"/>
              <a:gd name="T65" fmla="*/ 73 h 124"/>
              <a:gd name="T66" fmla="*/ 55 w 147"/>
              <a:gd name="T67" fmla="*/ 29 h 124"/>
              <a:gd name="T68" fmla="*/ 69 w 147"/>
              <a:gd name="T69" fmla="*/ 14 h 124"/>
              <a:gd name="T70" fmla="*/ 55 w 147"/>
              <a:gd name="T71" fmla="*/ 0 h 124"/>
              <a:gd name="T72" fmla="*/ 41 w 147"/>
              <a:gd name="T73" fmla="*/ 14 h 124"/>
              <a:gd name="T74" fmla="*/ 55 w 147"/>
              <a:gd name="T75" fmla="*/ 29 h 124"/>
              <a:gd name="T76" fmla="*/ 72 w 147"/>
              <a:gd name="T77" fmla="*/ 82 h 124"/>
              <a:gd name="T78" fmla="*/ 64 w 147"/>
              <a:gd name="T79" fmla="*/ 74 h 124"/>
              <a:gd name="T80" fmla="*/ 54 w 147"/>
              <a:gd name="T81" fmla="*/ 74 h 124"/>
              <a:gd name="T82" fmla="*/ 59 w 147"/>
              <a:gd name="T83" fmla="*/ 56 h 124"/>
              <a:gd name="T84" fmla="*/ 63 w 147"/>
              <a:gd name="T85" fmla="*/ 60 h 124"/>
              <a:gd name="T86" fmla="*/ 68 w 147"/>
              <a:gd name="T87" fmla="*/ 61 h 124"/>
              <a:gd name="T88" fmla="*/ 92 w 147"/>
              <a:gd name="T89" fmla="*/ 61 h 124"/>
              <a:gd name="T90" fmla="*/ 98 w 147"/>
              <a:gd name="T91" fmla="*/ 55 h 124"/>
              <a:gd name="T92" fmla="*/ 92 w 147"/>
              <a:gd name="T93" fmla="*/ 49 h 124"/>
              <a:gd name="T94" fmla="*/ 69 w 147"/>
              <a:gd name="T95" fmla="*/ 49 h 124"/>
              <a:gd name="T96" fmla="*/ 56 w 147"/>
              <a:gd name="T97" fmla="*/ 35 h 124"/>
              <a:gd name="T98" fmla="*/ 48 w 147"/>
              <a:gd name="T99" fmla="*/ 33 h 124"/>
              <a:gd name="T100" fmla="*/ 38 w 147"/>
              <a:gd name="T101" fmla="*/ 38 h 124"/>
              <a:gd name="T102" fmla="*/ 28 w 147"/>
              <a:gd name="T103" fmla="*/ 79 h 124"/>
              <a:gd name="T104" fmla="*/ 27 w 147"/>
              <a:gd name="T105" fmla="*/ 80 h 124"/>
              <a:gd name="T106" fmla="*/ 27 w 147"/>
              <a:gd name="T107" fmla="*/ 82 h 124"/>
              <a:gd name="T108" fmla="*/ 27 w 147"/>
              <a:gd name="T109" fmla="*/ 82 h 124"/>
              <a:gd name="T110" fmla="*/ 35 w 147"/>
              <a:gd name="T111" fmla="*/ 90 h 124"/>
              <a:gd name="T112" fmla="*/ 58 w 147"/>
              <a:gd name="T113" fmla="*/ 90 h 124"/>
              <a:gd name="T114" fmla="*/ 58 w 147"/>
              <a:gd name="T115" fmla="*/ 90 h 124"/>
              <a:gd name="T116" fmla="*/ 74 w 147"/>
              <a:gd name="T117" fmla="*/ 119 h 124"/>
              <a:gd name="T118" fmla="*/ 86 w 147"/>
              <a:gd name="T119" fmla="*/ 122 h 124"/>
              <a:gd name="T120" fmla="*/ 89 w 147"/>
              <a:gd name="T121" fmla="*/ 111 h 124"/>
              <a:gd name="T122" fmla="*/ 72 w 147"/>
              <a:gd name="T123" fmla="*/ 8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7" h="124">
                <a:moveTo>
                  <a:pt x="86" y="66"/>
                </a:moveTo>
                <a:cubicBezTo>
                  <a:pt x="86" y="78"/>
                  <a:pt x="86" y="78"/>
                  <a:pt x="86" y="78"/>
                </a:cubicBezTo>
                <a:cubicBezTo>
                  <a:pt x="129" y="78"/>
                  <a:pt x="129" y="78"/>
                  <a:pt x="129" y="78"/>
                </a:cubicBezTo>
                <a:cubicBezTo>
                  <a:pt x="115" y="111"/>
                  <a:pt x="115" y="111"/>
                  <a:pt x="115" y="111"/>
                </a:cubicBezTo>
                <a:cubicBezTo>
                  <a:pt x="102" y="111"/>
                  <a:pt x="102" y="111"/>
                  <a:pt x="102" y="111"/>
                </a:cubicBezTo>
                <a:cubicBezTo>
                  <a:pt x="102" y="123"/>
                  <a:pt x="102" y="123"/>
                  <a:pt x="102" y="123"/>
                </a:cubicBezTo>
                <a:cubicBezTo>
                  <a:pt x="135" y="123"/>
                  <a:pt x="135" y="123"/>
                  <a:pt x="135" y="123"/>
                </a:cubicBezTo>
                <a:cubicBezTo>
                  <a:pt x="135" y="111"/>
                  <a:pt x="135" y="111"/>
                  <a:pt x="135" y="111"/>
                </a:cubicBezTo>
                <a:cubicBezTo>
                  <a:pt x="127" y="111"/>
                  <a:pt x="127" y="111"/>
                  <a:pt x="127" y="111"/>
                </a:cubicBezTo>
                <a:cubicBezTo>
                  <a:pt x="142" y="78"/>
                  <a:pt x="142" y="78"/>
                  <a:pt x="142" y="78"/>
                </a:cubicBezTo>
                <a:cubicBezTo>
                  <a:pt x="147" y="78"/>
                  <a:pt x="147" y="78"/>
                  <a:pt x="147" y="78"/>
                </a:cubicBezTo>
                <a:cubicBezTo>
                  <a:pt x="147" y="66"/>
                  <a:pt x="147" y="66"/>
                  <a:pt x="147" y="66"/>
                </a:cubicBezTo>
                <a:lnTo>
                  <a:pt x="86" y="66"/>
                </a:lnTo>
                <a:close/>
                <a:moveTo>
                  <a:pt x="15" y="73"/>
                </a:moveTo>
                <a:cubicBezTo>
                  <a:pt x="18" y="71"/>
                  <a:pt x="19" y="69"/>
                  <a:pt x="19" y="66"/>
                </a:cubicBezTo>
                <a:cubicBezTo>
                  <a:pt x="17" y="45"/>
                  <a:pt x="17" y="45"/>
                  <a:pt x="17" y="45"/>
                </a:cubicBezTo>
                <a:cubicBezTo>
                  <a:pt x="16" y="41"/>
                  <a:pt x="12" y="37"/>
                  <a:pt x="8" y="37"/>
                </a:cubicBezTo>
                <a:cubicBezTo>
                  <a:pt x="3" y="37"/>
                  <a:pt x="0" y="41"/>
                  <a:pt x="0" y="45"/>
                </a:cubicBezTo>
                <a:cubicBezTo>
                  <a:pt x="2" y="66"/>
                  <a:pt x="2" y="66"/>
                  <a:pt x="2" y="66"/>
                </a:cubicBezTo>
                <a:cubicBezTo>
                  <a:pt x="3" y="69"/>
                  <a:pt x="5" y="71"/>
                  <a:pt x="7" y="73"/>
                </a:cubicBezTo>
                <a:cubicBezTo>
                  <a:pt x="10" y="103"/>
                  <a:pt x="10" y="103"/>
                  <a:pt x="10" y="103"/>
                </a:cubicBezTo>
                <a:cubicBezTo>
                  <a:pt x="28" y="103"/>
                  <a:pt x="28" y="103"/>
                  <a:pt x="28" y="103"/>
                </a:cubicBezTo>
                <a:cubicBezTo>
                  <a:pt x="28" y="115"/>
                  <a:pt x="28" y="115"/>
                  <a:pt x="28" y="115"/>
                </a:cubicBezTo>
                <a:cubicBezTo>
                  <a:pt x="16" y="115"/>
                  <a:pt x="16" y="115"/>
                  <a:pt x="16" y="115"/>
                </a:cubicBezTo>
                <a:cubicBezTo>
                  <a:pt x="16" y="123"/>
                  <a:pt x="16" y="123"/>
                  <a:pt x="16" y="123"/>
                </a:cubicBezTo>
                <a:cubicBezTo>
                  <a:pt x="49" y="123"/>
                  <a:pt x="49" y="123"/>
                  <a:pt x="49" y="123"/>
                </a:cubicBezTo>
                <a:cubicBezTo>
                  <a:pt x="49" y="115"/>
                  <a:pt x="49" y="115"/>
                  <a:pt x="49" y="115"/>
                </a:cubicBezTo>
                <a:cubicBezTo>
                  <a:pt x="36" y="115"/>
                  <a:pt x="36" y="115"/>
                  <a:pt x="36" y="115"/>
                </a:cubicBezTo>
                <a:cubicBezTo>
                  <a:pt x="36" y="103"/>
                  <a:pt x="36" y="103"/>
                  <a:pt x="36" y="103"/>
                </a:cubicBezTo>
                <a:cubicBezTo>
                  <a:pt x="49" y="103"/>
                  <a:pt x="49" y="103"/>
                  <a:pt x="49" y="103"/>
                </a:cubicBezTo>
                <a:cubicBezTo>
                  <a:pt x="49" y="94"/>
                  <a:pt x="49" y="94"/>
                  <a:pt x="49" y="94"/>
                </a:cubicBezTo>
                <a:cubicBezTo>
                  <a:pt x="18" y="94"/>
                  <a:pt x="18" y="94"/>
                  <a:pt x="18" y="94"/>
                </a:cubicBezTo>
                <a:lnTo>
                  <a:pt x="15" y="73"/>
                </a:lnTo>
                <a:close/>
                <a:moveTo>
                  <a:pt x="55" y="29"/>
                </a:moveTo>
                <a:cubicBezTo>
                  <a:pt x="63" y="29"/>
                  <a:pt x="69" y="22"/>
                  <a:pt x="69" y="14"/>
                </a:cubicBezTo>
                <a:cubicBezTo>
                  <a:pt x="69" y="6"/>
                  <a:pt x="63" y="0"/>
                  <a:pt x="55" y="0"/>
                </a:cubicBezTo>
                <a:cubicBezTo>
                  <a:pt x="47" y="0"/>
                  <a:pt x="41" y="6"/>
                  <a:pt x="41" y="14"/>
                </a:cubicBezTo>
                <a:cubicBezTo>
                  <a:pt x="41" y="22"/>
                  <a:pt x="47" y="29"/>
                  <a:pt x="55" y="29"/>
                </a:cubicBezTo>
                <a:close/>
                <a:moveTo>
                  <a:pt x="72" y="82"/>
                </a:moveTo>
                <a:cubicBezTo>
                  <a:pt x="72" y="82"/>
                  <a:pt x="68" y="74"/>
                  <a:pt x="64" y="74"/>
                </a:cubicBezTo>
                <a:cubicBezTo>
                  <a:pt x="54" y="74"/>
                  <a:pt x="54" y="74"/>
                  <a:pt x="54" y="74"/>
                </a:cubicBezTo>
                <a:cubicBezTo>
                  <a:pt x="59" y="56"/>
                  <a:pt x="59" y="56"/>
                  <a:pt x="59" y="56"/>
                </a:cubicBezTo>
                <a:cubicBezTo>
                  <a:pt x="63" y="60"/>
                  <a:pt x="63" y="60"/>
                  <a:pt x="63" y="60"/>
                </a:cubicBezTo>
                <a:cubicBezTo>
                  <a:pt x="64" y="62"/>
                  <a:pt x="66" y="62"/>
                  <a:pt x="68" y="61"/>
                </a:cubicBezTo>
                <a:cubicBezTo>
                  <a:pt x="92" y="61"/>
                  <a:pt x="92" y="61"/>
                  <a:pt x="92" y="61"/>
                </a:cubicBezTo>
                <a:cubicBezTo>
                  <a:pt x="95" y="61"/>
                  <a:pt x="98" y="59"/>
                  <a:pt x="98" y="55"/>
                </a:cubicBezTo>
                <a:cubicBezTo>
                  <a:pt x="98" y="52"/>
                  <a:pt x="95" y="49"/>
                  <a:pt x="92" y="49"/>
                </a:cubicBezTo>
                <a:cubicBezTo>
                  <a:pt x="69" y="49"/>
                  <a:pt x="69" y="49"/>
                  <a:pt x="69" y="49"/>
                </a:cubicBezTo>
                <a:cubicBezTo>
                  <a:pt x="69" y="49"/>
                  <a:pt x="60" y="36"/>
                  <a:pt x="56" y="35"/>
                </a:cubicBezTo>
                <a:cubicBezTo>
                  <a:pt x="48" y="33"/>
                  <a:pt x="48" y="33"/>
                  <a:pt x="48" y="33"/>
                </a:cubicBezTo>
                <a:cubicBezTo>
                  <a:pt x="44" y="31"/>
                  <a:pt x="40" y="34"/>
                  <a:pt x="38" y="38"/>
                </a:cubicBezTo>
                <a:cubicBezTo>
                  <a:pt x="28" y="79"/>
                  <a:pt x="28" y="79"/>
                  <a:pt x="28" y="79"/>
                </a:cubicBezTo>
                <a:cubicBezTo>
                  <a:pt x="27" y="79"/>
                  <a:pt x="27" y="80"/>
                  <a:pt x="27" y="80"/>
                </a:cubicBezTo>
                <a:cubicBezTo>
                  <a:pt x="27" y="82"/>
                  <a:pt x="27" y="82"/>
                  <a:pt x="27" y="82"/>
                </a:cubicBezTo>
                <a:cubicBezTo>
                  <a:pt x="27" y="82"/>
                  <a:pt x="27" y="82"/>
                  <a:pt x="27" y="82"/>
                </a:cubicBezTo>
                <a:cubicBezTo>
                  <a:pt x="27" y="87"/>
                  <a:pt x="31" y="90"/>
                  <a:pt x="35" y="90"/>
                </a:cubicBezTo>
                <a:cubicBezTo>
                  <a:pt x="58" y="90"/>
                  <a:pt x="58" y="90"/>
                  <a:pt x="58" y="90"/>
                </a:cubicBezTo>
                <a:cubicBezTo>
                  <a:pt x="58" y="90"/>
                  <a:pt x="58" y="90"/>
                  <a:pt x="58" y="90"/>
                </a:cubicBezTo>
                <a:cubicBezTo>
                  <a:pt x="74" y="119"/>
                  <a:pt x="74" y="119"/>
                  <a:pt x="74" y="119"/>
                </a:cubicBezTo>
                <a:cubicBezTo>
                  <a:pt x="77" y="123"/>
                  <a:pt x="82" y="124"/>
                  <a:pt x="86" y="122"/>
                </a:cubicBezTo>
                <a:cubicBezTo>
                  <a:pt x="90" y="120"/>
                  <a:pt x="91" y="115"/>
                  <a:pt x="89" y="111"/>
                </a:cubicBezTo>
                <a:lnTo>
                  <a:pt x="72" y="82"/>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52" name="Freeform 102"/>
          <p:cNvSpPr>
            <a:spLocks noEditPoints="1"/>
          </p:cNvSpPr>
          <p:nvPr/>
        </p:nvSpPr>
        <p:spPr bwMode="auto">
          <a:xfrm>
            <a:off x="9759315" y="5045349"/>
            <a:ext cx="795747" cy="340063"/>
          </a:xfrm>
          <a:custGeom>
            <a:avLst/>
            <a:gdLst>
              <a:gd name="T0" fmla="*/ 169 w 177"/>
              <a:gd name="T1" fmla="*/ 1 h 76"/>
              <a:gd name="T2" fmla="*/ 147 w 177"/>
              <a:gd name="T3" fmla="*/ 25 h 76"/>
              <a:gd name="T4" fmla="*/ 91 w 177"/>
              <a:gd name="T5" fmla="*/ 26 h 76"/>
              <a:gd name="T6" fmla="*/ 86 w 177"/>
              <a:gd name="T7" fmla="*/ 26 h 76"/>
              <a:gd name="T8" fmla="*/ 30 w 177"/>
              <a:gd name="T9" fmla="*/ 25 h 76"/>
              <a:gd name="T10" fmla="*/ 8 w 177"/>
              <a:gd name="T11" fmla="*/ 1 h 76"/>
              <a:gd name="T12" fmla="*/ 0 w 177"/>
              <a:gd name="T13" fmla="*/ 28 h 76"/>
              <a:gd name="T14" fmla="*/ 9 w 177"/>
              <a:gd name="T15" fmla="*/ 28 h 76"/>
              <a:gd name="T16" fmla="*/ 14 w 177"/>
              <a:gd name="T17" fmla="*/ 15 h 76"/>
              <a:gd name="T18" fmla="*/ 22 w 177"/>
              <a:gd name="T19" fmla="*/ 32 h 76"/>
              <a:gd name="T20" fmla="*/ 22 w 177"/>
              <a:gd name="T21" fmla="*/ 33 h 76"/>
              <a:gd name="T22" fmla="*/ 28 w 177"/>
              <a:gd name="T23" fmla="*/ 69 h 76"/>
              <a:gd name="T24" fmla="*/ 32 w 177"/>
              <a:gd name="T25" fmla="*/ 73 h 76"/>
              <a:gd name="T26" fmla="*/ 72 w 177"/>
              <a:gd name="T27" fmla="*/ 74 h 76"/>
              <a:gd name="T28" fmla="*/ 77 w 177"/>
              <a:gd name="T29" fmla="*/ 70 h 76"/>
              <a:gd name="T30" fmla="*/ 89 w 177"/>
              <a:gd name="T31" fmla="*/ 44 h 76"/>
              <a:gd name="T32" fmla="*/ 101 w 177"/>
              <a:gd name="T33" fmla="*/ 70 h 76"/>
              <a:gd name="T34" fmla="*/ 105 w 177"/>
              <a:gd name="T35" fmla="*/ 74 h 76"/>
              <a:gd name="T36" fmla="*/ 145 w 177"/>
              <a:gd name="T37" fmla="*/ 73 h 76"/>
              <a:gd name="T38" fmla="*/ 149 w 177"/>
              <a:gd name="T39" fmla="*/ 69 h 76"/>
              <a:gd name="T40" fmla="*/ 155 w 177"/>
              <a:gd name="T41" fmla="*/ 33 h 76"/>
              <a:gd name="T42" fmla="*/ 155 w 177"/>
              <a:gd name="T43" fmla="*/ 32 h 76"/>
              <a:gd name="T44" fmla="*/ 163 w 177"/>
              <a:gd name="T45" fmla="*/ 15 h 76"/>
              <a:gd name="T46" fmla="*/ 169 w 177"/>
              <a:gd name="T47" fmla="*/ 28 h 76"/>
              <a:gd name="T48" fmla="*/ 177 w 177"/>
              <a:gd name="T49" fmla="*/ 28 h 76"/>
              <a:gd name="T50" fmla="*/ 169 w 177"/>
              <a:gd name="T51" fmla="*/ 1 h 76"/>
              <a:gd name="T52" fmla="*/ 72 w 177"/>
              <a:gd name="T53" fmla="*/ 64 h 76"/>
              <a:gd name="T54" fmla="*/ 68 w 177"/>
              <a:gd name="T55" fmla="*/ 67 h 76"/>
              <a:gd name="T56" fmla="*/ 38 w 177"/>
              <a:gd name="T57" fmla="*/ 65 h 76"/>
              <a:gd name="T58" fmla="*/ 34 w 177"/>
              <a:gd name="T59" fmla="*/ 63 h 76"/>
              <a:gd name="T60" fmla="*/ 30 w 177"/>
              <a:gd name="T61" fmla="*/ 38 h 76"/>
              <a:gd name="T62" fmla="*/ 34 w 177"/>
              <a:gd name="T63" fmla="*/ 33 h 76"/>
              <a:gd name="T64" fmla="*/ 79 w 177"/>
              <a:gd name="T65" fmla="*/ 33 h 76"/>
              <a:gd name="T66" fmla="*/ 81 w 177"/>
              <a:gd name="T67" fmla="*/ 35 h 76"/>
              <a:gd name="T68" fmla="*/ 82 w 177"/>
              <a:gd name="T69" fmla="*/ 36 h 76"/>
              <a:gd name="T70" fmla="*/ 82 w 177"/>
              <a:gd name="T71" fmla="*/ 38 h 76"/>
              <a:gd name="T72" fmla="*/ 72 w 177"/>
              <a:gd name="T73" fmla="*/ 64 h 76"/>
              <a:gd name="T74" fmla="*/ 143 w 177"/>
              <a:gd name="T75" fmla="*/ 62 h 76"/>
              <a:gd name="T76" fmla="*/ 139 w 177"/>
              <a:gd name="T77" fmla="*/ 65 h 76"/>
              <a:gd name="T78" fmla="*/ 109 w 177"/>
              <a:gd name="T79" fmla="*/ 66 h 76"/>
              <a:gd name="T80" fmla="*/ 105 w 177"/>
              <a:gd name="T81" fmla="*/ 63 h 76"/>
              <a:gd name="T82" fmla="*/ 95 w 177"/>
              <a:gd name="T83" fmla="*/ 38 h 76"/>
              <a:gd name="T84" fmla="*/ 95 w 177"/>
              <a:gd name="T85" fmla="*/ 36 h 76"/>
              <a:gd name="T86" fmla="*/ 96 w 177"/>
              <a:gd name="T87" fmla="*/ 35 h 76"/>
              <a:gd name="T88" fmla="*/ 98 w 177"/>
              <a:gd name="T89" fmla="*/ 33 h 76"/>
              <a:gd name="T90" fmla="*/ 143 w 177"/>
              <a:gd name="T91" fmla="*/ 33 h 76"/>
              <a:gd name="T92" fmla="*/ 147 w 177"/>
              <a:gd name="T93" fmla="*/ 38 h 76"/>
              <a:gd name="T94" fmla="*/ 143 w 177"/>
              <a:gd name="T95" fmla="*/ 6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7" h="76">
                <a:moveTo>
                  <a:pt x="169" y="1"/>
                </a:moveTo>
                <a:cubicBezTo>
                  <a:pt x="161" y="3"/>
                  <a:pt x="152" y="9"/>
                  <a:pt x="147" y="25"/>
                </a:cubicBezTo>
                <a:cubicBezTo>
                  <a:pt x="128" y="21"/>
                  <a:pt x="110" y="21"/>
                  <a:pt x="91" y="26"/>
                </a:cubicBezTo>
                <a:cubicBezTo>
                  <a:pt x="90" y="26"/>
                  <a:pt x="87" y="26"/>
                  <a:pt x="86" y="26"/>
                </a:cubicBezTo>
                <a:cubicBezTo>
                  <a:pt x="67" y="21"/>
                  <a:pt x="49" y="21"/>
                  <a:pt x="30" y="25"/>
                </a:cubicBezTo>
                <a:cubicBezTo>
                  <a:pt x="25" y="9"/>
                  <a:pt x="16" y="3"/>
                  <a:pt x="8" y="1"/>
                </a:cubicBezTo>
                <a:cubicBezTo>
                  <a:pt x="0" y="0"/>
                  <a:pt x="0" y="24"/>
                  <a:pt x="0" y="28"/>
                </a:cubicBezTo>
                <a:cubicBezTo>
                  <a:pt x="0" y="32"/>
                  <a:pt x="9" y="41"/>
                  <a:pt x="9" y="28"/>
                </a:cubicBezTo>
                <a:cubicBezTo>
                  <a:pt x="9" y="16"/>
                  <a:pt x="7" y="3"/>
                  <a:pt x="14" y="15"/>
                </a:cubicBezTo>
                <a:cubicBezTo>
                  <a:pt x="19" y="23"/>
                  <a:pt x="21" y="28"/>
                  <a:pt x="22" y="32"/>
                </a:cubicBezTo>
                <a:cubicBezTo>
                  <a:pt x="22" y="32"/>
                  <a:pt x="22" y="32"/>
                  <a:pt x="22" y="33"/>
                </a:cubicBezTo>
                <a:cubicBezTo>
                  <a:pt x="19" y="45"/>
                  <a:pt x="22" y="55"/>
                  <a:pt x="28" y="69"/>
                </a:cubicBezTo>
                <a:cubicBezTo>
                  <a:pt x="29" y="71"/>
                  <a:pt x="31" y="73"/>
                  <a:pt x="32" y="73"/>
                </a:cubicBezTo>
                <a:cubicBezTo>
                  <a:pt x="46" y="76"/>
                  <a:pt x="59" y="76"/>
                  <a:pt x="72" y="74"/>
                </a:cubicBezTo>
                <a:cubicBezTo>
                  <a:pt x="74" y="74"/>
                  <a:pt x="76" y="72"/>
                  <a:pt x="77" y="70"/>
                </a:cubicBezTo>
                <a:cubicBezTo>
                  <a:pt x="82" y="60"/>
                  <a:pt x="86" y="52"/>
                  <a:pt x="89" y="44"/>
                </a:cubicBezTo>
                <a:cubicBezTo>
                  <a:pt x="91" y="52"/>
                  <a:pt x="95" y="60"/>
                  <a:pt x="101" y="70"/>
                </a:cubicBezTo>
                <a:cubicBezTo>
                  <a:pt x="102" y="72"/>
                  <a:pt x="104" y="74"/>
                  <a:pt x="105" y="74"/>
                </a:cubicBezTo>
                <a:cubicBezTo>
                  <a:pt x="118" y="76"/>
                  <a:pt x="132" y="76"/>
                  <a:pt x="145" y="73"/>
                </a:cubicBezTo>
                <a:cubicBezTo>
                  <a:pt x="146" y="73"/>
                  <a:pt x="148" y="71"/>
                  <a:pt x="149" y="69"/>
                </a:cubicBezTo>
                <a:cubicBezTo>
                  <a:pt x="156" y="55"/>
                  <a:pt x="158" y="45"/>
                  <a:pt x="155" y="33"/>
                </a:cubicBezTo>
                <a:cubicBezTo>
                  <a:pt x="155" y="32"/>
                  <a:pt x="155" y="32"/>
                  <a:pt x="155" y="32"/>
                </a:cubicBezTo>
                <a:cubicBezTo>
                  <a:pt x="156" y="28"/>
                  <a:pt x="158" y="23"/>
                  <a:pt x="163" y="15"/>
                </a:cubicBezTo>
                <a:cubicBezTo>
                  <a:pt x="171" y="3"/>
                  <a:pt x="169" y="16"/>
                  <a:pt x="169" y="28"/>
                </a:cubicBezTo>
                <a:cubicBezTo>
                  <a:pt x="169" y="41"/>
                  <a:pt x="177" y="32"/>
                  <a:pt x="177" y="28"/>
                </a:cubicBezTo>
                <a:cubicBezTo>
                  <a:pt x="177" y="24"/>
                  <a:pt x="177" y="0"/>
                  <a:pt x="169" y="1"/>
                </a:cubicBezTo>
                <a:close/>
                <a:moveTo>
                  <a:pt x="72" y="64"/>
                </a:moveTo>
                <a:cubicBezTo>
                  <a:pt x="71" y="65"/>
                  <a:pt x="69" y="66"/>
                  <a:pt x="68" y="67"/>
                </a:cubicBezTo>
                <a:cubicBezTo>
                  <a:pt x="58" y="68"/>
                  <a:pt x="48" y="67"/>
                  <a:pt x="38" y="65"/>
                </a:cubicBezTo>
                <a:cubicBezTo>
                  <a:pt x="37" y="65"/>
                  <a:pt x="35" y="64"/>
                  <a:pt x="34" y="63"/>
                </a:cubicBezTo>
                <a:cubicBezTo>
                  <a:pt x="30" y="53"/>
                  <a:pt x="28" y="47"/>
                  <a:pt x="30" y="38"/>
                </a:cubicBezTo>
                <a:cubicBezTo>
                  <a:pt x="30" y="35"/>
                  <a:pt x="33" y="33"/>
                  <a:pt x="34" y="33"/>
                </a:cubicBezTo>
                <a:cubicBezTo>
                  <a:pt x="49" y="29"/>
                  <a:pt x="64" y="29"/>
                  <a:pt x="79" y="33"/>
                </a:cubicBezTo>
                <a:cubicBezTo>
                  <a:pt x="80" y="33"/>
                  <a:pt x="81" y="34"/>
                  <a:pt x="81" y="35"/>
                </a:cubicBezTo>
                <a:cubicBezTo>
                  <a:pt x="82" y="35"/>
                  <a:pt x="82" y="36"/>
                  <a:pt x="82" y="36"/>
                </a:cubicBezTo>
                <a:cubicBezTo>
                  <a:pt x="82" y="37"/>
                  <a:pt x="82" y="37"/>
                  <a:pt x="82" y="38"/>
                </a:cubicBezTo>
                <a:cubicBezTo>
                  <a:pt x="83" y="47"/>
                  <a:pt x="78" y="53"/>
                  <a:pt x="72" y="64"/>
                </a:cubicBezTo>
                <a:close/>
                <a:moveTo>
                  <a:pt x="143" y="62"/>
                </a:moveTo>
                <a:cubicBezTo>
                  <a:pt x="142" y="64"/>
                  <a:pt x="141" y="65"/>
                  <a:pt x="139" y="65"/>
                </a:cubicBezTo>
                <a:cubicBezTo>
                  <a:pt x="129" y="67"/>
                  <a:pt x="119" y="68"/>
                  <a:pt x="109" y="66"/>
                </a:cubicBezTo>
                <a:cubicBezTo>
                  <a:pt x="108" y="66"/>
                  <a:pt x="106" y="65"/>
                  <a:pt x="105" y="63"/>
                </a:cubicBezTo>
                <a:cubicBezTo>
                  <a:pt x="100" y="53"/>
                  <a:pt x="95" y="47"/>
                  <a:pt x="95" y="38"/>
                </a:cubicBezTo>
                <a:cubicBezTo>
                  <a:pt x="95" y="37"/>
                  <a:pt x="95" y="37"/>
                  <a:pt x="95" y="36"/>
                </a:cubicBezTo>
                <a:cubicBezTo>
                  <a:pt x="95" y="36"/>
                  <a:pt x="96" y="35"/>
                  <a:pt x="96" y="35"/>
                </a:cubicBezTo>
                <a:cubicBezTo>
                  <a:pt x="97" y="34"/>
                  <a:pt x="98" y="33"/>
                  <a:pt x="98" y="33"/>
                </a:cubicBezTo>
                <a:cubicBezTo>
                  <a:pt x="113" y="29"/>
                  <a:pt x="128" y="29"/>
                  <a:pt x="143" y="33"/>
                </a:cubicBezTo>
                <a:cubicBezTo>
                  <a:pt x="145" y="33"/>
                  <a:pt x="147" y="35"/>
                  <a:pt x="147" y="38"/>
                </a:cubicBezTo>
                <a:cubicBezTo>
                  <a:pt x="150" y="47"/>
                  <a:pt x="148" y="52"/>
                  <a:pt x="143" y="62"/>
                </a:cubicBez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53" name="Freeform 103"/>
          <p:cNvSpPr>
            <a:spLocks noEditPoints="1"/>
          </p:cNvSpPr>
          <p:nvPr/>
        </p:nvSpPr>
        <p:spPr bwMode="auto">
          <a:xfrm>
            <a:off x="10822760" y="4983210"/>
            <a:ext cx="476087" cy="765143"/>
          </a:xfrm>
          <a:custGeom>
            <a:avLst/>
            <a:gdLst>
              <a:gd name="T0" fmla="*/ 88 w 106"/>
              <a:gd name="T1" fmla="*/ 94 h 170"/>
              <a:gd name="T2" fmla="*/ 55 w 106"/>
              <a:gd name="T3" fmla="*/ 107 h 170"/>
              <a:gd name="T4" fmla="*/ 72 w 106"/>
              <a:gd name="T5" fmla="*/ 170 h 170"/>
              <a:gd name="T6" fmla="*/ 84 w 106"/>
              <a:gd name="T7" fmla="*/ 149 h 170"/>
              <a:gd name="T8" fmla="*/ 106 w 106"/>
              <a:gd name="T9" fmla="*/ 161 h 170"/>
              <a:gd name="T10" fmla="*/ 88 w 106"/>
              <a:gd name="T11" fmla="*/ 94 h 170"/>
              <a:gd name="T12" fmla="*/ 52 w 106"/>
              <a:gd name="T13" fmla="*/ 21 h 170"/>
              <a:gd name="T14" fmla="*/ 23 w 106"/>
              <a:gd name="T15" fmla="*/ 50 h 170"/>
              <a:gd name="T16" fmla="*/ 52 w 106"/>
              <a:gd name="T17" fmla="*/ 78 h 170"/>
              <a:gd name="T18" fmla="*/ 81 w 106"/>
              <a:gd name="T19" fmla="*/ 50 h 170"/>
              <a:gd name="T20" fmla="*/ 52 w 106"/>
              <a:gd name="T21" fmla="*/ 21 h 170"/>
              <a:gd name="T22" fmla="*/ 101 w 106"/>
              <a:gd name="T23" fmla="*/ 50 h 170"/>
              <a:gd name="T24" fmla="*/ 52 w 106"/>
              <a:gd name="T25" fmla="*/ 0 h 170"/>
              <a:gd name="T26" fmla="*/ 2 w 106"/>
              <a:gd name="T27" fmla="*/ 50 h 170"/>
              <a:gd name="T28" fmla="*/ 52 w 106"/>
              <a:gd name="T29" fmla="*/ 99 h 170"/>
              <a:gd name="T30" fmla="*/ 101 w 106"/>
              <a:gd name="T31" fmla="*/ 50 h 170"/>
              <a:gd name="T32" fmla="*/ 52 w 106"/>
              <a:gd name="T33" fmla="*/ 87 h 170"/>
              <a:gd name="T34" fmla="*/ 15 w 106"/>
              <a:gd name="T35" fmla="*/ 50 h 170"/>
              <a:gd name="T36" fmla="*/ 52 w 106"/>
              <a:gd name="T37" fmla="*/ 13 h 170"/>
              <a:gd name="T38" fmla="*/ 89 w 106"/>
              <a:gd name="T39" fmla="*/ 50 h 170"/>
              <a:gd name="T40" fmla="*/ 52 w 106"/>
              <a:gd name="T41" fmla="*/ 87 h 170"/>
              <a:gd name="T42" fmla="*/ 0 w 106"/>
              <a:gd name="T43" fmla="*/ 148 h 170"/>
              <a:gd name="T44" fmla="*/ 21 w 106"/>
              <a:gd name="T45" fmla="*/ 135 h 170"/>
              <a:gd name="T46" fmla="*/ 34 w 106"/>
              <a:gd name="T47" fmla="*/ 157 h 170"/>
              <a:gd name="T48" fmla="*/ 47 w 106"/>
              <a:gd name="T49" fmla="*/ 107 h 170"/>
              <a:gd name="T50" fmla="*/ 14 w 106"/>
              <a:gd name="T51" fmla="*/ 93 h 170"/>
              <a:gd name="T52" fmla="*/ 0 w 106"/>
              <a:gd name="T53"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6" h="170">
                <a:moveTo>
                  <a:pt x="88" y="94"/>
                </a:moveTo>
                <a:cubicBezTo>
                  <a:pt x="79" y="101"/>
                  <a:pt x="68" y="106"/>
                  <a:pt x="55" y="107"/>
                </a:cubicBezTo>
                <a:cubicBezTo>
                  <a:pt x="72" y="170"/>
                  <a:pt x="72" y="170"/>
                  <a:pt x="72" y="170"/>
                </a:cubicBezTo>
                <a:cubicBezTo>
                  <a:pt x="84" y="149"/>
                  <a:pt x="84" y="149"/>
                  <a:pt x="84" y="149"/>
                </a:cubicBezTo>
                <a:cubicBezTo>
                  <a:pt x="106" y="161"/>
                  <a:pt x="106" y="161"/>
                  <a:pt x="106" y="161"/>
                </a:cubicBezTo>
                <a:lnTo>
                  <a:pt x="88" y="94"/>
                </a:lnTo>
                <a:close/>
                <a:moveTo>
                  <a:pt x="52" y="21"/>
                </a:moveTo>
                <a:cubicBezTo>
                  <a:pt x="36" y="21"/>
                  <a:pt x="23" y="34"/>
                  <a:pt x="23" y="50"/>
                </a:cubicBezTo>
                <a:cubicBezTo>
                  <a:pt x="23" y="65"/>
                  <a:pt x="36" y="78"/>
                  <a:pt x="52" y="78"/>
                </a:cubicBezTo>
                <a:cubicBezTo>
                  <a:pt x="68" y="78"/>
                  <a:pt x="81" y="65"/>
                  <a:pt x="81" y="50"/>
                </a:cubicBezTo>
                <a:cubicBezTo>
                  <a:pt x="81" y="34"/>
                  <a:pt x="68" y="21"/>
                  <a:pt x="52" y="21"/>
                </a:cubicBezTo>
                <a:close/>
                <a:moveTo>
                  <a:pt x="101" y="50"/>
                </a:moveTo>
                <a:cubicBezTo>
                  <a:pt x="101" y="22"/>
                  <a:pt x="79" y="0"/>
                  <a:pt x="52" y="0"/>
                </a:cubicBezTo>
                <a:cubicBezTo>
                  <a:pt x="24" y="0"/>
                  <a:pt x="2" y="22"/>
                  <a:pt x="2" y="50"/>
                </a:cubicBezTo>
                <a:cubicBezTo>
                  <a:pt x="2" y="77"/>
                  <a:pt x="24" y="99"/>
                  <a:pt x="52" y="99"/>
                </a:cubicBezTo>
                <a:cubicBezTo>
                  <a:pt x="79" y="99"/>
                  <a:pt x="101" y="77"/>
                  <a:pt x="101" y="50"/>
                </a:cubicBezTo>
                <a:close/>
                <a:moveTo>
                  <a:pt x="52" y="87"/>
                </a:moveTo>
                <a:cubicBezTo>
                  <a:pt x="31" y="87"/>
                  <a:pt x="15" y="70"/>
                  <a:pt x="15" y="50"/>
                </a:cubicBezTo>
                <a:cubicBezTo>
                  <a:pt x="15" y="29"/>
                  <a:pt x="31" y="13"/>
                  <a:pt x="52" y="13"/>
                </a:cubicBezTo>
                <a:cubicBezTo>
                  <a:pt x="72" y="13"/>
                  <a:pt x="89" y="29"/>
                  <a:pt x="89" y="50"/>
                </a:cubicBezTo>
                <a:cubicBezTo>
                  <a:pt x="89" y="70"/>
                  <a:pt x="72" y="87"/>
                  <a:pt x="52" y="87"/>
                </a:cubicBezTo>
                <a:close/>
                <a:moveTo>
                  <a:pt x="0" y="148"/>
                </a:moveTo>
                <a:cubicBezTo>
                  <a:pt x="21" y="135"/>
                  <a:pt x="21" y="135"/>
                  <a:pt x="21" y="135"/>
                </a:cubicBezTo>
                <a:cubicBezTo>
                  <a:pt x="34" y="157"/>
                  <a:pt x="34" y="157"/>
                  <a:pt x="34" y="157"/>
                </a:cubicBezTo>
                <a:cubicBezTo>
                  <a:pt x="47" y="107"/>
                  <a:pt x="47" y="107"/>
                  <a:pt x="47" y="107"/>
                </a:cubicBezTo>
                <a:cubicBezTo>
                  <a:pt x="35" y="106"/>
                  <a:pt x="23" y="101"/>
                  <a:pt x="14" y="93"/>
                </a:cubicBezTo>
                <a:lnTo>
                  <a:pt x="0" y="148"/>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59" name="文本框 58"/>
          <p:cNvSpPr txBox="1"/>
          <p:nvPr/>
        </p:nvSpPr>
        <p:spPr>
          <a:xfrm>
            <a:off x="289031" y="226738"/>
            <a:ext cx="1620957" cy="523220"/>
          </a:xfrm>
          <a:prstGeom prst="rect">
            <a:avLst/>
          </a:prstGeom>
          <a:noFill/>
        </p:spPr>
        <p:txBody>
          <a:bodyPr wrap="none" rtlCol="0">
            <a:spAutoFit/>
          </a:bodyPr>
          <a:lstStyle/>
          <a:p>
            <a:r>
              <a:rPr lang="zh-CN" altLang="en-US" sz="2800" dirty="0">
                <a:solidFill>
                  <a:schemeClr val="accent2"/>
                </a:solidFill>
                <a:latin typeface="+mj-ea"/>
                <a:ea typeface="+mj-ea"/>
              </a:rPr>
              <a:t>图标素材</a:t>
            </a:r>
            <a:endParaRPr lang="zh-CN" altLang="en-US" sz="2800" dirty="0">
              <a:solidFill>
                <a:schemeClr val="accent2"/>
              </a:solidFill>
              <a:latin typeface="+mj-ea"/>
              <a:ea typeface="+mj-ea"/>
            </a:endParaRPr>
          </a:p>
        </p:txBody>
      </p:sp>
      <p:grpSp>
        <p:nvGrpSpPr>
          <p:cNvPr id="60" name="组合 59"/>
          <p:cNvGrpSpPr/>
          <p:nvPr/>
        </p:nvGrpSpPr>
        <p:grpSpPr>
          <a:xfrm>
            <a:off x="434210" y="902988"/>
            <a:ext cx="1725168" cy="0"/>
            <a:chOff x="1211072" y="2722880"/>
            <a:chExt cx="1725168" cy="0"/>
          </a:xfrm>
          <a:solidFill>
            <a:schemeClr val="accent2"/>
          </a:solidFill>
        </p:grpSpPr>
        <p:cxnSp>
          <p:nvCxnSpPr>
            <p:cNvPr id="61" name="直接连接符 60"/>
            <p:cNvCxnSpPr/>
            <p:nvPr/>
          </p:nvCxnSpPr>
          <p:spPr>
            <a:xfrm>
              <a:off x="1211072" y="2722880"/>
              <a:ext cx="1725168" cy="0"/>
            </a:xfrm>
            <a:prstGeom prst="line">
              <a:avLst/>
            </a:prstGeom>
            <a:grpFill/>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1211072" y="2722880"/>
              <a:ext cx="338328" cy="0"/>
            </a:xfrm>
            <a:prstGeom prst="line">
              <a:avLst/>
            </a:prstGeom>
            <a:grpFill/>
            <a:ln w="50800">
              <a:solidFill>
                <a:schemeClr val="accent2"/>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84433" y="3321279"/>
            <a:ext cx="2926080" cy="922020"/>
          </a:xfrm>
          <a:prstGeom prst="rect">
            <a:avLst/>
          </a:prstGeom>
        </p:spPr>
        <p:txBody>
          <a:bodyPr wrap="none">
            <a:spAutoFit/>
          </a:bodyPr>
          <a:lstStyle/>
          <a:p>
            <a:r>
              <a:rPr lang="zh-CN" altLang="en-US" sz="5400" dirty="0">
                <a:solidFill>
                  <a:srgbClr val="23457A"/>
                </a:solidFill>
                <a:latin typeface="+mj-ea"/>
                <a:ea typeface="+mj-ea"/>
              </a:rPr>
              <a:t>文献背景</a:t>
            </a:r>
            <a:endParaRPr lang="zh-CN" altLang="en-US" sz="5400" dirty="0">
              <a:solidFill>
                <a:srgbClr val="23457A"/>
              </a:solidFill>
              <a:latin typeface="+mj-ea"/>
              <a:ea typeface="+mj-ea"/>
            </a:endParaRPr>
          </a:p>
        </p:txBody>
      </p:sp>
      <p:sp>
        <p:nvSpPr>
          <p:cNvPr id="9" name="文本框 8"/>
          <p:cNvSpPr txBox="1"/>
          <p:nvPr/>
        </p:nvSpPr>
        <p:spPr>
          <a:xfrm>
            <a:off x="4984433" y="2551837"/>
            <a:ext cx="2618025" cy="523220"/>
          </a:xfrm>
          <a:prstGeom prst="rect">
            <a:avLst/>
          </a:prstGeom>
          <a:noFill/>
        </p:spPr>
        <p:txBody>
          <a:bodyPr wrap="square" rtlCol="0">
            <a:spAutoFit/>
          </a:bodyPr>
          <a:lstStyle/>
          <a:p>
            <a:r>
              <a:rPr lang="zh-CN" altLang="en-US" sz="2800" dirty="0">
                <a:solidFill>
                  <a:schemeClr val="accent2"/>
                </a:solidFill>
                <a:latin typeface="+mj-ea"/>
                <a:ea typeface="+mj-ea"/>
              </a:rPr>
              <a:t>第一部分</a:t>
            </a:r>
            <a:r>
              <a:rPr lang="zh-CN" altLang="en-US" sz="2800" spc="-150" dirty="0">
                <a:solidFill>
                  <a:schemeClr val="accent2"/>
                </a:solidFill>
                <a:latin typeface="+mj-ea"/>
                <a:ea typeface="+mj-ea"/>
                <a:sym typeface="Wingdings 3" panose="05040102010807070707" pitchFamily="18" charset="2"/>
              </a:rPr>
              <a:t></a:t>
            </a:r>
            <a:endParaRPr lang="zh-CN" altLang="en-US" sz="2800" dirty="0">
              <a:solidFill>
                <a:schemeClr val="accent2"/>
              </a:solidFill>
              <a:latin typeface="+mj-ea"/>
              <a:ea typeface="+mj-ea"/>
            </a:endParaRPr>
          </a:p>
        </p:txBody>
      </p:sp>
      <p:sp>
        <p:nvSpPr>
          <p:cNvPr id="19" name="PA-文本框 18"/>
          <p:cNvSpPr txBox="1"/>
          <p:nvPr>
            <p:custDataLst>
              <p:tags r:id="rId1"/>
            </p:custDataLst>
          </p:nvPr>
        </p:nvSpPr>
        <p:spPr>
          <a:xfrm>
            <a:off x="3410750" y="2353267"/>
            <a:ext cx="1326365" cy="2177969"/>
          </a:xfrm>
          <a:custGeom>
            <a:avLst/>
            <a:gdLst/>
            <a:ahLst/>
            <a:cxnLst/>
            <a:rect l="l" t="t" r="r" b="b"/>
            <a:pathLst>
              <a:path w="1326365" h="2177969">
                <a:moveTo>
                  <a:pt x="1326365" y="637961"/>
                </a:moveTo>
                <a:cubicBezTo>
                  <a:pt x="1286802" y="680492"/>
                  <a:pt x="1248722" y="722528"/>
                  <a:pt x="1212126" y="764069"/>
                </a:cubicBezTo>
                <a:cubicBezTo>
                  <a:pt x="1190366" y="787808"/>
                  <a:pt x="1172315" y="807837"/>
                  <a:pt x="1157973" y="824157"/>
                </a:cubicBezTo>
                <a:cubicBezTo>
                  <a:pt x="1143631" y="840476"/>
                  <a:pt x="1129537" y="857291"/>
                  <a:pt x="1115690" y="874600"/>
                </a:cubicBezTo>
                <a:cubicBezTo>
                  <a:pt x="1101843" y="891909"/>
                  <a:pt x="1088490" y="908723"/>
                  <a:pt x="1075632" y="925043"/>
                </a:cubicBezTo>
                <a:cubicBezTo>
                  <a:pt x="1062774" y="941363"/>
                  <a:pt x="1051399" y="956447"/>
                  <a:pt x="1041508" y="970294"/>
                </a:cubicBezTo>
                <a:cubicBezTo>
                  <a:pt x="1021727" y="997988"/>
                  <a:pt x="1005407" y="1026177"/>
                  <a:pt x="992549" y="1054861"/>
                </a:cubicBezTo>
                <a:cubicBezTo>
                  <a:pt x="979690" y="1083544"/>
                  <a:pt x="968810" y="1109755"/>
                  <a:pt x="959909" y="1133493"/>
                </a:cubicBezTo>
                <a:lnTo>
                  <a:pt x="701757" y="2177969"/>
                </a:lnTo>
                <a:lnTo>
                  <a:pt x="152814" y="2177969"/>
                </a:lnTo>
                <a:lnTo>
                  <a:pt x="359038" y="1348620"/>
                </a:lnTo>
                <a:close/>
                <a:moveTo>
                  <a:pt x="1172068" y="0"/>
                </a:moveTo>
                <a:lnTo>
                  <a:pt x="1240315" y="0"/>
                </a:lnTo>
                <a:lnTo>
                  <a:pt x="1059312" y="728462"/>
                </a:lnTo>
                <a:lnTo>
                  <a:pt x="99403" y="1433187"/>
                </a:lnTo>
                <a:cubicBezTo>
                  <a:pt x="103359" y="1429230"/>
                  <a:pt x="116465" y="1414889"/>
                  <a:pt x="138719" y="1390161"/>
                </a:cubicBezTo>
                <a:cubicBezTo>
                  <a:pt x="160974" y="1365434"/>
                  <a:pt x="186690" y="1336503"/>
                  <a:pt x="215868" y="1303369"/>
                </a:cubicBezTo>
                <a:cubicBezTo>
                  <a:pt x="245046" y="1270235"/>
                  <a:pt x="274471" y="1235864"/>
                  <a:pt x="304144" y="1200257"/>
                </a:cubicBezTo>
                <a:cubicBezTo>
                  <a:pt x="333817" y="1164650"/>
                  <a:pt x="357060" y="1134482"/>
                  <a:pt x="373875" y="1109755"/>
                </a:cubicBezTo>
                <a:cubicBezTo>
                  <a:pt x="391678" y="1084039"/>
                  <a:pt x="406762" y="1058076"/>
                  <a:pt x="419125" y="1031865"/>
                </a:cubicBezTo>
                <a:cubicBezTo>
                  <a:pt x="431489" y="1005654"/>
                  <a:pt x="441627" y="981669"/>
                  <a:pt x="449540" y="959909"/>
                </a:cubicBezTo>
                <a:cubicBezTo>
                  <a:pt x="458442" y="935181"/>
                  <a:pt x="465860" y="911443"/>
                  <a:pt x="471794" y="888694"/>
                </a:cubicBezTo>
                <a:lnTo>
                  <a:pt x="545976" y="593452"/>
                </a:lnTo>
                <a:lnTo>
                  <a:pt x="0" y="737364"/>
                </a:lnTo>
                <a:lnTo>
                  <a:pt x="100887" y="329366"/>
                </a:lnTo>
                <a:close/>
              </a:path>
            </a:pathLst>
          </a:custGeom>
          <a:solidFill>
            <a:schemeClr val="accent2"/>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lvl1pPr indent="0" algn="ctr">
              <a:lnSpc>
                <a:spcPct val="90000"/>
              </a:lnSpc>
              <a:spcBef>
                <a:spcPts val="1000"/>
              </a:spcBef>
              <a:buFont typeface="Arial" panose="020B0604020202020204" pitchFamily="34" charset="0"/>
              <a:buNone/>
              <a:defRPr sz="23900">
                <a:solidFill>
                  <a:schemeClr val="accent1"/>
                </a:solidFill>
                <a:latin typeface="Facon" pitchFamily="2" charset="0"/>
              </a:defRPr>
            </a:lvl1pPr>
            <a:lvl2pPr indent="0" algn="ctr">
              <a:lnSpc>
                <a:spcPct val="90000"/>
              </a:lnSpc>
              <a:spcBef>
                <a:spcPts val="500"/>
              </a:spcBef>
              <a:buFont typeface="Arial" panose="020B0604020202020204" pitchFamily="34" charset="0"/>
              <a:buNone/>
              <a:defRPr sz="9600">
                <a:latin typeface="Facon" pitchFamily="2" charset="0"/>
              </a:defRPr>
            </a:lvl2pPr>
            <a:lvl3pPr indent="0" algn="ctr">
              <a:lnSpc>
                <a:spcPct val="90000"/>
              </a:lnSpc>
              <a:spcBef>
                <a:spcPts val="500"/>
              </a:spcBef>
              <a:buFont typeface="Arial" panose="020B0604020202020204" pitchFamily="34" charset="0"/>
              <a:buNone/>
              <a:defRPr sz="9600">
                <a:latin typeface="Facon" pitchFamily="2" charset="0"/>
              </a:defRPr>
            </a:lvl3pPr>
            <a:lvl4pPr indent="0" algn="ctr">
              <a:lnSpc>
                <a:spcPct val="90000"/>
              </a:lnSpc>
              <a:spcBef>
                <a:spcPts val="500"/>
              </a:spcBef>
              <a:buFont typeface="Arial" panose="020B0604020202020204" pitchFamily="34" charset="0"/>
              <a:buNone/>
              <a:defRPr sz="9600">
                <a:latin typeface="Facon" pitchFamily="2" charset="0"/>
              </a:defRPr>
            </a:lvl4pPr>
            <a:lvl5pPr indent="0" algn="ctr">
              <a:lnSpc>
                <a:spcPct val="90000"/>
              </a:lnSpc>
              <a:spcBef>
                <a:spcPts val="500"/>
              </a:spcBef>
              <a:buFont typeface="Arial" panose="020B0604020202020204" pitchFamily="34" charset="0"/>
              <a:buNone/>
              <a:defRPr sz="9600">
                <a:latin typeface="Facon"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967332"/>
            <a:ext cx="10683861" cy="3426500"/>
          </a:xfrm>
          <a:prstGeom prst="rect">
            <a:avLst/>
          </a:prstGeom>
          <a:solidFill>
            <a:schemeClr val="tx2"/>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33095" y="1443355"/>
            <a:ext cx="10907395" cy="4736465"/>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5" name="文本占位符 4"/>
          <p:cNvSpPr>
            <a:spLocks noGrp="1"/>
          </p:cNvSpPr>
          <p:nvPr>
            <p:ph type="body" sz="quarter" idx="13"/>
          </p:nvPr>
        </p:nvSpPr>
        <p:spPr>
          <a:xfrm>
            <a:off x="1551008" y="87340"/>
            <a:ext cx="2127600" cy="368300"/>
          </a:xfrm>
        </p:spPr>
        <p:txBody>
          <a:bodyPr/>
          <a:lstStyle/>
          <a:p>
            <a:r>
              <a:rPr lang="zh-CN" altLang="en-US" dirty="0"/>
              <a:t>文献背景</a:t>
            </a:r>
            <a:endParaRPr lang="en-US" altLang="zh-CN" dirty="0"/>
          </a:p>
        </p:txBody>
      </p:sp>
      <p:sp>
        <p:nvSpPr>
          <p:cNvPr id="25" name="文本框 24"/>
          <p:cNvSpPr txBox="1"/>
          <p:nvPr/>
        </p:nvSpPr>
        <p:spPr>
          <a:xfrm>
            <a:off x="8653780" y="2042160"/>
            <a:ext cx="2784475" cy="706755"/>
          </a:xfrm>
          <a:prstGeom prst="rect">
            <a:avLst/>
          </a:prstGeom>
          <a:noFill/>
        </p:spPr>
        <p:txBody>
          <a:bodyPr wrap="square" rtlCol="0">
            <a:spAutoFit/>
          </a:bodyPr>
          <a:lstStyle/>
          <a:p>
            <a:pPr algn="l"/>
            <a:r>
              <a:rPr lang="zh-CN" altLang="en-US" sz="2000" dirty="0">
                <a:solidFill>
                  <a:schemeClr val="accent2"/>
                </a:solidFill>
                <a:latin typeface="+mj-ea"/>
                <a:ea typeface="+mj-ea"/>
              </a:rPr>
              <a:t>Ansa Shermin S </a:t>
            </a:r>
            <a:endParaRPr lang="zh-CN" altLang="en-US" sz="2000" dirty="0">
              <a:solidFill>
                <a:schemeClr val="accent2"/>
              </a:solidFill>
              <a:latin typeface="+mj-ea"/>
              <a:ea typeface="+mj-ea"/>
            </a:endParaRPr>
          </a:p>
          <a:p>
            <a:pPr algn="l"/>
            <a:r>
              <a:rPr lang="zh-CN" altLang="en-US" sz="2000" spc="-150" dirty="0">
                <a:solidFill>
                  <a:schemeClr val="accent2"/>
                </a:solidFill>
                <a:latin typeface="+mj-ea"/>
                <a:ea typeface="+mj-ea"/>
                <a:sym typeface="Wingdings 3" panose="05040102010807070707" pitchFamily="18" charset="2"/>
              </a:rPr>
              <a:t>              </a:t>
            </a:r>
            <a:r>
              <a:rPr lang="en-US" altLang="zh-CN" sz="2000" spc="-150" dirty="0">
                <a:solidFill>
                  <a:schemeClr val="accent2"/>
                </a:solidFill>
                <a:latin typeface="+mj-ea"/>
                <a:ea typeface="+mj-ea"/>
                <a:sym typeface="Wingdings 3" panose="05040102010807070707" pitchFamily="18" charset="2"/>
              </a:rPr>
              <a:t>PHD</a:t>
            </a:r>
            <a:endParaRPr lang="en-US" altLang="zh-CN" sz="2000" spc="-150" dirty="0">
              <a:solidFill>
                <a:schemeClr val="accent2"/>
              </a:solidFill>
              <a:latin typeface="+mj-ea"/>
              <a:ea typeface="+mj-ea"/>
              <a:sym typeface="Wingdings 3" panose="05040102010807070707" pitchFamily="18" charset="2"/>
            </a:endParaRPr>
          </a:p>
        </p:txBody>
      </p:sp>
      <p:cxnSp>
        <p:nvCxnSpPr>
          <p:cNvPr id="26" name="直接连接符 25"/>
          <p:cNvCxnSpPr/>
          <p:nvPr/>
        </p:nvCxnSpPr>
        <p:spPr>
          <a:xfrm>
            <a:off x="8922385" y="2748915"/>
            <a:ext cx="1602105" cy="508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8653962" y="2748825"/>
            <a:ext cx="338328"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文本占位符 7"/>
          <p:cNvSpPr>
            <a:spLocks noGrp="1"/>
          </p:cNvSpPr>
          <p:nvPr/>
        </p:nvSpPr>
        <p:spPr>
          <a:xfrm>
            <a:off x="3679190" y="87630"/>
            <a:ext cx="3751580" cy="36830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dirty="0"/>
              <a:t>作者介绍</a:t>
            </a:r>
            <a:endParaRPr dirty="0"/>
          </a:p>
        </p:txBody>
      </p:sp>
      <p:sp>
        <p:nvSpPr>
          <p:cNvPr id="3" name="文本框 2"/>
          <p:cNvSpPr txBox="1"/>
          <p:nvPr/>
        </p:nvSpPr>
        <p:spPr>
          <a:xfrm>
            <a:off x="754380" y="688975"/>
            <a:ext cx="1963420" cy="521970"/>
          </a:xfrm>
          <a:prstGeom prst="rect">
            <a:avLst/>
          </a:prstGeom>
          <a:noFill/>
        </p:spPr>
        <p:txBody>
          <a:bodyPr wrap="square" rtlCol="0" anchor="t">
            <a:spAutoFit/>
          </a:bodyPr>
          <a:p>
            <a:r>
              <a:rPr lang="zh-CN" altLang="en-US" sz="2800" b="1" dirty="0">
                <a:solidFill>
                  <a:schemeClr val="accent2"/>
                </a:solidFill>
                <a:latin typeface="+mj-ea"/>
                <a:ea typeface="+mj-ea"/>
                <a:sym typeface="+mn-ea"/>
              </a:rPr>
              <a:t>作者介绍</a:t>
            </a:r>
            <a:endParaRPr lang="zh-CN" altLang="en-US" sz="2800" b="1" dirty="0">
              <a:solidFill>
                <a:schemeClr val="accent2"/>
              </a:solidFill>
              <a:latin typeface="+mj-ea"/>
              <a:ea typeface="+mj-ea"/>
              <a:sym typeface="+mn-ea"/>
            </a:endParaRPr>
          </a:p>
        </p:txBody>
      </p:sp>
      <p:pic>
        <p:nvPicPr>
          <p:cNvPr id="4" name="图片 3" descr="C:/Users/27445/AppData/Local/Temp/kaimatting_20230618194829/output_20230618194840..pngoutput_20230618194840."/>
          <p:cNvPicPr>
            <a:picLocks noChangeAspect="1"/>
          </p:cNvPicPr>
          <p:nvPr/>
        </p:nvPicPr>
        <p:blipFill>
          <a:blip r:embed="rId1"/>
          <a:stretch>
            <a:fillRect/>
          </a:stretch>
        </p:blipFill>
        <p:spPr>
          <a:xfrm>
            <a:off x="754380" y="2379980"/>
            <a:ext cx="2321560" cy="2678430"/>
          </a:xfrm>
          <a:prstGeom prst="rect">
            <a:avLst/>
          </a:prstGeom>
        </p:spPr>
      </p:pic>
      <p:sp>
        <p:nvSpPr>
          <p:cNvPr id="8" name="文本框 7"/>
          <p:cNvSpPr txBox="1"/>
          <p:nvPr/>
        </p:nvSpPr>
        <p:spPr>
          <a:xfrm>
            <a:off x="3121198" y="2047036"/>
            <a:ext cx="2832735" cy="706755"/>
          </a:xfrm>
          <a:prstGeom prst="rect">
            <a:avLst/>
          </a:prstGeom>
          <a:noFill/>
        </p:spPr>
        <p:txBody>
          <a:bodyPr wrap="none" rtlCol="0">
            <a:spAutoFit/>
          </a:bodyPr>
          <a:p>
            <a:pPr algn="l"/>
            <a:r>
              <a:rPr sz="2000" dirty="0">
                <a:solidFill>
                  <a:schemeClr val="accent2"/>
                </a:solidFill>
                <a:latin typeface="+mj-ea"/>
                <a:ea typeface="+mj-ea"/>
              </a:rPr>
              <a:t>Dr Sarang C. Dhongdi</a:t>
            </a:r>
            <a:endParaRPr sz="2000" dirty="0">
              <a:solidFill>
                <a:schemeClr val="accent2"/>
              </a:solidFill>
              <a:latin typeface="+mj-ea"/>
              <a:ea typeface="+mj-ea"/>
            </a:endParaRPr>
          </a:p>
          <a:p>
            <a:pPr algn="l"/>
            <a:r>
              <a:rPr lang="zh-CN" altLang="en-US" sz="2000" spc="-150" dirty="0">
                <a:solidFill>
                  <a:schemeClr val="accent2"/>
                </a:solidFill>
                <a:latin typeface="+mj-ea"/>
                <a:ea typeface="+mj-ea"/>
                <a:sym typeface="Wingdings 3" panose="05040102010807070707" pitchFamily="18" charset="2"/>
              </a:rPr>
              <a:t>                </a:t>
            </a:r>
            <a:r>
              <a:rPr sz="2000" dirty="0">
                <a:solidFill>
                  <a:schemeClr val="accent2"/>
                </a:solidFill>
                <a:latin typeface="+mj-ea"/>
                <a:ea typeface="+mj-ea"/>
              </a:rPr>
              <a:t>Professor</a:t>
            </a:r>
            <a:endParaRPr sz="2000" dirty="0">
              <a:solidFill>
                <a:schemeClr val="accent2"/>
              </a:solidFill>
              <a:latin typeface="+mj-ea"/>
              <a:ea typeface="+mj-ea"/>
            </a:endParaRPr>
          </a:p>
        </p:txBody>
      </p:sp>
      <p:sp>
        <p:nvSpPr>
          <p:cNvPr id="10" name="矩形 9"/>
          <p:cNvSpPr/>
          <p:nvPr/>
        </p:nvSpPr>
        <p:spPr>
          <a:xfrm>
            <a:off x="3105785" y="2859405"/>
            <a:ext cx="3116580" cy="2416175"/>
          </a:xfrm>
          <a:prstGeom prst="rect">
            <a:avLst/>
          </a:prstGeom>
        </p:spPr>
        <p:txBody>
          <a:bodyPr wrap="square">
            <a:spAutoFit/>
          </a:bodyPr>
          <a:p>
            <a:pPr algn="just">
              <a:lnSpc>
                <a:spcPct val="120000"/>
              </a:lnSpc>
            </a:pPr>
            <a:r>
              <a:rPr lang="zh-CN" altLang="en-US" b="1" i="0" dirty="0">
                <a:solidFill>
                  <a:schemeClr val="tx1">
                    <a:lumMod val="75000"/>
                    <a:lumOff val="25000"/>
                  </a:schemeClr>
                </a:solidFill>
                <a:effectLst/>
                <a:latin typeface="+mn-ea"/>
              </a:rPr>
              <a:t>水下领域的博士学位</a:t>
            </a:r>
            <a:endParaRPr lang="zh-CN" altLang="en-US" b="1" i="0" dirty="0">
              <a:solidFill>
                <a:schemeClr val="tx1">
                  <a:lumMod val="75000"/>
                  <a:lumOff val="25000"/>
                </a:schemeClr>
              </a:solidFill>
              <a:effectLst/>
              <a:latin typeface="+mn-ea"/>
            </a:endParaRPr>
          </a:p>
          <a:p>
            <a:pPr algn="just">
              <a:lnSpc>
                <a:spcPct val="120000"/>
              </a:lnSpc>
            </a:pPr>
            <a:r>
              <a:rPr lang="zh-CN" altLang="en-US" b="1" i="0" dirty="0">
                <a:solidFill>
                  <a:schemeClr val="tx1">
                    <a:lumMod val="75000"/>
                    <a:lumOff val="25000"/>
                  </a:schemeClr>
                </a:solidFill>
                <a:effectLst/>
                <a:latin typeface="+mn-ea"/>
              </a:rPr>
              <a:t>研究领域：</a:t>
            </a:r>
            <a:endParaRPr lang="zh-CN" altLang="en-US" b="1" i="0" dirty="0">
              <a:solidFill>
                <a:schemeClr val="tx1">
                  <a:lumMod val="75000"/>
                  <a:lumOff val="25000"/>
                </a:schemeClr>
              </a:solidFill>
              <a:effectLst/>
              <a:latin typeface="+mn-ea"/>
            </a:endParaRPr>
          </a:p>
          <a:p>
            <a:pPr marL="285750" indent="-285750" algn="just">
              <a:lnSpc>
                <a:spcPct val="120000"/>
              </a:lnSpc>
              <a:buFont typeface="Arial" panose="020B0604020202020204" pitchFamily="34" charset="0"/>
              <a:buChar char="•"/>
            </a:pPr>
            <a:r>
              <a:rPr lang="zh-CN" altLang="en-US" b="1" i="0" dirty="0">
                <a:solidFill>
                  <a:schemeClr val="tx1">
                    <a:lumMod val="75000"/>
                    <a:lumOff val="25000"/>
                  </a:schemeClr>
                </a:solidFill>
                <a:effectLst/>
                <a:latin typeface="+mn-ea"/>
              </a:rPr>
              <a:t>水下声学通信</a:t>
            </a:r>
            <a:endParaRPr lang="zh-CN" altLang="en-US" b="1" i="0" dirty="0">
              <a:solidFill>
                <a:schemeClr val="tx1">
                  <a:lumMod val="75000"/>
                  <a:lumOff val="25000"/>
                </a:schemeClr>
              </a:solidFill>
              <a:effectLst/>
              <a:latin typeface="+mn-ea"/>
            </a:endParaRPr>
          </a:p>
          <a:p>
            <a:pPr marL="285750" indent="-285750" algn="just">
              <a:lnSpc>
                <a:spcPct val="120000"/>
              </a:lnSpc>
              <a:buFont typeface="Arial" panose="020B0604020202020204" pitchFamily="34" charset="0"/>
              <a:buChar char="•"/>
            </a:pPr>
            <a:r>
              <a:rPr lang="zh-CN" altLang="en-US" b="1" i="0" dirty="0">
                <a:solidFill>
                  <a:schemeClr val="tx1">
                    <a:lumMod val="75000"/>
                    <a:lumOff val="25000"/>
                  </a:schemeClr>
                </a:solidFill>
                <a:effectLst/>
                <a:latin typeface="+mn-ea"/>
              </a:rPr>
              <a:t>传感器网络</a:t>
            </a:r>
            <a:endParaRPr lang="zh-CN" altLang="en-US" b="1" i="0" dirty="0">
              <a:solidFill>
                <a:schemeClr val="tx1">
                  <a:lumMod val="75000"/>
                  <a:lumOff val="25000"/>
                </a:schemeClr>
              </a:solidFill>
              <a:effectLst/>
              <a:latin typeface="+mn-ea"/>
            </a:endParaRPr>
          </a:p>
          <a:p>
            <a:pPr marL="285750" indent="-285750" algn="just">
              <a:lnSpc>
                <a:spcPct val="120000"/>
              </a:lnSpc>
              <a:buFont typeface="Arial" panose="020B0604020202020204" pitchFamily="34" charset="0"/>
              <a:buChar char="•"/>
            </a:pPr>
            <a:r>
              <a:rPr lang="zh-CN" altLang="en-US" b="1" i="0" dirty="0">
                <a:solidFill>
                  <a:schemeClr val="tx1">
                    <a:lumMod val="75000"/>
                    <a:lumOff val="25000"/>
                  </a:schemeClr>
                </a:solidFill>
                <a:effectLst/>
                <a:latin typeface="+mn-ea"/>
              </a:rPr>
              <a:t>无线传感器网络</a:t>
            </a:r>
            <a:endParaRPr lang="zh-CN" altLang="en-US" b="1" i="0" dirty="0">
              <a:solidFill>
                <a:schemeClr val="tx1">
                  <a:lumMod val="75000"/>
                  <a:lumOff val="25000"/>
                </a:schemeClr>
              </a:solidFill>
              <a:effectLst/>
              <a:latin typeface="+mn-ea"/>
            </a:endParaRPr>
          </a:p>
          <a:p>
            <a:pPr marL="285750" indent="-285750" algn="just">
              <a:lnSpc>
                <a:spcPct val="120000"/>
              </a:lnSpc>
              <a:buFont typeface="Arial" panose="020B0604020202020204" pitchFamily="34" charset="0"/>
              <a:buChar char="•"/>
            </a:pPr>
            <a:r>
              <a:rPr lang="zh-CN" altLang="en-US" b="1" i="0" dirty="0">
                <a:solidFill>
                  <a:schemeClr val="tx1">
                    <a:lumMod val="75000"/>
                    <a:lumOff val="25000"/>
                  </a:schemeClr>
                </a:solidFill>
                <a:effectLst/>
                <a:latin typeface="+mn-ea"/>
              </a:rPr>
              <a:t>飞行自组织网络</a:t>
            </a:r>
            <a:endParaRPr lang="zh-CN" altLang="en-US" b="1" i="0" dirty="0">
              <a:solidFill>
                <a:schemeClr val="tx1">
                  <a:lumMod val="75000"/>
                  <a:lumOff val="25000"/>
                </a:schemeClr>
              </a:solidFill>
              <a:effectLst/>
              <a:latin typeface="+mn-ea"/>
            </a:endParaRPr>
          </a:p>
          <a:p>
            <a:pPr marL="285750" indent="-285750" algn="just">
              <a:lnSpc>
                <a:spcPct val="120000"/>
              </a:lnSpc>
              <a:buFont typeface="Arial" panose="020B0604020202020204" pitchFamily="34" charset="0"/>
              <a:buChar char="•"/>
            </a:pPr>
            <a:r>
              <a:rPr lang="zh-CN" altLang="en-US" b="1" i="0" dirty="0">
                <a:solidFill>
                  <a:schemeClr val="tx1">
                    <a:lumMod val="75000"/>
                    <a:lumOff val="25000"/>
                  </a:schemeClr>
                </a:solidFill>
                <a:effectLst/>
                <a:latin typeface="+mn-ea"/>
              </a:rPr>
              <a:t>数字信号处理</a:t>
            </a:r>
            <a:r>
              <a:rPr lang="zh-CN" altLang="en-US" sz="1600" b="1" i="0" dirty="0">
                <a:solidFill>
                  <a:schemeClr val="tx1">
                    <a:lumMod val="75000"/>
                    <a:lumOff val="25000"/>
                  </a:schemeClr>
                </a:solidFill>
                <a:effectLst/>
                <a:latin typeface="+mn-ea"/>
              </a:rPr>
              <a:t>。</a:t>
            </a:r>
            <a:endParaRPr lang="zh-CN" altLang="en-US" sz="1600" b="1" i="0" dirty="0">
              <a:solidFill>
                <a:schemeClr val="tx1">
                  <a:lumMod val="75000"/>
                  <a:lumOff val="25000"/>
                </a:schemeClr>
              </a:solidFill>
              <a:effectLst/>
              <a:latin typeface="+mn-ea"/>
            </a:endParaRPr>
          </a:p>
        </p:txBody>
      </p:sp>
      <p:cxnSp>
        <p:nvCxnSpPr>
          <p:cNvPr id="12" name="直接连接符 11"/>
          <p:cNvCxnSpPr/>
          <p:nvPr/>
        </p:nvCxnSpPr>
        <p:spPr>
          <a:xfrm>
            <a:off x="3212647" y="2788195"/>
            <a:ext cx="338328"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408680" y="2788285"/>
            <a:ext cx="2510155" cy="635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4" name="图片 13" descr="C:/Users/27445/AppData/Local/Temp/kaimatting_20230618200132/output_20230618200138..pngoutput_20230618200138."/>
          <p:cNvPicPr>
            <a:picLocks noChangeAspect="1"/>
          </p:cNvPicPr>
          <p:nvPr/>
        </p:nvPicPr>
        <p:blipFill>
          <a:blip r:embed="rId2"/>
          <a:stretch>
            <a:fillRect/>
          </a:stretch>
        </p:blipFill>
        <p:spPr>
          <a:xfrm>
            <a:off x="6213475" y="2529523"/>
            <a:ext cx="2227580" cy="2589530"/>
          </a:xfrm>
          <a:prstGeom prst="rect">
            <a:avLst/>
          </a:prstGeom>
        </p:spPr>
      </p:pic>
      <p:sp>
        <p:nvSpPr>
          <p:cNvPr id="15" name="矩形 14"/>
          <p:cNvSpPr/>
          <p:nvPr/>
        </p:nvSpPr>
        <p:spPr>
          <a:xfrm>
            <a:off x="8559800" y="2967355"/>
            <a:ext cx="3116580" cy="2378710"/>
          </a:xfrm>
          <a:prstGeom prst="rect">
            <a:avLst/>
          </a:prstGeom>
        </p:spPr>
        <p:txBody>
          <a:bodyPr wrap="square">
            <a:spAutoFit/>
          </a:bodyPr>
          <a:p>
            <a:pPr algn="just">
              <a:lnSpc>
                <a:spcPct val="120000"/>
              </a:lnSpc>
            </a:pPr>
            <a:r>
              <a:rPr lang="zh-CN" altLang="en-US" b="1" i="0" dirty="0">
                <a:solidFill>
                  <a:schemeClr val="tx1">
                    <a:lumMod val="75000"/>
                    <a:lumOff val="25000"/>
                  </a:schemeClr>
                </a:solidFill>
                <a:effectLst/>
                <a:latin typeface="+mn-ea"/>
              </a:rPr>
              <a:t>水下领域硕士学位</a:t>
            </a:r>
            <a:endParaRPr lang="zh-CN" altLang="en-US" b="1" i="0" dirty="0">
              <a:solidFill>
                <a:schemeClr val="tx1">
                  <a:lumMod val="75000"/>
                  <a:lumOff val="25000"/>
                </a:schemeClr>
              </a:solidFill>
              <a:effectLst/>
              <a:latin typeface="+mn-ea"/>
            </a:endParaRPr>
          </a:p>
          <a:p>
            <a:pPr algn="just">
              <a:lnSpc>
                <a:spcPct val="120000"/>
              </a:lnSpc>
            </a:pPr>
            <a:r>
              <a:rPr lang="zh-CN" altLang="en-US" b="1" i="0" dirty="0">
                <a:solidFill>
                  <a:schemeClr val="tx1">
                    <a:lumMod val="75000"/>
                    <a:lumOff val="25000"/>
                  </a:schemeClr>
                </a:solidFill>
                <a:effectLst/>
                <a:latin typeface="+mn-ea"/>
              </a:rPr>
              <a:t>研究领域：</a:t>
            </a:r>
            <a:endParaRPr lang="zh-CN" altLang="en-US" b="1" i="0" dirty="0">
              <a:solidFill>
                <a:schemeClr val="tx1">
                  <a:lumMod val="75000"/>
                  <a:lumOff val="25000"/>
                </a:schemeClr>
              </a:solidFill>
              <a:effectLst/>
              <a:latin typeface="+mn-ea"/>
            </a:endParaRPr>
          </a:p>
          <a:p>
            <a:pPr marL="285750" indent="-285750" algn="just">
              <a:lnSpc>
                <a:spcPct val="120000"/>
              </a:lnSpc>
              <a:buFont typeface="Arial" panose="020B0604020202020204" pitchFamily="34" charset="0"/>
              <a:buChar char="•"/>
            </a:pPr>
            <a:r>
              <a:rPr lang="zh-CN" altLang="en-US" b="1" i="0" dirty="0">
                <a:solidFill>
                  <a:schemeClr val="tx1">
                    <a:lumMod val="75000"/>
                    <a:lumOff val="25000"/>
                  </a:schemeClr>
                </a:solidFill>
                <a:effectLst/>
                <a:latin typeface="+mn-ea"/>
              </a:rPr>
              <a:t>移动水声通信</a:t>
            </a:r>
            <a:endParaRPr lang="zh-CN" altLang="en-US" b="1" i="0" dirty="0">
              <a:solidFill>
                <a:schemeClr val="tx1">
                  <a:lumMod val="75000"/>
                  <a:lumOff val="25000"/>
                </a:schemeClr>
              </a:solidFill>
              <a:effectLst/>
              <a:latin typeface="+mn-ea"/>
            </a:endParaRPr>
          </a:p>
          <a:p>
            <a:pPr marL="285750" indent="-285750" algn="just">
              <a:lnSpc>
                <a:spcPct val="120000"/>
              </a:lnSpc>
              <a:buFont typeface="Arial" panose="020B0604020202020204" pitchFamily="34" charset="0"/>
              <a:buChar char="•"/>
            </a:pPr>
            <a:r>
              <a:rPr lang="zh-CN" altLang="en-US" b="1" i="0" dirty="0">
                <a:solidFill>
                  <a:schemeClr val="tx1">
                    <a:lumMod val="75000"/>
                    <a:lumOff val="25000"/>
                  </a:schemeClr>
                </a:solidFill>
                <a:effectLst/>
                <a:latin typeface="+mn-ea"/>
              </a:rPr>
              <a:t>无线传感器网络</a:t>
            </a:r>
            <a:endParaRPr lang="zh-CN" altLang="en-US" b="1" i="0" dirty="0">
              <a:solidFill>
                <a:schemeClr val="tx1">
                  <a:lumMod val="75000"/>
                  <a:lumOff val="25000"/>
                </a:schemeClr>
              </a:solidFill>
              <a:effectLst/>
              <a:latin typeface="+mn-ea"/>
            </a:endParaRPr>
          </a:p>
          <a:p>
            <a:pPr marL="285750" indent="-285750" algn="just">
              <a:lnSpc>
                <a:spcPct val="120000"/>
              </a:lnSpc>
              <a:buFont typeface="Arial" panose="020B0604020202020204" pitchFamily="34" charset="0"/>
              <a:buChar char="•"/>
            </a:pPr>
            <a:r>
              <a:rPr lang="zh-CN" altLang="en-US" b="1" i="0" dirty="0">
                <a:solidFill>
                  <a:schemeClr val="tx1">
                    <a:lumMod val="75000"/>
                    <a:lumOff val="25000"/>
                  </a:schemeClr>
                </a:solidFill>
                <a:effectLst/>
                <a:latin typeface="+mn-ea"/>
              </a:rPr>
              <a:t>Swarm网络。</a:t>
            </a:r>
            <a:endParaRPr lang="zh-CN" altLang="en-US" b="1" i="0" dirty="0">
              <a:solidFill>
                <a:schemeClr val="tx1">
                  <a:lumMod val="75000"/>
                  <a:lumOff val="25000"/>
                </a:schemeClr>
              </a:solidFill>
              <a:effectLst/>
              <a:latin typeface="+mn-ea"/>
            </a:endParaRPr>
          </a:p>
          <a:p>
            <a:pPr marL="285750" indent="-285750" algn="just">
              <a:lnSpc>
                <a:spcPct val="120000"/>
              </a:lnSpc>
              <a:buFont typeface="Arial" panose="020B0604020202020204" pitchFamily="34" charset="0"/>
              <a:buChar char="•"/>
            </a:pPr>
            <a:r>
              <a:rPr lang="zh-CN" altLang="en-US" b="1" i="0" dirty="0">
                <a:solidFill>
                  <a:schemeClr val="tx1">
                    <a:lumMod val="75000"/>
                    <a:lumOff val="25000"/>
                  </a:schemeClr>
                </a:solidFill>
                <a:effectLst/>
                <a:latin typeface="+mn-ea"/>
              </a:rPr>
              <a:t>传感器网络</a:t>
            </a:r>
            <a:endParaRPr lang="zh-CN" altLang="en-US" b="1" i="0" dirty="0">
              <a:solidFill>
                <a:schemeClr val="tx1">
                  <a:lumMod val="75000"/>
                  <a:lumOff val="25000"/>
                </a:schemeClr>
              </a:solidFill>
              <a:effectLst/>
              <a:latin typeface="+mn-ea"/>
            </a:endParaRPr>
          </a:p>
          <a:p>
            <a:pPr indent="0" algn="just">
              <a:lnSpc>
                <a:spcPct val="120000"/>
              </a:lnSpc>
              <a:buFont typeface="Arial" panose="020B0604020202020204" pitchFamily="34" charset="0"/>
              <a:buNone/>
            </a:pPr>
            <a:endParaRPr lang="zh-CN" altLang="en-US" sz="1600" b="1" i="0" dirty="0">
              <a:solidFill>
                <a:schemeClr val="tx1">
                  <a:lumMod val="75000"/>
                  <a:lumOff val="25000"/>
                </a:schemeClr>
              </a:solidFill>
              <a:effectLst/>
              <a:latin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33095" y="1443355"/>
            <a:ext cx="10907395" cy="4736465"/>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5" name="文本占位符 4"/>
          <p:cNvSpPr>
            <a:spLocks noGrp="1"/>
          </p:cNvSpPr>
          <p:nvPr>
            <p:ph type="body" sz="quarter" idx="13"/>
          </p:nvPr>
        </p:nvSpPr>
        <p:spPr>
          <a:xfrm>
            <a:off x="1551008" y="87340"/>
            <a:ext cx="2127600" cy="368300"/>
          </a:xfrm>
        </p:spPr>
        <p:txBody>
          <a:bodyPr/>
          <a:lstStyle/>
          <a:p>
            <a:r>
              <a:rPr lang="zh-CN" altLang="en-US" dirty="0"/>
              <a:t>文献背景</a:t>
            </a:r>
            <a:endParaRPr lang="en-US" altLang="zh-CN" dirty="0"/>
          </a:p>
        </p:txBody>
      </p:sp>
      <p:sp>
        <p:nvSpPr>
          <p:cNvPr id="9" name="文本占位符 7"/>
          <p:cNvSpPr>
            <a:spLocks noGrp="1"/>
          </p:cNvSpPr>
          <p:nvPr/>
        </p:nvSpPr>
        <p:spPr>
          <a:xfrm>
            <a:off x="3679190" y="87630"/>
            <a:ext cx="3751580" cy="36830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dirty="0"/>
              <a:t>问题引入</a:t>
            </a:r>
            <a:endParaRPr dirty="0"/>
          </a:p>
        </p:txBody>
      </p:sp>
      <p:sp>
        <p:nvSpPr>
          <p:cNvPr id="3" name="文本框 2"/>
          <p:cNvSpPr txBox="1"/>
          <p:nvPr/>
        </p:nvSpPr>
        <p:spPr>
          <a:xfrm>
            <a:off x="769620" y="742950"/>
            <a:ext cx="1963420" cy="521970"/>
          </a:xfrm>
          <a:prstGeom prst="rect">
            <a:avLst/>
          </a:prstGeom>
          <a:noFill/>
        </p:spPr>
        <p:txBody>
          <a:bodyPr wrap="square" rtlCol="0" anchor="t">
            <a:spAutoFit/>
          </a:bodyPr>
          <a:p>
            <a:r>
              <a:rPr lang="zh-CN" altLang="en-US" sz="2800" b="1" dirty="0">
                <a:solidFill>
                  <a:schemeClr val="accent2"/>
                </a:solidFill>
                <a:latin typeface="+mj-ea"/>
                <a:ea typeface="+mj-ea"/>
                <a:sym typeface="+mn-ea"/>
              </a:rPr>
              <a:t>问题引入</a:t>
            </a:r>
            <a:endParaRPr lang="zh-CN" altLang="en-US" sz="2800" b="1" dirty="0">
              <a:solidFill>
                <a:schemeClr val="accent2"/>
              </a:solidFill>
              <a:latin typeface="+mj-ea"/>
              <a:ea typeface="+mj-ea"/>
              <a:sym typeface="+mn-ea"/>
            </a:endParaRPr>
          </a:p>
        </p:txBody>
      </p:sp>
      <p:pic>
        <p:nvPicPr>
          <p:cNvPr id="7" name="图片 6" descr="C:/Users/27445/AppData/Local/Temp/kaimatting_20230618201020/output_20230618201025..pngoutput_20230618201025."/>
          <p:cNvPicPr>
            <a:picLocks noChangeAspect="1"/>
          </p:cNvPicPr>
          <p:nvPr/>
        </p:nvPicPr>
        <p:blipFill>
          <a:blip r:embed="rId1"/>
          <a:stretch>
            <a:fillRect/>
          </a:stretch>
        </p:blipFill>
        <p:spPr>
          <a:xfrm rot="20040000">
            <a:off x="7292975" y="3993515"/>
            <a:ext cx="4645660" cy="2029460"/>
          </a:xfrm>
          <a:prstGeom prst="rect">
            <a:avLst/>
          </a:prstGeom>
        </p:spPr>
      </p:pic>
      <p:sp>
        <p:nvSpPr>
          <p:cNvPr id="11" name="矩形: 圆角 100"/>
          <p:cNvSpPr/>
          <p:nvPr/>
        </p:nvSpPr>
        <p:spPr>
          <a:xfrm>
            <a:off x="769620" y="1551940"/>
            <a:ext cx="10633075" cy="2720975"/>
          </a:xfrm>
          <a:prstGeom prst="roundRect">
            <a:avLst>
              <a:gd name="adj" fmla="val 8772"/>
            </a:avLst>
          </a:prstGeom>
          <a:solidFill>
            <a:schemeClr val="accent2">
              <a:lumMod val="10000"/>
              <a:lumOff val="90000"/>
              <a:alpha val="13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文本框 28"/>
          <p:cNvSpPr txBox="1"/>
          <p:nvPr/>
        </p:nvSpPr>
        <p:spPr>
          <a:xfrm>
            <a:off x="478155" y="1682750"/>
            <a:ext cx="8955405" cy="430530"/>
          </a:xfrm>
          <a:prstGeom prst="rect">
            <a:avLst/>
          </a:prstGeom>
          <a:noFill/>
        </p:spPr>
        <p:txBody>
          <a:bodyPr wrap="square" lIns="0" tIns="0" rIns="0" bIns="0" rtlCol="0">
            <a:spAutoFit/>
          </a:bodyPr>
          <a:p>
            <a:pPr algn="ctr">
              <a:spcAft>
                <a:spcPts val="0"/>
              </a:spcAft>
              <a:defRPr/>
            </a:pPr>
            <a:r>
              <a:rPr lang="zh-CN" altLang="en-US" sz="2800" b="1" dirty="0">
                <a:gradFill>
                  <a:gsLst>
                    <a:gs pos="0">
                      <a:srgbClr val="007BD3"/>
                    </a:gs>
                    <a:gs pos="10000">
                      <a:srgbClr val="034373"/>
                    </a:gs>
                  </a:gsLst>
                  <a:lin ang="5400000" scaled="0"/>
                </a:gradFill>
                <a:latin typeface="微软雅黑" panose="020B0503020204020204" charset="-122"/>
                <a:ea typeface="微软雅黑" panose="020B0503020204020204" charset="-122"/>
                <a:cs typeface="微软雅黑" panose="020B0503020204020204" charset="-122"/>
              </a:rPr>
              <a:t>水下传感器网络面临问题：</a:t>
            </a:r>
            <a:r>
              <a:rPr lang="zh-CN" sz="2400" dirty="0">
                <a:latin typeface="微软雅黑" panose="020B0503020204020204" charset="-122"/>
                <a:ea typeface="微软雅黑" panose="020B0503020204020204" charset="-122"/>
                <a:cs typeface="微软雅黑" panose="020B0503020204020204" charset="-122"/>
                <a:sym typeface="+mn-ea"/>
              </a:rPr>
              <a:t>高延时、高误码、高丢包率</a:t>
            </a:r>
            <a:endParaRPr lang="zh-CN" sz="2400" dirty="0">
              <a:latin typeface="微软雅黑" panose="020B0503020204020204" charset="-122"/>
              <a:ea typeface="微软雅黑" panose="020B0503020204020204" charset="-122"/>
              <a:cs typeface="微软雅黑" panose="020B0503020204020204" charset="-122"/>
              <a:sym typeface="+mn-ea"/>
            </a:endParaRPr>
          </a:p>
        </p:txBody>
      </p:sp>
      <p:grpSp>
        <p:nvGrpSpPr>
          <p:cNvPr id="16" name="组合 15"/>
          <p:cNvGrpSpPr/>
          <p:nvPr/>
        </p:nvGrpSpPr>
        <p:grpSpPr>
          <a:xfrm>
            <a:off x="1039495" y="2160905"/>
            <a:ext cx="9978390" cy="76200"/>
            <a:chOff x="1034098" y="3728432"/>
            <a:chExt cx="6172300" cy="72000"/>
          </a:xfrm>
          <a:solidFill>
            <a:schemeClr val="accent2">
              <a:lumMod val="90000"/>
              <a:lumOff val="10000"/>
            </a:schemeClr>
          </a:solidFill>
        </p:grpSpPr>
        <p:cxnSp>
          <p:nvCxnSpPr>
            <p:cNvPr id="21" name="直接连接符 20"/>
            <p:cNvCxnSpPr/>
            <p:nvPr/>
          </p:nvCxnSpPr>
          <p:spPr>
            <a:xfrm>
              <a:off x="1781679" y="3764432"/>
              <a:ext cx="5424719" cy="0"/>
            </a:xfrm>
            <a:prstGeom prst="line">
              <a:avLst/>
            </a:prstGeom>
            <a:grpFill/>
            <a:ln w="9525" cap="flat" cmpd="sng" algn="ctr">
              <a:solidFill>
                <a:sysClr val="window" lastClr="FFFFFF">
                  <a:lumMod val="65000"/>
                </a:sysClr>
              </a:solidFill>
              <a:prstDash val="solid"/>
              <a:miter lim="800000"/>
            </a:ln>
            <a:effectLst/>
          </p:spPr>
        </p:cxnSp>
        <p:sp>
          <p:nvSpPr>
            <p:cNvPr id="17" name="矩形 16"/>
            <p:cNvSpPr/>
            <p:nvPr/>
          </p:nvSpPr>
          <p:spPr>
            <a:xfrm flipV="1">
              <a:off x="1034098" y="3728432"/>
              <a:ext cx="835125" cy="72000"/>
            </a:xfrm>
            <a:prstGeom prst="rect">
              <a:avLst/>
            </a:pr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79" name="文本框 78"/>
          <p:cNvSpPr txBox="1"/>
          <p:nvPr/>
        </p:nvSpPr>
        <p:spPr>
          <a:xfrm>
            <a:off x="965835" y="2160905"/>
            <a:ext cx="10240645" cy="2011680"/>
          </a:xfrm>
          <a:prstGeom prst="rect">
            <a:avLst/>
          </a:prstGeom>
          <a:noFill/>
        </p:spPr>
        <p:txBody>
          <a:bodyPr wrap="square" rtlCol="0">
            <a:spAutoFit/>
          </a:bodyPr>
          <a:p>
            <a:pPr marL="0" marR="0" lvl="0" indent="0" algn="just" defTabSz="914400" rtl="0" eaLnBrk="1" fontAlgn="auto" latinLnBrk="0" hangingPunct="1">
              <a:lnSpc>
                <a:spcPct val="120000"/>
              </a:lnSpc>
              <a:spcBef>
                <a:spcPts val="0"/>
              </a:spcBef>
              <a:spcAft>
                <a:spcPts val="0"/>
              </a:spcAft>
              <a:buClrTx/>
              <a:buSzPct val="100000"/>
              <a:buFontTx/>
              <a:buNone/>
              <a:defRPr/>
            </a:pPr>
            <a:r>
              <a:rPr lang="en-US" altLang="zh-CN" sz="2400" b="1" dirty="0">
                <a:latin typeface="微软雅黑" panose="020B0503020204020204" charset="-122"/>
                <a:ea typeface="微软雅黑" panose="020B0503020204020204" charset="-122"/>
                <a:cs typeface="微软雅黑" panose="020B0503020204020204" charset="-122"/>
              </a:rPr>
              <a:t>    </a:t>
            </a:r>
            <a:r>
              <a:rPr dirty="0">
                <a:latin typeface="微软雅黑" panose="020B0503020204020204" charset="-122"/>
                <a:ea typeface="微软雅黑" panose="020B0503020204020204" charset="-122"/>
                <a:cs typeface="微软雅黑" panose="020B0503020204020204" charset="-122"/>
              </a:rPr>
              <a:t>海洋监测系统领域</a:t>
            </a:r>
            <a:r>
              <a:rPr lang="zh-CN" dirty="0">
                <a:latin typeface="微软雅黑" panose="020B0503020204020204" charset="-122"/>
                <a:ea typeface="微软雅黑" panose="020B0503020204020204" charset="-122"/>
                <a:cs typeface="微软雅黑" panose="020B0503020204020204" charset="-122"/>
              </a:rPr>
              <a:t>的进展带来了</a:t>
            </a:r>
            <a:r>
              <a:rPr dirty="0">
                <a:latin typeface="微软雅黑" panose="020B0503020204020204" charset="-122"/>
                <a:ea typeface="微软雅黑" panose="020B0503020204020204" charset="-122"/>
                <a:cs typeface="微软雅黑" panose="020B0503020204020204" charset="-122"/>
              </a:rPr>
              <a:t>水下监测技术领域的进步，从较小的单机微机械传感器节点，到</a:t>
            </a:r>
            <a:r>
              <a:rPr sz="2000" b="1" dirty="0">
                <a:gradFill>
                  <a:gsLst>
                    <a:gs pos="0">
                      <a:srgbClr val="012D86"/>
                    </a:gs>
                    <a:gs pos="100000">
                      <a:srgbClr val="0E2557"/>
                    </a:gs>
                  </a:gsLst>
                  <a:lin scaled="0"/>
                </a:gradFill>
                <a:latin typeface="微软雅黑" panose="020B0503020204020204" charset="-122"/>
                <a:ea typeface="微软雅黑" panose="020B0503020204020204" charset="-122"/>
                <a:cs typeface="微软雅黑" panose="020B0503020204020204" charset="-122"/>
              </a:rPr>
              <a:t>大量的传感器节点组成一个称为水下传感器网络</a:t>
            </a:r>
            <a:r>
              <a:rPr 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但这些网络在部署到任何UWSN应用程序时都可能面临动态水下环境的严峻挑战。尽管水声通信是水下通信的首选，但由于</a:t>
            </a:r>
            <a:r>
              <a:rPr sz="2000" b="1" dirty="0">
                <a:gradFill>
                  <a:gsLst>
                    <a:gs pos="0">
                      <a:srgbClr val="012D86"/>
                    </a:gs>
                    <a:gs pos="100000">
                      <a:srgbClr val="0E2557"/>
                    </a:gs>
                  </a:gsLst>
                  <a:lin scaled="0"/>
                </a:gradFill>
                <a:latin typeface="微软雅黑" panose="020B0503020204020204" charset="-122"/>
                <a:ea typeface="微软雅黑" panose="020B0503020204020204" charset="-122"/>
                <a:cs typeface="微软雅黑" panose="020B0503020204020204" charset="-122"/>
              </a:rPr>
              <a:t>带宽有限</a:t>
            </a:r>
            <a:r>
              <a:rPr dirty="0">
                <a:latin typeface="微软雅黑" panose="020B0503020204020204" charset="-122"/>
                <a:ea typeface="微软雅黑" panose="020B0503020204020204" charset="-122"/>
                <a:cs typeface="微软雅黑" panose="020B0503020204020204" charset="-122"/>
              </a:rPr>
              <a:t>，端到端延迟高且可变，阴影区，</a:t>
            </a:r>
            <a:r>
              <a:rPr sz="2000" b="1" dirty="0">
                <a:gradFill>
                  <a:gsLst>
                    <a:gs pos="0">
                      <a:srgbClr val="012D86"/>
                    </a:gs>
                    <a:gs pos="100000">
                      <a:srgbClr val="0E2557"/>
                    </a:gs>
                  </a:gsLst>
                  <a:lin scaled="0"/>
                </a:gradFill>
                <a:latin typeface="微软雅黑" panose="020B0503020204020204" charset="-122"/>
                <a:ea typeface="微软雅黑" panose="020B0503020204020204" charset="-122"/>
                <a:cs typeface="微软雅黑" panose="020B0503020204020204" charset="-122"/>
              </a:rPr>
              <a:t>高误码率和高丢包率</a:t>
            </a:r>
            <a:r>
              <a:rPr dirty="0">
                <a:latin typeface="微软雅黑" panose="020B0503020204020204" charset="-122"/>
                <a:ea typeface="微软雅黑" panose="020B0503020204020204" charset="-122"/>
                <a:cs typeface="微软雅黑" panose="020B0503020204020204" charset="-122"/>
              </a:rPr>
              <a:t>，这些网络仍然面临许多挑战。</a:t>
            </a:r>
            <a:r>
              <a:rPr lang="zh-CN" dirty="0">
                <a:latin typeface="微软雅黑" panose="020B0503020204020204" charset="-122"/>
                <a:ea typeface="微软雅黑" panose="020B0503020204020204" charset="-122"/>
                <a:cs typeface="微软雅黑" panose="020B0503020204020204" charset="-122"/>
              </a:rPr>
              <a:t>为了解决由于复杂环境所带来的网络影响，</a:t>
            </a:r>
            <a:r>
              <a:rPr lang="zh-CN" sz="2000" b="1" dirty="0">
                <a:gradFill>
                  <a:gsLst>
                    <a:gs pos="0">
                      <a:srgbClr val="012D86"/>
                    </a:gs>
                    <a:gs pos="100000">
                      <a:srgbClr val="0E2557"/>
                    </a:gs>
                  </a:gsLst>
                  <a:lin scaled="0"/>
                </a:gradFill>
                <a:latin typeface="微软雅黑" panose="020B0503020204020204" charset="-122"/>
                <a:ea typeface="微软雅黑" panose="020B0503020204020204" charset="-122"/>
                <a:cs typeface="微软雅黑" panose="020B0503020204020204" charset="-122"/>
              </a:rPr>
              <a:t>水下移动传感器网络(UWMSN)</a:t>
            </a:r>
            <a:r>
              <a:rPr lang="zh-CN" dirty="0">
                <a:latin typeface="微软雅黑" panose="020B0503020204020204" charset="-122"/>
                <a:ea typeface="微软雅黑" panose="020B0503020204020204" charset="-122"/>
                <a:cs typeface="微软雅黑" panose="020B0503020204020204" charset="-122"/>
              </a:rPr>
              <a:t>的发展与研究</a:t>
            </a:r>
            <a:r>
              <a:rPr lang="zh-CN" dirty="0">
                <a:latin typeface="微软雅黑" panose="020B0503020204020204" charset="-122"/>
                <a:ea typeface="微软雅黑" panose="020B0503020204020204" charset="-122"/>
                <a:cs typeface="微软雅黑" panose="020B0503020204020204" charset="-122"/>
              </a:rPr>
              <a:t>成为了必须。</a:t>
            </a:r>
            <a:endParaRPr lang="zh-CN" dirty="0">
              <a:latin typeface="微软雅黑" panose="020B0503020204020204" charset="-122"/>
              <a:ea typeface="微软雅黑" panose="020B0503020204020204" charset="-122"/>
              <a:cs typeface="微软雅黑" panose="020B0503020204020204" charset="-122"/>
            </a:endParaRPr>
          </a:p>
        </p:txBody>
      </p:sp>
      <p:sp>
        <p:nvSpPr>
          <p:cNvPr id="18" name="矩形: 圆角 100"/>
          <p:cNvSpPr/>
          <p:nvPr/>
        </p:nvSpPr>
        <p:spPr>
          <a:xfrm>
            <a:off x="769620" y="4342130"/>
            <a:ext cx="6797040" cy="1837690"/>
          </a:xfrm>
          <a:prstGeom prst="roundRect">
            <a:avLst>
              <a:gd name="adj" fmla="val 8772"/>
            </a:avLst>
          </a:prstGeom>
          <a:solidFill>
            <a:schemeClr val="accent2">
              <a:lumMod val="10000"/>
              <a:lumOff val="90000"/>
              <a:alpha val="13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a:off x="6350" y="4458335"/>
            <a:ext cx="6659880" cy="430530"/>
          </a:xfrm>
          <a:prstGeom prst="rect">
            <a:avLst/>
          </a:prstGeom>
          <a:noFill/>
        </p:spPr>
        <p:txBody>
          <a:bodyPr wrap="square" lIns="0" tIns="0" rIns="0" bIns="0" rtlCol="0">
            <a:spAutoFit/>
          </a:bodyPr>
          <a:p>
            <a:pPr algn="ctr">
              <a:spcAft>
                <a:spcPts val="0"/>
              </a:spcAft>
              <a:defRPr/>
            </a:pPr>
            <a:r>
              <a:rPr lang="zh-CN" altLang="en-US" sz="2800" b="1" dirty="0">
                <a:gradFill>
                  <a:gsLst>
                    <a:gs pos="0">
                      <a:srgbClr val="007BD3"/>
                    </a:gs>
                    <a:gs pos="10000">
                      <a:srgbClr val="034373"/>
                    </a:gs>
                  </a:gsLst>
                  <a:lin ang="5400000" scaled="0"/>
                </a:gradFill>
                <a:latin typeface="微软雅黑" panose="020B0503020204020204" charset="-122"/>
                <a:ea typeface="微软雅黑" panose="020B0503020204020204" charset="-122"/>
                <a:cs typeface="微软雅黑" panose="020B0503020204020204" charset="-122"/>
              </a:rPr>
              <a:t>水下移动传感器网络面临问题</a:t>
            </a:r>
            <a:endParaRPr lang="zh-CN" altLang="en-US" sz="2800" b="1" dirty="0">
              <a:gradFill>
                <a:gsLst>
                  <a:gs pos="0">
                    <a:srgbClr val="007BD3"/>
                  </a:gs>
                  <a:gs pos="10000">
                    <a:srgbClr val="034373"/>
                  </a:gs>
                </a:gsLst>
                <a:lin ang="5400000" scaled="0"/>
              </a:gradFill>
              <a:latin typeface="微软雅黑" panose="020B0503020204020204" charset="-122"/>
              <a:ea typeface="微软雅黑" panose="020B0503020204020204" charset="-122"/>
              <a:cs typeface="微软雅黑" panose="020B0503020204020204" charset="-122"/>
            </a:endParaRPr>
          </a:p>
        </p:txBody>
      </p:sp>
      <p:grpSp>
        <p:nvGrpSpPr>
          <p:cNvPr id="22" name="组合 21"/>
          <p:cNvGrpSpPr/>
          <p:nvPr/>
        </p:nvGrpSpPr>
        <p:grpSpPr>
          <a:xfrm>
            <a:off x="1039495" y="4888865"/>
            <a:ext cx="6390640" cy="76200"/>
            <a:chOff x="1034098" y="3728432"/>
            <a:chExt cx="6172300" cy="72000"/>
          </a:xfrm>
          <a:solidFill>
            <a:schemeClr val="accent2">
              <a:lumMod val="90000"/>
              <a:lumOff val="10000"/>
            </a:schemeClr>
          </a:solidFill>
        </p:grpSpPr>
        <p:cxnSp>
          <p:nvCxnSpPr>
            <p:cNvPr id="23" name="直接连接符 22"/>
            <p:cNvCxnSpPr/>
            <p:nvPr/>
          </p:nvCxnSpPr>
          <p:spPr>
            <a:xfrm>
              <a:off x="1781679" y="3764432"/>
              <a:ext cx="5424719" cy="0"/>
            </a:xfrm>
            <a:prstGeom prst="line">
              <a:avLst/>
            </a:prstGeom>
            <a:grpFill/>
            <a:ln w="9525" cap="flat" cmpd="sng" algn="ctr">
              <a:solidFill>
                <a:sysClr val="window" lastClr="FFFFFF">
                  <a:lumMod val="65000"/>
                </a:sysClr>
              </a:solidFill>
              <a:prstDash val="solid"/>
              <a:miter lim="800000"/>
            </a:ln>
            <a:effectLst/>
          </p:spPr>
        </p:cxnSp>
        <p:sp>
          <p:nvSpPr>
            <p:cNvPr id="24" name="矩形 23"/>
            <p:cNvSpPr/>
            <p:nvPr/>
          </p:nvSpPr>
          <p:spPr>
            <a:xfrm flipV="1">
              <a:off x="1034098" y="3728432"/>
              <a:ext cx="835125" cy="72000"/>
            </a:xfrm>
            <a:prstGeom prst="rect">
              <a:avLst/>
            </a:pr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28" name="文本框 27"/>
          <p:cNvSpPr txBox="1"/>
          <p:nvPr/>
        </p:nvSpPr>
        <p:spPr>
          <a:xfrm>
            <a:off x="993140" y="4965065"/>
            <a:ext cx="6350000" cy="1087755"/>
          </a:xfrm>
          <a:prstGeom prst="rect">
            <a:avLst/>
          </a:prstGeom>
          <a:noFill/>
        </p:spPr>
        <p:txBody>
          <a:bodyPr wrap="square" rtlCol="0">
            <a:spAutoFit/>
          </a:bodyPr>
          <a:p>
            <a:pPr fontAlgn="auto">
              <a:lnSpc>
                <a:spcPct val="120000"/>
              </a:lnSpc>
            </a:pPr>
            <a:r>
              <a:rPr lang="zh-CN" altLang="en-US">
                <a:latin typeface="微软雅黑" panose="020B0503020204020204" charset="-122"/>
                <a:ea typeface="微软雅黑" panose="020B0503020204020204" charset="-122"/>
                <a:cs typeface="微软雅黑" panose="020B0503020204020204" charset="-122"/>
              </a:rPr>
              <a:t>①非结构化环境（现实的移动模型来应对）</a:t>
            </a:r>
            <a:r>
              <a:rPr lang="en-US" altLang="zh-CN">
                <a:latin typeface="微软雅黑" panose="020B0503020204020204" charset="-122"/>
                <a:ea typeface="微软雅黑" panose="020B0503020204020204" charset="-122"/>
                <a:cs typeface="微软雅黑" panose="020B0503020204020204" charset="-122"/>
              </a:rPr>
              <a:t>		</a:t>
            </a:r>
            <a:endParaRPr lang="en-US" altLang="zh-CN">
              <a:latin typeface="微软雅黑" panose="020B0503020204020204" charset="-122"/>
              <a:ea typeface="微软雅黑" panose="020B0503020204020204" charset="-122"/>
              <a:cs typeface="微软雅黑" panose="020B0503020204020204" charset="-122"/>
            </a:endParaRPr>
          </a:p>
          <a:p>
            <a:pPr fontAlgn="auto">
              <a:lnSpc>
                <a:spcPct val="120000"/>
              </a:lnSpc>
            </a:pPr>
            <a:r>
              <a:rPr lang="en-US" altLang="zh-CN">
                <a:latin typeface="微软雅黑" panose="020B0503020204020204" charset="-122"/>
                <a:ea typeface="微软雅黑" panose="020B0503020204020204" charset="-122"/>
                <a:cs typeface="微软雅黑" panose="020B0503020204020204" charset="-122"/>
              </a:rPr>
              <a:t>②卫星导航或GPS不可用</a:t>
            </a:r>
            <a:r>
              <a:rPr lang="zh-CN" altLang="en-US">
                <a:latin typeface="微软雅黑" panose="020B0503020204020204" charset="-122"/>
                <a:ea typeface="微软雅黑" panose="020B0503020204020204" charset="-122"/>
                <a:cs typeface="微软雅黑" panose="020B0503020204020204" charset="-122"/>
              </a:rPr>
              <a:t>（LBL 和 USBL）</a:t>
            </a:r>
            <a:endParaRPr lang="en-US" altLang="zh-CN">
              <a:latin typeface="微软雅黑" panose="020B0503020204020204" charset="-122"/>
              <a:ea typeface="微软雅黑" panose="020B0503020204020204" charset="-122"/>
              <a:cs typeface="微软雅黑" panose="020B0503020204020204" charset="-122"/>
            </a:endParaRPr>
          </a:p>
          <a:p>
            <a:pPr fontAlgn="auto">
              <a:lnSpc>
                <a:spcPct val="120000"/>
              </a:lnSpc>
            </a:pPr>
            <a:r>
              <a:rPr lang="en-US" altLang="zh-CN">
                <a:latin typeface="微软雅黑" panose="020B0503020204020204" charset="-122"/>
                <a:ea typeface="微软雅黑" panose="020B0503020204020204" charset="-122"/>
                <a:cs typeface="微软雅黑" panose="020B0503020204020204" charset="-122"/>
              </a:rPr>
              <a:t>③水声通信</a:t>
            </a:r>
            <a:r>
              <a:rPr lang="zh-CN" altLang="en-US">
                <a:latin typeface="微软雅黑" panose="020B0503020204020204" charset="-122"/>
                <a:ea typeface="微软雅黑" panose="020B0503020204020204" charset="-122"/>
                <a:cs typeface="微软雅黑" panose="020B0503020204020204" charset="-122"/>
              </a:rPr>
              <a:t>下的固有问题（高传输损耗 (TL)</a:t>
            </a:r>
            <a:r>
              <a:rPr lang="zh-CN" altLang="en-US" b="1">
                <a:latin typeface="微软雅黑" panose="020B0503020204020204" charset="-122"/>
                <a:ea typeface="微软雅黑" panose="020B0503020204020204" charset="-122"/>
                <a:cs typeface="微软雅黑" panose="020B0503020204020204" charset="-122"/>
              </a:rPr>
              <a:t>）</a:t>
            </a:r>
            <a:endParaRPr lang="zh-CN" altLang="en-US" b="1">
              <a:latin typeface="微软雅黑" panose="020B0503020204020204" charset="-122"/>
              <a:ea typeface="微软雅黑" panose="020B0503020204020204" charset="-122"/>
              <a:cs typeface="微软雅黑" panose="020B0503020204020204" charset="-122"/>
            </a:endParaRPr>
          </a:p>
        </p:txBody>
      </p:sp>
      <p:pic>
        <p:nvPicPr>
          <p:cNvPr id="30" name="图片 29"/>
          <p:cNvPicPr>
            <a:picLocks noChangeAspect="1"/>
          </p:cNvPicPr>
          <p:nvPr/>
        </p:nvPicPr>
        <p:blipFill>
          <a:blip r:embed="rId2"/>
          <a:stretch>
            <a:fillRect/>
          </a:stretch>
        </p:blipFill>
        <p:spPr>
          <a:xfrm>
            <a:off x="2007235" y="1682750"/>
            <a:ext cx="8860790" cy="40862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A-文本框 18"/>
          <p:cNvSpPr txBox="1"/>
          <p:nvPr>
            <p:custDataLst>
              <p:tags r:id="rId1"/>
            </p:custDataLst>
          </p:nvPr>
        </p:nvSpPr>
        <p:spPr>
          <a:xfrm>
            <a:off x="2927903" y="2256831"/>
            <a:ext cx="2339685" cy="2544426"/>
          </a:xfrm>
          <a:custGeom>
            <a:avLst/>
            <a:gdLst/>
            <a:ahLst/>
            <a:cxnLst/>
            <a:rect l="l" t="t" r="r" b="b"/>
            <a:pathLst>
              <a:path w="2339685" h="2544426">
                <a:moveTo>
                  <a:pt x="1721011" y="1637928"/>
                </a:moveTo>
                <a:cubicBezTo>
                  <a:pt x="1682437" y="1674524"/>
                  <a:pt x="1649302" y="1708153"/>
                  <a:pt x="1621608" y="1738815"/>
                </a:cubicBezTo>
                <a:cubicBezTo>
                  <a:pt x="1604793" y="1757607"/>
                  <a:pt x="1591935" y="1772691"/>
                  <a:pt x="1583033" y="1784065"/>
                </a:cubicBezTo>
                <a:cubicBezTo>
                  <a:pt x="1574132" y="1795440"/>
                  <a:pt x="1566713" y="1806320"/>
                  <a:pt x="1560779" y="1816705"/>
                </a:cubicBezTo>
                <a:cubicBezTo>
                  <a:pt x="1554844" y="1827091"/>
                  <a:pt x="1550888" y="1836487"/>
                  <a:pt x="1548910" y="1844894"/>
                </a:cubicBezTo>
                <a:cubicBezTo>
                  <a:pt x="1546932" y="1853301"/>
                  <a:pt x="1548910" y="1859483"/>
                  <a:pt x="1554844" y="1863440"/>
                </a:cubicBezTo>
                <a:lnTo>
                  <a:pt x="1691338" y="1863440"/>
                </a:lnTo>
                <a:lnTo>
                  <a:pt x="1588968" y="2275889"/>
                </a:lnTo>
                <a:lnTo>
                  <a:pt x="848636" y="2275889"/>
                </a:lnTo>
                <a:close/>
                <a:moveTo>
                  <a:pt x="1308562" y="66763"/>
                </a:moveTo>
                <a:cubicBezTo>
                  <a:pt x="1353071" y="66763"/>
                  <a:pt x="1401041" y="69236"/>
                  <a:pt x="1452474" y="74181"/>
                </a:cubicBezTo>
                <a:cubicBezTo>
                  <a:pt x="1503907" y="79127"/>
                  <a:pt x="1554350" y="88523"/>
                  <a:pt x="1603804" y="102370"/>
                </a:cubicBezTo>
                <a:cubicBezTo>
                  <a:pt x="1653259" y="116218"/>
                  <a:pt x="1699746" y="135257"/>
                  <a:pt x="1743265" y="159490"/>
                </a:cubicBezTo>
                <a:cubicBezTo>
                  <a:pt x="1786785" y="183723"/>
                  <a:pt x="1823876" y="214632"/>
                  <a:pt x="1854538" y="252217"/>
                </a:cubicBezTo>
                <a:lnTo>
                  <a:pt x="1075632" y="824898"/>
                </a:lnTo>
                <a:cubicBezTo>
                  <a:pt x="1084534" y="816986"/>
                  <a:pt x="1098134" y="805117"/>
                  <a:pt x="1116432" y="789291"/>
                </a:cubicBezTo>
                <a:cubicBezTo>
                  <a:pt x="1134730" y="773466"/>
                  <a:pt x="1154264" y="755662"/>
                  <a:pt x="1175035" y="735880"/>
                </a:cubicBezTo>
                <a:cubicBezTo>
                  <a:pt x="1195806" y="716099"/>
                  <a:pt x="1216577" y="695328"/>
                  <a:pt x="1237348" y="673568"/>
                </a:cubicBezTo>
                <a:cubicBezTo>
                  <a:pt x="1258118" y="651808"/>
                  <a:pt x="1275675" y="630543"/>
                  <a:pt x="1290016" y="609772"/>
                </a:cubicBezTo>
                <a:cubicBezTo>
                  <a:pt x="1304358" y="589001"/>
                  <a:pt x="1314496" y="569714"/>
                  <a:pt x="1320431" y="551910"/>
                </a:cubicBezTo>
                <a:cubicBezTo>
                  <a:pt x="1326365" y="534107"/>
                  <a:pt x="1325376" y="519765"/>
                  <a:pt x="1317464" y="508885"/>
                </a:cubicBezTo>
                <a:cubicBezTo>
                  <a:pt x="1298671" y="498005"/>
                  <a:pt x="1279878" y="490587"/>
                  <a:pt x="1261086" y="486631"/>
                </a:cubicBezTo>
                <a:cubicBezTo>
                  <a:pt x="1242293" y="482674"/>
                  <a:pt x="1222017" y="480696"/>
                  <a:pt x="1200257" y="480696"/>
                </a:cubicBezTo>
                <a:cubicBezTo>
                  <a:pt x="1155748" y="480696"/>
                  <a:pt x="1115195" y="490340"/>
                  <a:pt x="1078599" y="509627"/>
                </a:cubicBezTo>
                <a:cubicBezTo>
                  <a:pt x="1042003" y="528914"/>
                  <a:pt x="1009363" y="554136"/>
                  <a:pt x="980680" y="585292"/>
                </a:cubicBezTo>
                <a:cubicBezTo>
                  <a:pt x="951996" y="616448"/>
                  <a:pt x="927763" y="651561"/>
                  <a:pt x="907982" y="690630"/>
                </a:cubicBezTo>
                <a:cubicBezTo>
                  <a:pt x="888200" y="729699"/>
                  <a:pt x="873858" y="768520"/>
                  <a:pt x="864956" y="807095"/>
                </a:cubicBezTo>
                <a:lnTo>
                  <a:pt x="863473" y="817480"/>
                </a:lnTo>
                <a:lnTo>
                  <a:pt x="314529" y="817480"/>
                </a:lnTo>
                <a:lnTo>
                  <a:pt x="318980" y="799677"/>
                </a:lnTo>
                <a:cubicBezTo>
                  <a:pt x="346675" y="689888"/>
                  <a:pt x="393162" y="589990"/>
                  <a:pt x="458442" y="499983"/>
                </a:cubicBezTo>
                <a:cubicBezTo>
                  <a:pt x="523721" y="409976"/>
                  <a:pt x="600870" y="332828"/>
                  <a:pt x="689888" y="268537"/>
                </a:cubicBezTo>
                <a:cubicBezTo>
                  <a:pt x="778906" y="204246"/>
                  <a:pt x="876578" y="154545"/>
                  <a:pt x="982905" y="119432"/>
                </a:cubicBezTo>
                <a:cubicBezTo>
                  <a:pt x="1089232" y="84319"/>
                  <a:pt x="1197784" y="66763"/>
                  <a:pt x="1308562" y="66763"/>
                </a:cubicBezTo>
                <a:close/>
                <a:moveTo>
                  <a:pt x="2339685" y="0"/>
                </a:moveTo>
                <a:cubicBezTo>
                  <a:pt x="2330783" y="7913"/>
                  <a:pt x="2308034" y="30661"/>
                  <a:pt x="2271438" y="68247"/>
                </a:cubicBezTo>
                <a:cubicBezTo>
                  <a:pt x="2234842" y="105832"/>
                  <a:pt x="2194536" y="153803"/>
                  <a:pt x="2150522" y="212159"/>
                </a:cubicBezTo>
                <a:cubicBezTo>
                  <a:pt x="2106508" y="270515"/>
                  <a:pt x="2063977" y="337278"/>
                  <a:pt x="2022930" y="412449"/>
                </a:cubicBezTo>
                <a:cubicBezTo>
                  <a:pt x="1981883" y="487620"/>
                  <a:pt x="1952457" y="566252"/>
                  <a:pt x="1934654" y="648346"/>
                </a:cubicBezTo>
                <a:cubicBezTo>
                  <a:pt x="1919817" y="710659"/>
                  <a:pt x="1902014" y="766789"/>
                  <a:pt x="1881243" y="816738"/>
                </a:cubicBezTo>
                <a:cubicBezTo>
                  <a:pt x="1860472" y="866687"/>
                  <a:pt x="1836240" y="913916"/>
                  <a:pt x="1808545" y="958425"/>
                </a:cubicBezTo>
                <a:cubicBezTo>
                  <a:pt x="1780851" y="1002934"/>
                  <a:pt x="1748953" y="1045712"/>
                  <a:pt x="1712851" y="1086759"/>
                </a:cubicBezTo>
                <a:cubicBezTo>
                  <a:pt x="1676749" y="1127806"/>
                  <a:pt x="1636444" y="1170090"/>
                  <a:pt x="1591935" y="1213610"/>
                </a:cubicBezTo>
                <a:cubicBezTo>
                  <a:pt x="1546437" y="1258118"/>
                  <a:pt x="1488328" y="1309798"/>
                  <a:pt x="1417609" y="1368649"/>
                </a:cubicBezTo>
                <a:cubicBezTo>
                  <a:pt x="1346889" y="1427499"/>
                  <a:pt x="1264547" y="1494016"/>
                  <a:pt x="1170584" y="1568197"/>
                </a:cubicBezTo>
                <a:lnTo>
                  <a:pt x="830833" y="1863440"/>
                </a:lnTo>
                <a:lnTo>
                  <a:pt x="1269987" y="1863440"/>
                </a:lnTo>
                <a:lnTo>
                  <a:pt x="339751" y="2544426"/>
                </a:lnTo>
                <a:cubicBezTo>
                  <a:pt x="347664" y="2537502"/>
                  <a:pt x="359780" y="2526622"/>
                  <a:pt x="376100" y="2511786"/>
                </a:cubicBezTo>
                <a:cubicBezTo>
                  <a:pt x="392420" y="2496950"/>
                  <a:pt x="409976" y="2480135"/>
                  <a:pt x="428769" y="2461342"/>
                </a:cubicBezTo>
                <a:cubicBezTo>
                  <a:pt x="447562" y="2442550"/>
                  <a:pt x="466107" y="2423263"/>
                  <a:pt x="484405" y="2403481"/>
                </a:cubicBezTo>
                <a:cubicBezTo>
                  <a:pt x="502703" y="2383699"/>
                  <a:pt x="518034" y="2365154"/>
                  <a:pt x="530398" y="2347845"/>
                </a:cubicBezTo>
                <a:cubicBezTo>
                  <a:pt x="542761" y="2330536"/>
                  <a:pt x="550921" y="2315205"/>
                  <a:pt x="554878" y="2301852"/>
                </a:cubicBezTo>
                <a:cubicBezTo>
                  <a:pt x="558834" y="2288499"/>
                  <a:pt x="555867" y="2279845"/>
                  <a:pt x="545976" y="2275889"/>
                </a:cubicBezTo>
                <a:lnTo>
                  <a:pt x="0" y="2275889"/>
                </a:lnTo>
                <a:lnTo>
                  <a:pt x="86050" y="1928719"/>
                </a:lnTo>
                <a:lnTo>
                  <a:pt x="988098" y="1200257"/>
                </a:lnTo>
                <a:cubicBezTo>
                  <a:pt x="1017770" y="1174541"/>
                  <a:pt x="1053377" y="1142395"/>
                  <a:pt x="1094919" y="1103821"/>
                </a:cubicBezTo>
                <a:cubicBezTo>
                  <a:pt x="1136461" y="1065246"/>
                  <a:pt x="1176519" y="1023952"/>
                  <a:pt x="1215093" y="979938"/>
                </a:cubicBezTo>
                <a:cubicBezTo>
                  <a:pt x="1253667" y="935923"/>
                  <a:pt x="1287544" y="890920"/>
                  <a:pt x="1316722" y="844927"/>
                </a:cubicBezTo>
                <a:cubicBezTo>
                  <a:pt x="1345900" y="798935"/>
                  <a:pt x="1363456" y="754673"/>
                  <a:pt x="1369391" y="712142"/>
                </a:cubicBezTo>
                <a:close/>
              </a:path>
            </a:pathLst>
          </a:custGeom>
          <a:solidFill>
            <a:schemeClr val="accent2"/>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lvl1pPr indent="0" algn="ctr">
              <a:lnSpc>
                <a:spcPct val="90000"/>
              </a:lnSpc>
              <a:spcBef>
                <a:spcPts val="1000"/>
              </a:spcBef>
              <a:buFont typeface="Arial" panose="020B0604020202020204" pitchFamily="34" charset="0"/>
              <a:buNone/>
              <a:defRPr sz="23900">
                <a:solidFill>
                  <a:schemeClr val="accent1"/>
                </a:solidFill>
                <a:latin typeface="Facon" pitchFamily="2" charset="0"/>
              </a:defRPr>
            </a:lvl1pPr>
            <a:lvl2pPr indent="0" algn="ctr">
              <a:lnSpc>
                <a:spcPct val="90000"/>
              </a:lnSpc>
              <a:spcBef>
                <a:spcPts val="500"/>
              </a:spcBef>
              <a:buFont typeface="Arial" panose="020B0604020202020204" pitchFamily="34" charset="0"/>
              <a:buNone/>
              <a:defRPr sz="9600">
                <a:latin typeface="Facon" pitchFamily="2" charset="0"/>
              </a:defRPr>
            </a:lvl2pPr>
            <a:lvl3pPr indent="0" algn="ctr">
              <a:lnSpc>
                <a:spcPct val="90000"/>
              </a:lnSpc>
              <a:spcBef>
                <a:spcPts val="500"/>
              </a:spcBef>
              <a:buFont typeface="Arial" panose="020B0604020202020204" pitchFamily="34" charset="0"/>
              <a:buNone/>
              <a:defRPr sz="9600">
                <a:latin typeface="Facon" pitchFamily="2" charset="0"/>
              </a:defRPr>
            </a:lvl3pPr>
            <a:lvl4pPr indent="0" algn="ctr">
              <a:lnSpc>
                <a:spcPct val="90000"/>
              </a:lnSpc>
              <a:spcBef>
                <a:spcPts val="500"/>
              </a:spcBef>
              <a:buFont typeface="Arial" panose="020B0604020202020204" pitchFamily="34" charset="0"/>
              <a:buNone/>
              <a:defRPr sz="9600">
                <a:latin typeface="Facon" pitchFamily="2" charset="0"/>
              </a:defRPr>
            </a:lvl4pPr>
            <a:lvl5pPr indent="0" algn="ctr">
              <a:lnSpc>
                <a:spcPct val="90000"/>
              </a:lnSpc>
              <a:spcBef>
                <a:spcPts val="500"/>
              </a:spcBef>
              <a:buFont typeface="Arial" panose="020B0604020202020204" pitchFamily="34" charset="0"/>
              <a:buNone/>
              <a:defRPr sz="9600">
                <a:latin typeface="Facon"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zh-CN" altLang="en-US"/>
          </a:p>
        </p:txBody>
      </p:sp>
      <p:sp>
        <p:nvSpPr>
          <p:cNvPr id="9" name="矩形 8"/>
          <p:cNvSpPr/>
          <p:nvPr/>
        </p:nvSpPr>
        <p:spPr>
          <a:xfrm>
            <a:off x="4984433" y="3321279"/>
            <a:ext cx="2926080" cy="922020"/>
          </a:xfrm>
          <a:prstGeom prst="rect">
            <a:avLst/>
          </a:prstGeom>
        </p:spPr>
        <p:txBody>
          <a:bodyPr wrap="none">
            <a:spAutoFit/>
          </a:bodyPr>
          <a:lstStyle/>
          <a:p>
            <a:r>
              <a:rPr lang="zh-CN" altLang="en-US" sz="5400" dirty="0">
                <a:solidFill>
                  <a:schemeClr val="accent2"/>
                </a:solidFill>
                <a:latin typeface="+mj-ea"/>
                <a:ea typeface="+mj-ea"/>
              </a:rPr>
              <a:t>内容讨论</a:t>
            </a:r>
            <a:endParaRPr lang="zh-CN" altLang="en-US" sz="5400" dirty="0">
              <a:solidFill>
                <a:schemeClr val="accent2"/>
              </a:solidFill>
              <a:latin typeface="+mj-ea"/>
              <a:ea typeface="+mj-ea"/>
            </a:endParaRPr>
          </a:p>
        </p:txBody>
      </p:sp>
      <p:sp>
        <p:nvSpPr>
          <p:cNvPr id="10" name="文本框 9"/>
          <p:cNvSpPr txBox="1"/>
          <p:nvPr/>
        </p:nvSpPr>
        <p:spPr>
          <a:xfrm>
            <a:off x="4984433" y="2551837"/>
            <a:ext cx="2618025" cy="523220"/>
          </a:xfrm>
          <a:prstGeom prst="rect">
            <a:avLst/>
          </a:prstGeom>
          <a:noFill/>
        </p:spPr>
        <p:txBody>
          <a:bodyPr wrap="square" rtlCol="0">
            <a:spAutoFit/>
          </a:bodyPr>
          <a:lstStyle/>
          <a:p>
            <a:r>
              <a:rPr lang="zh-CN" altLang="en-US" sz="2800" dirty="0">
                <a:solidFill>
                  <a:schemeClr val="accent2"/>
                </a:solidFill>
                <a:latin typeface="+mj-ea"/>
                <a:ea typeface="+mj-ea"/>
              </a:rPr>
              <a:t>第二部分</a:t>
            </a:r>
            <a:r>
              <a:rPr lang="zh-CN" altLang="en-US" sz="2800" spc="-150" dirty="0">
                <a:solidFill>
                  <a:schemeClr val="accent2"/>
                </a:solidFill>
                <a:latin typeface="+mj-ea"/>
                <a:ea typeface="+mj-ea"/>
                <a:sym typeface="Wingdings 3" panose="05040102010807070707" pitchFamily="18" charset="2"/>
              </a:rPr>
              <a:t></a:t>
            </a:r>
            <a:endParaRPr lang="zh-CN" altLang="en-US" sz="2800" dirty="0">
              <a:solidFill>
                <a:schemeClr val="accent2"/>
              </a:solidFill>
              <a:latin typeface="+mj-ea"/>
              <a:ea typeface="+mj-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5" name="文本占位符 4"/>
          <p:cNvSpPr>
            <a:spLocks noGrp="1"/>
          </p:cNvSpPr>
          <p:nvPr>
            <p:ph type="body" sz="quarter" idx="13"/>
          </p:nvPr>
        </p:nvSpPr>
        <p:spPr>
          <a:xfrm>
            <a:off x="1551008" y="87340"/>
            <a:ext cx="2127600" cy="368300"/>
          </a:xfrm>
        </p:spPr>
        <p:txBody>
          <a:bodyPr/>
          <a:lstStyle/>
          <a:p>
            <a:r>
              <a:rPr lang="zh-CN" altLang="en-US" dirty="0"/>
              <a:t>内容讨论</a:t>
            </a:r>
            <a:endParaRPr lang="zh-CN" altLang="en-US" dirty="0"/>
          </a:p>
        </p:txBody>
      </p:sp>
      <p:sp>
        <p:nvSpPr>
          <p:cNvPr id="3" name="文本框 2"/>
          <p:cNvSpPr txBox="1"/>
          <p:nvPr/>
        </p:nvSpPr>
        <p:spPr>
          <a:xfrm>
            <a:off x="6534182" y="648970"/>
            <a:ext cx="5161280" cy="521970"/>
          </a:xfrm>
          <a:prstGeom prst="rect">
            <a:avLst/>
          </a:prstGeom>
          <a:noFill/>
        </p:spPr>
        <p:txBody>
          <a:bodyPr wrap="none" rtlCol="0">
            <a:spAutoFit/>
          </a:bodyPr>
          <a:lstStyle/>
          <a:p>
            <a:r>
              <a:rPr lang="zh-CN" altLang="en-US" sz="2800" dirty="0">
                <a:solidFill>
                  <a:schemeClr val="accent2"/>
                </a:solidFill>
                <a:latin typeface="+mj-ea"/>
                <a:ea typeface="+mj-ea"/>
              </a:rPr>
              <a:t>通过误码率选取正确的调制方式</a:t>
            </a:r>
            <a:endParaRPr lang="zh-CN" altLang="en-US" sz="2800" dirty="0">
              <a:solidFill>
                <a:schemeClr val="accent2"/>
              </a:solidFill>
              <a:latin typeface="+mj-ea"/>
              <a:ea typeface="+mj-ea"/>
            </a:endParaRPr>
          </a:p>
        </p:txBody>
      </p:sp>
      <p:pic>
        <p:nvPicPr>
          <p:cNvPr id="9" name="图片 8"/>
          <p:cNvPicPr>
            <a:picLocks noChangeAspect="1"/>
          </p:cNvPicPr>
          <p:nvPr/>
        </p:nvPicPr>
        <p:blipFill>
          <a:blip r:embed="rId1"/>
          <a:stretch>
            <a:fillRect/>
          </a:stretch>
        </p:blipFill>
        <p:spPr>
          <a:xfrm>
            <a:off x="5319395" y="1448435"/>
            <a:ext cx="6438900" cy="2204085"/>
          </a:xfrm>
          <a:prstGeom prst="rect">
            <a:avLst/>
          </a:prstGeom>
          <a:effectLst>
            <a:outerShdw blurRad="50800" dist="38100" dir="5400000" algn="t" rotWithShape="0">
              <a:prstClr val="black">
                <a:alpha val="40000"/>
              </a:prstClr>
            </a:outerShdw>
          </a:effectLst>
        </p:spPr>
      </p:pic>
      <p:pic>
        <p:nvPicPr>
          <p:cNvPr id="11" name="图片 10"/>
          <p:cNvPicPr>
            <a:picLocks noChangeAspect="1"/>
          </p:cNvPicPr>
          <p:nvPr/>
        </p:nvPicPr>
        <p:blipFill>
          <a:blip r:embed="rId2"/>
          <a:stretch>
            <a:fillRect/>
          </a:stretch>
        </p:blipFill>
        <p:spPr>
          <a:xfrm>
            <a:off x="5300345" y="3834130"/>
            <a:ext cx="6457950" cy="1767840"/>
          </a:xfrm>
          <a:prstGeom prst="rect">
            <a:avLst/>
          </a:prstGeom>
          <a:effectLst>
            <a:outerShdw blurRad="50800" dist="38100" dir="2700000" algn="tl" rotWithShape="0">
              <a:prstClr val="black">
                <a:alpha val="40000"/>
              </a:prstClr>
            </a:outerShdw>
          </a:effectLst>
        </p:spPr>
      </p:pic>
      <p:sp>
        <p:nvSpPr>
          <p:cNvPr id="12" name="文本占位符 7"/>
          <p:cNvSpPr>
            <a:spLocks noGrp="1"/>
          </p:cNvSpPr>
          <p:nvPr/>
        </p:nvSpPr>
        <p:spPr>
          <a:xfrm>
            <a:off x="3679190" y="87630"/>
            <a:ext cx="3751580" cy="36830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dirty="0"/>
              <a:t>网络模型</a:t>
            </a:r>
            <a:r>
              <a:rPr dirty="0"/>
              <a:t>：物理层</a:t>
            </a:r>
            <a:endParaRPr dirty="0"/>
          </a:p>
        </p:txBody>
      </p:sp>
      <p:sp>
        <p:nvSpPr>
          <p:cNvPr id="13" name="文本框 12"/>
          <p:cNvSpPr txBox="1"/>
          <p:nvPr/>
        </p:nvSpPr>
        <p:spPr>
          <a:xfrm>
            <a:off x="1642110" y="4297045"/>
            <a:ext cx="3595370" cy="1033145"/>
          </a:xfrm>
          <a:prstGeom prst="rect">
            <a:avLst/>
          </a:prstGeom>
          <a:noFill/>
        </p:spPr>
        <p:txBody>
          <a:bodyPr wrap="square" lIns="0" tIns="0" rIns="0" bIns="0" rtlCol="0">
            <a:spAutoFit/>
          </a:bodyPr>
          <a:p>
            <a:pPr marL="106045" indent="0" algn="just">
              <a:lnSpc>
                <a:spcPct val="120000"/>
              </a:lnSpc>
              <a:buClr>
                <a:schemeClr val="accent2"/>
              </a:buClr>
              <a:buFont typeface="Arial" panose="020B0604020202020204" pitchFamily="34" charset="0"/>
              <a:buNone/>
            </a:pPr>
            <a:r>
              <a:rPr lang="zh-CN" altLang="en-US" sz="2800" b="1" dirty="0">
                <a:solidFill>
                  <a:srgbClr val="3B3B3B"/>
                </a:solidFill>
                <a:latin typeface="微软雅黑" panose="020B0503020204020204" charset="-122"/>
                <a:ea typeface="微软雅黑" panose="020B0503020204020204" charset="-122"/>
                <a:cs typeface="微软雅黑" panose="020B0503020204020204" charset="-122"/>
                <a:sym typeface="微软雅黑" panose="020B0503020204020204" charset="-122"/>
              </a:rPr>
              <a:t>可靠性的提高</a:t>
            </a:r>
            <a:endParaRPr lang="zh-CN" altLang="en-US" sz="2800" b="1" dirty="0">
              <a:solidFill>
                <a:srgbClr val="3B3B3B"/>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106045" indent="0" algn="just">
              <a:lnSpc>
                <a:spcPct val="120000"/>
              </a:lnSpc>
              <a:buClr>
                <a:schemeClr val="accent2"/>
              </a:buClr>
              <a:buFont typeface="Arial" panose="020B0604020202020204" pitchFamily="34" charset="0"/>
              <a:buNone/>
            </a:pPr>
            <a:r>
              <a:rPr lang="en-US" altLang="zh-CN" sz="2800" b="1" dirty="0">
                <a:solidFill>
                  <a:srgbClr val="3B3B3B"/>
                </a:solidFill>
                <a:latin typeface="微软雅黑" panose="020B0503020204020204" charset="-122"/>
                <a:ea typeface="微软雅黑" panose="020B0503020204020204" charset="-122"/>
                <a:cs typeface="微软雅黑" panose="020B0503020204020204" charset="-122"/>
                <a:sym typeface="微软雅黑" panose="020B0503020204020204" charset="-122"/>
              </a:rPr>
              <a:t>    </a:t>
            </a:r>
            <a:r>
              <a:rPr lang="zh-CN" altLang="en-US" sz="2800" b="1" dirty="0">
                <a:solidFill>
                  <a:srgbClr val="3B3B3B"/>
                </a:solidFill>
                <a:latin typeface="微软雅黑" panose="020B0503020204020204" charset="-122"/>
                <a:ea typeface="微软雅黑" panose="020B0503020204020204" charset="-122"/>
                <a:cs typeface="微软雅黑" panose="020B0503020204020204" charset="-122"/>
                <a:sym typeface="微软雅黑" panose="020B0503020204020204" charset="-122"/>
              </a:rPr>
              <a:t>通过</a:t>
            </a:r>
            <a:r>
              <a:rPr lang="zh-CN" altLang="en-US" sz="2800" b="1" dirty="0">
                <a:gradFill>
                  <a:gsLst>
                    <a:gs pos="0">
                      <a:srgbClr val="012D86"/>
                    </a:gs>
                    <a:gs pos="100000">
                      <a:srgbClr val="0E2557"/>
                    </a:gs>
                  </a:gsLst>
                  <a:lin scaled="0"/>
                </a:gradFill>
                <a:latin typeface="微软雅黑" panose="020B0503020204020204" charset="-122"/>
                <a:ea typeface="微软雅黑" panose="020B0503020204020204" charset="-122"/>
                <a:cs typeface="微软雅黑" panose="020B0503020204020204" charset="-122"/>
                <a:sym typeface="微软雅黑" panose="020B0503020204020204" charset="-122"/>
              </a:rPr>
              <a:t>调制方式控制</a:t>
            </a:r>
            <a:endParaRPr lang="zh-CN" altLang="en-US" sz="2800" b="1" dirty="0">
              <a:gradFill>
                <a:gsLst>
                  <a:gs pos="0">
                    <a:srgbClr val="012D86"/>
                  </a:gs>
                  <a:gs pos="100000">
                    <a:srgbClr val="0E2557"/>
                  </a:gs>
                </a:gsLst>
                <a:lin scaled="0"/>
              </a:gra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4" name="文本框 13"/>
          <p:cNvSpPr txBox="1"/>
          <p:nvPr/>
        </p:nvSpPr>
        <p:spPr>
          <a:xfrm>
            <a:off x="1062990" y="1281430"/>
            <a:ext cx="3104515" cy="590550"/>
          </a:xfrm>
          <a:prstGeom prst="rect">
            <a:avLst/>
          </a:prstGeom>
          <a:noFill/>
        </p:spPr>
        <p:txBody>
          <a:bodyPr wrap="square" lIns="0" tIns="0" rIns="0" bIns="0" rtlCol="0">
            <a:spAutoFit/>
          </a:bodyPr>
          <a:p>
            <a:pPr marL="106045" indent="0" algn="just">
              <a:lnSpc>
                <a:spcPct val="120000"/>
              </a:lnSpc>
              <a:buClr>
                <a:schemeClr val="accent2"/>
              </a:buClr>
              <a:buFont typeface="Arial" panose="020B0604020202020204" pitchFamily="34" charset="0"/>
              <a:buNone/>
            </a:pPr>
            <a:r>
              <a:rPr lang="zh-CN" altLang="en-US" sz="3200" b="1" dirty="0">
                <a:solidFill>
                  <a:srgbClr val="3B3B3B"/>
                </a:solidFill>
                <a:latin typeface="微软雅黑" panose="020B0503020204020204" charset="-122"/>
                <a:ea typeface="微软雅黑" panose="020B0503020204020204" charset="-122"/>
                <a:cs typeface="微软雅黑" panose="020B0503020204020204" charset="-122"/>
                <a:sym typeface="微软雅黑" panose="020B0503020204020204" charset="-122"/>
              </a:rPr>
              <a:t>水声信道难点</a:t>
            </a:r>
            <a:endParaRPr lang="zh-CN" altLang="en-US" sz="3200" b="1" dirty="0">
              <a:solidFill>
                <a:srgbClr val="3B3B3B"/>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16" name="组合 15"/>
          <p:cNvGrpSpPr/>
          <p:nvPr/>
        </p:nvGrpSpPr>
        <p:grpSpPr>
          <a:xfrm rot="0">
            <a:off x="661632" y="2043430"/>
            <a:ext cx="5301018" cy="2253843"/>
            <a:chOff x="10149" y="3860"/>
            <a:chExt cx="7872" cy="4131"/>
          </a:xfrm>
        </p:grpSpPr>
        <p:pic>
          <p:nvPicPr>
            <p:cNvPr id="17" name="图片 16" descr="303b32303039333135323bbcfdcdb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50" y="3976"/>
              <a:ext cx="536" cy="536"/>
            </a:xfrm>
            <a:prstGeom prst="rect">
              <a:avLst/>
            </a:prstGeom>
          </p:spPr>
        </p:pic>
        <p:pic>
          <p:nvPicPr>
            <p:cNvPr id="19" name="图片 18" descr="303b32303039333135323bbcfdcdb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50" y="4833"/>
              <a:ext cx="536" cy="536"/>
            </a:xfrm>
            <a:prstGeom prst="rect">
              <a:avLst/>
            </a:prstGeom>
          </p:spPr>
        </p:pic>
        <p:pic>
          <p:nvPicPr>
            <p:cNvPr id="21" name="图片 20" descr="303b32303039333135323bbcfdcdb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50" y="5720"/>
              <a:ext cx="536" cy="536"/>
            </a:xfrm>
            <a:prstGeom prst="rect">
              <a:avLst/>
            </a:prstGeom>
          </p:spPr>
        </p:pic>
        <p:pic>
          <p:nvPicPr>
            <p:cNvPr id="22" name="图片 21" descr="303b32303039333135323bbcfdcdb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49" y="6606"/>
              <a:ext cx="536" cy="536"/>
            </a:xfrm>
            <a:prstGeom prst="rect">
              <a:avLst/>
            </a:prstGeom>
          </p:spPr>
        </p:pic>
        <p:sp>
          <p:nvSpPr>
            <p:cNvPr id="23" name="文本框 22"/>
            <p:cNvSpPr txBox="1"/>
            <p:nvPr/>
          </p:nvSpPr>
          <p:spPr>
            <a:xfrm>
              <a:off x="10686" y="4744"/>
              <a:ext cx="7335" cy="811"/>
            </a:xfrm>
            <a:prstGeom prst="rect">
              <a:avLst/>
            </a:prstGeom>
            <a:noFill/>
          </p:spPr>
          <p:txBody>
            <a:bodyPr wrap="square" lIns="0" tIns="0" rIns="0" bIns="0" rtlCol="0">
              <a:spAutoFit/>
            </a:bodyPr>
            <a:p>
              <a:pPr marL="106045" algn="just">
                <a:lnSpc>
                  <a:spcPct val="120000"/>
                </a:lnSpc>
                <a:buClr>
                  <a:schemeClr val="accent2"/>
                </a:buClr>
                <a:buSzTx/>
                <a:buFont typeface="Arial" panose="020B0604020202020204" pitchFamily="34" charset="0"/>
                <a:buNone/>
              </a:pPr>
              <a:r>
                <a:rPr lang="zh-CN" altLang="en-US" sz="2400" dirty="0">
                  <a:solidFill>
                    <a:srgbClr val="3B3B3B"/>
                  </a:solidFill>
                  <a:latin typeface="微软雅黑" panose="020B0503020204020204" charset="-122"/>
                  <a:ea typeface="微软雅黑" panose="020B0503020204020204" charset="-122"/>
                  <a:cs typeface="微软雅黑" panose="020B0503020204020204" charset="-122"/>
                  <a:sym typeface="微软雅黑" panose="020B0503020204020204" charset="-122"/>
                </a:rPr>
                <a:t>复杂环境带来的</a:t>
              </a:r>
              <a:r>
                <a:rPr lang="zh-CN" altLang="en-US" sz="2400" b="1" dirty="0">
                  <a:gradFill>
                    <a:gsLst>
                      <a:gs pos="0">
                        <a:srgbClr val="012D86"/>
                      </a:gs>
                      <a:gs pos="100000">
                        <a:srgbClr val="0E2557"/>
                      </a:gs>
                    </a:gsLst>
                    <a:lin scaled="0"/>
                  </a:gradFill>
                  <a:latin typeface="微软雅黑" panose="020B0503020204020204" charset="-122"/>
                  <a:ea typeface="微软雅黑" panose="020B0503020204020204" charset="-122"/>
                  <a:cs typeface="微软雅黑" panose="020B0503020204020204" charset="-122"/>
                  <a:sym typeface="微软雅黑" panose="020B0503020204020204" charset="-122"/>
                </a:rPr>
                <a:t>多普勒频移</a:t>
              </a:r>
              <a:endParaRPr lang="zh-CN" altLang="en-US" sz="2400" b="1" dirty="0">
                <a:gradFill>
                  <a:gsLst>
                    <a:gs pos="0">
                      <a:srgbClr val="012D86"/>
                    </a:gs>
                    <a:gs pos="100000">
                      <a:srgbClr val="0E2557"/>
                    </a:gs>
                  </a:gsLst>
                  <a:lin scaled="0"/>
                </a:gra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9" name="文本框 28"/>
            <p:cNvSpPr txBox="1"/>
            <p:nvPr/>
          </p:nvSpPr>
          <p:spPr>
            <a:xfrm>
              <a:off x="10685" y="6367"/>
              <a:ext cx="6678" cy="1624"/>
            </a:xfrm>
            <a:prstGeom prst="rect">
              <a:avLst/>
            </a:prstGeom>
            <a:noFill/>
          </p:spPr>
          <p:txBody>
            <a:bodyPr wrap="square" lIns="0" tIns="0" rIns="0" bIns="0" rtlCol="0">
              <a:spAutoFit/>
            </a:bodyPr>
            <a:p>
              <a:pPr marL="106045" algn="just">
                <a:lnSpc>
                  <a:spcPct val="120000"/>
                </a:lnSpc>
                <a:buClr>
                  <a:schemeClr val="accent2"/>
                </a:buClr>
                <a:buSzTx/>
                <a:buFont typeface="Arial" panose="020B0604020202020204" pitchFamily="34" charset="0"/>
                <a:buNone/>
              </a:pPr>
              <a:r>
                <a:rPr lang="zh-CN" altLang="en-US" sz="2400" dirty="0">
                  <a:solidFill>
                    <a:srgbClr val="3B3B3B"/>
                  </a:solidFill>
                  <a:latin typeface="微软雅黑" panose="020B0503020204020204" charset="-122"/>
                  <a:ea typeface="微软雅黑" panose="020B0503020204020204" charset="-122"/>
                  <a:cs typeface="微软雅黑" panose="020B0503020204020204" charset="-122"/>
                  <a:sym typeface="微软雅黑" panose="020B0503020204020204" charset="-122"/>
                </a:rPr>
                <a:t>噪声、时延</a:t>
              </a:r>
              <a:endParaRPr lang="zh-CN" altLang="en-US" sz="2400" dirty="0">
                <a:solidFill>
                  <a:srgbClr val="3B3B3B"/>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106045" algn="just">
                <a:lnSpc>
                  <a:spcPct val="120000"/>
                </a:lnSpc>
                <a:buClr>
                  <a:schemeClr val="accent2"/>
                </a:buClr>
                <a:buSzTx/>
                <a:buFont typeface="Arial" panose="020B0604020202020204" pitchFamily="34" charset="0"/>
                <a:buNone/>
              </a:pPr>
              <a:endParaRPr lang="zh-CN" altLang="en-US" sz="2400" b="1" dirty="0">
                <a:gradFill>
                  <a:gsLst>
                    <a:gs pos="0">
                      <a:srgbClr val="E30000"/>
                    </a:gs>
                    <a:gs pos="100000">
                      <a:srgbClr val="760303"/>
                    </a:gs>
                  </a:gsLst>
                  <a:lin scaled="0"/>
                </a:gra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0" name="文本框 29"/>
            <p:cNvSpPr txBox="1"/>
            <p:nvPr/>
          </p:nvSpPr>
          <p:spPr>
            <a:xfrm>
              <a:off x="10685" y="5556"/>
              <a:ext cx="5370" cy="811"/>
            </a:xfrm>
            <a:prstGeom prst="rect">
              <a:avLst/>
            </a:prstGeom>
            <a:noFill/>
          </p:spPr>
          <p:txBody>
            <a:bodyPr wrap="square" lIns="0" tIns="0" rIns="0" bIns="0" rtlCol="0">
              <a:spAutoFit/>
            </a:bodyPr>
            <a:p>
              <a:pPr marL="106045" algn="just">
                <a:lnSpc>
                  <a:spcPct val="120000"/>
                </a:lnSpc>
                <a:buClr>
                  <a:schemeClr val="accent2"/>
                </a:buClr>
                <a:buSzTx/>
                <a:buFont typeface="Arial" panose="020B0604020202020204" pitchFamily="34" charset="0"/>
                <a:buNone/>
              </a:pPr>
              <a:r>
                <a:rPr lang="zh-CN" altLang="en-US" sz="2400" b="1" dirty="0">
                  <a:gradFill>
                    <a:gsLst>
                      <a:gs pos="0">
                        <a:srgbClr val="012D86"/>
                      </a:gs>
                      <a:gs pos="100000">
                        <a:srgbClr val="0E2557"/>
                      </a:gs>
                    </a:gsLst>
                    <a:lin scaled="0"/>
                  </a:gradFill>
                  <a:latin typeface="微软雅黑" panose="020B0503020204020204" charset="-122"/>
                  <a:ea typeface="微软雅黑" panose="020B0503020204020204" charset="-122"/>
                  <a:cs typeface="微软雅黑" panose="020B0503020204020204" charset="-122"/>
                  <a:sym typeface="微软雅黑" panose="020B0503020204020204" charset="-122"/>
                </a:rPr>
                <a:t>多径效应</a:t>
              </a:r>
              <a:endParaRPr lang="zh-CN" altLang="en-US" sz="2400" b="1" dirty="0">
                <a:gradFill>
                  <a:gsLst>
                    <a:gs pos="0">
                      <a:srgbClr val="012D86"/>
                    </a:gs>
                    <a:gs pos="100000">
                      <a:srgbClr val="0E2557"/>
                    </a:gs>
                  </a:gsLst>
                  <a:lin scaled="0"/>
                </a:gra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1" name="文本框 30"/>
            <p:cNvSpPr txBox="1"/>
            <p:nvPr/>
          </p:nvSpPr>
          <p:spPr>
            <a:xfrm>
              <a:off x="11696" y="7468"/>
              <a:ext cx="5370" cy="464"/>
            </a:xfrm>
            <a:prstGeom prst="rect">
              <a:avLst/>
            </a:prstGeom>
            <a:noFill/>
          </p:spPr>
          <p:txBody>
            <a:bodyPr wrap="square" lIns="0" tIns="0" rIns="0" bIns="0" rtlCol="0">
              <a:spAutoFit/>
            </a:bodyPr>
            <a:p>
              <a:pPr marL="106045" indent="0" algn="just">
                <a:lnSpc>
                  <a:spcPct val="120000"/>
                </a:lnSpc>
                <a:buClr>
                  <a:schemeClr val="accent2"/>
                </a:buClr>
                <a:buFont typeface="Arial" panose="020B0604020202020204" pitchFamily="34" charset="0"/>
                <a:buNone/>
              </a:pPr>
              <a:endParaRPr lang="zh-CN" altLang="en-US" sz="1600" dirty="0">
                <a:solidFill>
                  <a:srgbClr val="3B3B3B"/>
                </a:solidFill>
                <a:latin typeface="+mn-ea"/>
                <a:cs typeface="微软雅黑" panose="020B0503020204020204" charset="-122"/>
                <a:sym typeface="微软雅黑" panose="020B0503020204020204" charset="-122"/>
              </a:endParaRPr>
            </a:p>
          </p:txBody>
        </p:sp>
        <p:sp>
          <p:nvSpPr>
            <p:cNvPr id="32" name="文本框 31"/>
            <p:cNvSpPr txBox="1"/>
            <p:nvPr/>
          </p:nvSpPr>
          <p:spPr>
            <a:xfrm>
              <a:off x="10686" y="3860"/>
              <a:ext cx="5370" cy="811"/>
            </a:xfrm>
            <a:prstGeom prst="rect">
              <a:avLst/>
            </a:prstGeom>
            <a:noFill/>
          </p:spPr>
          <p:txBody>
            <a:bodyPr wrap="square" lIns="0" tIns="0" rIns="0" bIns="0" rtlCol="0">
              <a:spAutoFit/>
            </a:bodyPr>
            <a:p>
              <a:pPr marL="106045" indent="0" algn="just">
                <a:lnSpc>
                  <a:spcPct val="120000"/>
                </a:lnSpc>
                <a:buClr>
                  <a:schemeClr val="accent2"/>
                </a:buClr>
                <a:buFont typeface="Arial" panose="020B0604020202020204" pitchFamily="34" charset="0"/>
                <a:buNone/>
              </a:pPr>
              <a:r>
                <a:rPr lang="zh-CN" altLang="en-US" sz="2400" dirty="0">
                  <a:solidFill>
                    <a:srgbClr val="3B3B3B"/>
                  </a:solidFill>
                  <a:latin typeface="微软雅黑" panose="020B0503020204020204" charset="-122"/>
                  <a:ea typeface="微软雅黑" panose="020B0503020204020204" charset="-122"/>
                  <a:cs typeface="微软雅黑" panose="020B0503020204020204" charset="-122"/>
                  <a:sym typeface="微软雅黑" panose="020B0503020204020204" charset="-122"/>
                </a:rPr>
                <a:t>高度的</a:t>
              </a:r>
              <a:r>
                <a:rPr lang="zh-CN" altLang="en-US" sz="2400" b="1" dirty="0">
                  <a:gradFill>
                    <a:gsLst>
                      <a:gs pos="0">
                        <a:srgbClr val="012D86"/>
                      </a:gs>
                      <a:gs pos="100000">
                        <a:srgbClr val="0E2557"/>
                      </a:gs>
                    </a:gsLst>
                    <a:lin scaled="0"/>
                  </a:gradFill>
                  <a:latin typeface="微软雅黑" panose="020B0503020204020204" charset="-122"/>
                  <a:ea typeface="微软雅黑" panose="020B0503020204020204" charset="-122"/>
                  <a:cs typeface="微软雅黑" panose="020B0503020204020204" charset="-122"/>
                  <a:sym typeface="微软雅黑" panose="020B0503020204020204" charset="-122"/>
                </a:rPr>
                <a:t>色散</a:t>
              </a:r>
              <a:r>
                <a:rPr lang="zh-CN" altLang="en-US" sz="2400" dirty="0">
                  <a:solidFill>
                    <a:srgbClr val="3B3B3B"/>
                  </a:solidFill>
                  <a:latin typeface="微软雅黑" panose="020B0503020204020204" charset="-122"/>
                  <a:ea typeface="微软雅黑" panose="020B0503020204020204" charset="-122"/>
                  <a:cs typeface="微软雅黑" panose="020B0503020204020204" charset="-122"/>
                  <a:sym typeface="微软雅黑" panose="020B0503020204020204" charset="-122"/>
                </a:rPr>
                <a:t>特性</a:t>
              </a:r>
              <a:endParaRPr lang="zh-CN" altLang="en-US" sz="2400" b="1" dirty="0">
                <a:gradFill>
                  <a:gsLst>
                    <a:gs pos="0">
                      <a:srgbClr val="E30000"/>
                    </a:gs>
                    <a:gs pos="100000">
                      <a:srgbClr val="760303"/>
                    </a:gs>
                  </a:gsLst>
                  <a:lin scaled="0"/>
                </a:gra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144" name="组合 143"/>
          <p:cNvGrpSpPr/>
          <p:nvPr/>
        </p:nvGrpSpPr>
        <p:grpSpPr>
          <a:xfrm>
            <a:off x="-10160" y="5207000"/>
            <a:ext cx="12202160" cy="1650365"/>
            <a:chOff x="-1" y="4574392"/>
            <a:chExt cx="12192002" cy="2283609"/>
          </a:xfrm>
        </p:grpSpPr>
        <p:sp>
          <p:nvSpPr>
            <p:cNvPr id="92" name="矩形 91"/>
            <p:cNvSpPr/>
            <p:nvPr/>
          </p:nvSpPr>
          <p:spPr>
            <a:xfrm>
              <a:off x="-1" y="5232400"/>
              <a:ext cx="12191901" cy="1625600"/>
            </a:xfrm>
            <a:prstGeom prst="rect">
              <a:avLst/>
            </a:prstGeom>
            <a:gradFill>
              <a:gsLst>
                <a:gs pos="68000">
                  <a:srgbClr val="007BD3">
                    <a:alpha val="9000"/>
                  </a:srgbClr>
                </a:gs>
                <a:gs pos="0">
                  <a:srgbClr val="034373">
                    <a:alpha val="3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31" name="图片 130"/>
            <p:cNvPicPr>
              <a:picLocks noChangeAspect="1"/>
            </p:cNvPicPr>
            <p:nvPr/>
          </p:nvPicPr>
          <p:blipFill>
            <a:blip r:embed="rId5">
              <a:duotone>
                <a:schemeClr val="accent2">
                  <a:shade val="45000"/>
                  <a:satMod val="135000"/>
                </a:schemeClr>
                <a:prstClr val="white"/>
              </a:duotone>
            </a:blip>
            <a:srcRect r="4516" b="7338"/>
            <a:stretch>
              <a:fillRect/>
            </a:stretch>
          </p:blipFill>
          <p:spPr>
            <a:xfrm>
              <a:off x="7036534" y="4592682"/>
              <a:ext cx="5155467" cy="2265319"/>
            </a:xfrm>
            <a:custGeom>
              <a:avLst/>
              <a:gdLst>
                <a:gd name="connsiteX0" fmla="*/ 0 w 5155467"/>
                <a:gd name="connsiteY0" fmla="*/ 0 h 2265319"/>
                <a:gd name="connsiteX1" fmla="*/ 5155467 w 5155467"/>
                <a:gd name="connsiteY1" fmla="*/ 0 h 2265319"/>
                <a:gd name="connsiteX2" fmla="*/ 5155467 w 5155467"/>
                <a:gd name="connsiteY2" fmla="*/ 2265319 h 2265319"/>
                <a:gd name="connsiteX3" fmla="*/ 0 w 5155467"/>
                <a:gd name="connsiteY3" fmla="*/ 2265319 h 2265319"/>
              </a:gdLst>
              <a:ahLst/>
              <a:cxnLst>
                <a:cxn ang="0">
                  <a:pos x="connsiteX0" y="connsiteY0"/>
                </a:cxn>
                <a:cxn ang="0">
                  <a:pos x="connsiteX1" y="connsiteY1"/>
                </a:cxn>
                <a:cxn ang="0">
                  <a:pos x="connsiteX2" y="connsiteY2"/>
                </a:cxn>
                <a:cxn ang="0">
                  <a:pos x="connsiteX3" y="connsiteY3"/>
                </a:cxn>
              </a:cxnLst>
              <a:rect l="l" t="t" r="r" b="b"/>
              <a:pathLst>
                <a:path w="5155467" h="2265319">
                  <a:moveTo>
                    <a:pt x="0" y="0"/>
                  </a:moveTo>
                  <a:lnTo>
                    <a:pt x="5155467" y="0"/>
                  </a:lnTo>
                  <a:lnTo>
                    <a:pt x="5155467" y="2265319"/>
                  </a:lnTo>
                  <a:lnTo>
                    <a:pt x="0" y="2265319"/>
                  </a:lnTo>
                  <a:close/>
                </a:path>
              </a:pathLst>
            </a:custGeom>
          </p:spPr>
        </p:pic>
        <p:pic>
          <p:nvPicPr>
            <p:cNvPr id="133" name="图片 132"/>
            <p:cNvPicPr>
              <a:picLocks noChangeAspect="1"/>
            </p:cNvPicPr>
            <p:nvPr/>
          </p:nvPicPr>
          <p:blipFill>
            <a:blip r:embed="rId6">
              <a:alphaModFix amt="80000"/>
              <a:duotone>
                <a:schemeClr val="accent2">
                  <a:shade val="45000"/>
                  <a:satMod val="135000"/>
                </a:schemeClr>
                <a:prstClr val="white"/>
              </a:duotone>
            </a:blip>
            <a:srcRect l="4516" b="7283"/>
            <a:stretch>
              <a:fillRect/>
            </a:stretch>
          </p:blipFill>
          <p:spPr>
            <a:xfrm>
              <a:off x="1" y="4574392"/>
              <a:ext cx="5155465" cy="2283608"/>
            </a:xfrm>
            <a:custGeom>
              <a:avLst/>
              <a:gdLst>
                <a:gd name="connsiteX0" fmla="*/ 0 w 5155465"/>
                <a:gd name="connsiteY0" fmla="*/ 0 h 2283608"/>
                <a:gd name="connsiteX1" fmla="*/ 5155465 w 5155465"/>
                <a:gd name="connsiteY1" fmla="*/ 0 h 2283608"/>
                <a:gd name="connsiteX2" fmla="*/ 5155465 w 5155465"/>
                <a:gd name="connsiteY2" fmla="*/ 2283608 h 2283608"/>
                <a:gd name="connsiteX3" fmla="*/ 0 w 5155465"/>
                <a:gd name="connsiteY3" fmla="*/ 2283608 h 2283608"/>
              </a:gdLst>
              <a:ahLst/>
              <a:cxnLst>
                <a:cxn ang="0">
                  <a:pos x="connsiteX0" y="connsiteY0"/>
                </a:cxn>
                <a:cxn ang="0">
                  <a:pos x="connsiteX1" y="connsiteY1"/>
                </a:cxn>
                <a:cxn ang="0">
                  <a:pos x="connsiteX2" y="connsiteY2"/>
                </a:cxn>
                <a:cxn ang="0">
                  <a:pos x="connsiteX3" y="connsiteY3"/>
                </a:cxn>
              </a:cxnLst>
              <a:rect l="l" t="t" r="r" b="b"/>
              <a:pathLst>
                <a:path w="5155465" h="2283608">
                  <a:moveTo>
                    <a:pt x="0" y="0"/>
                  </a:moveTo>
                  <a:lnTo>
                    <a:pt x="5155465" y="0"/>
                  </a:lnTo>
                  <a:lnTo>
                    <a:pt x="5155465" y="2283608"/>
                  </a:lnTo>
                  <a:lnTo>
                    <a:pt x="0" y="2283608"/>
                  </a:lnTo>
                  <a:close/>
                </a:path>
              </a:pathLst>
            </a:custGeom>
          </p:spPr>
        </p:pic>
        <p:sp>
          <p:nvSpPr>
            <p:cNvPr id="83" name="文本框 82"/>
            <p:cNvSpPr txBox="1"/>
            <p:nvPr/>
          </p:nvSpPr>
          <p:spPr>
            <a:xfrm>
              <a:off x="523265" y="5283719"/>
              <a:ext cx="11070438" cy="738944"/>
            </a:xfrm>
            <a:prstGeom prst="rect">
              <a:avLst/>
            </a:prstGeom>
            <a:noFill/>
          </p:spPr>
          <p:txBody>
            <a:bodyPr wrap="square" rtlCol="0">
              <a:spAutoFit/>
            </a:bodyPr>
            <a:p>
              <a:pPr marL="0" marR="0" lvl="0" indent="0" algn="ctr" defTabSz="914400" rtl="0" eaLnBrk="1" fontAlgn="auto" latinLnBrk="0" hangingPunct="1">
                <a:lnSpc>
                  <a:spcPct val="120000"/>
                </a:lnSpc>
                <a:spcBef>
                  <a:spcPts val="0"/>
                </a:spcBef>
                <a:spcAft>
                  <a:spcPts val="0"/>
                </a:spcAft>
                <a:buClrTx/>
                <a:buSzPct val="100000"/>
                <a:buFontTx/>
                <a:buNone/>
                <a:defRPr/>
              </a:pPr>
              <a:r>
                <a:rPr lang="en-US" altLang="zh-CN" sz="2400" b="1" dirty="0">
                  <a:solidFill>
                    <a:schemeClr val="bg1"/>
                  </a:solidFill>
                  <a:latin typeface="微软雅黑" panose="020B0503020204020204" charset="-122"/>
                  <a:ea typeface="微软雅黑" panose="020B0503020204020204" charset="-122"/>
                </a:rPr>
                <a:t>            </a:t>
              </a:r>
              <a:endParaRPr lang="zh-CN" altLang="en-US" sz="2400" b="1" dirty="0">
                <a:solidFill>
                  <a:schemeClr val="bg1"/>
                </a:solidFill>
                <a:latin typeface="微软雅黑" panose="020B0503020204020204" charset="-122"/>
                <a:ea typeface="微软雅黑" panose="020B0503020204020204" charset="-122"/>
              </a:endParaRPr>
            </a:p>
          </p:txBody>
        </p:sp>
      </p:grpSp>
      <p:sp>
        <p:nvSpPr>
          <p:cNvPr id="35" name="文本框 34"/>
          <p:cNvSpPr txBox="1"/>
          <p:nvPr/>
        </p:nvSpPr>
        <p:spPr>
          <a:xfrm>
            <a:off x="261011" y="5732777"/>
            <a:ext cx="11070436" cy="1124585"/>
          </a:xfrm>
          <a:prstGeom prst="rect">
            <a:avLst/>
          </a:prstGeom>
          <a:noFill/>
        </p:spPr>
        <p:txBody>
          <a:bodyPr wrap="square" rtlCol="0">
            <a:spAutoFit/>
          </a:bodyPr>
          <a:p>
            <a:pPr marL="0" marR="0" lvl="0" indent="0" algn="ctr" defTabSz="914400" rtl="0" eaLnBrk="1" fontAlgn="auto" latinLnBrk="0" hangingPunct="1">
              <a:lnSpc>
                <a:spcPct val="120000"/>
              </a:lnSpc>
              <a:spcBef>
                <a:spcPts val="0"/>
              </a:spcBef>
              <a:spcAft>
                <a:spcPts val="0"/>
              </a:spcAft>
              <a:buClrTx/>
              <a:buSzPct val="100000"/>
              <a:buFontTx/>
              <a:buNone/>
              <a:defRPr/>
            </a:pPr>
            <a:r>
              <a:rPr lang="en-US" altLang="zh-CN" sz="2400" b="1" dirty="0">
                <a:solidFill>
                  <a:schemeClr val="bg1"/>
                </a:solidFill>
                <a:latin typeface="微软雅黑" panose="020B0503020204020204" charset="-122"/>
                <a:ea typeface="微软雅黑" panose="020B0503020204020204" charset="-122"/>
              </a:rPr>
              <a:t>           </a:t>
            </a:r>
            <a:r>
              <a:rPr lang="zh-CN" altLang="en-US" sz="2400" b="1" dirty="0">
                <a:solidFill>
                  <a:schemeClr val="tx1"/>
                </a:solidFill>
                <a:latin typeface="微软雅黑" panose="020B0503020204020204" charset="-122"/>
                <a:ea typeface="微软雅黑" panose="020B0503020204020204" charset="-122"/>
              </a:rPr>
              <a:t>数字信号处理技术的进步和可用</a:t>
            </a:r>
            <a:r>
              <a:rPr lang="zh-CN" altLang="en-US" sz="2800" b="1" dirty="0">
                <a:gradFill>
                  <a:gsLst>
                    <a:gs pos="0">
                      <a:srgbClr val="012D86"/>
                    </a:gs>
                    <a:gs pos="100000">
                      <a:srgbClr val="0E2557"/>
                    </a:gs>
                  </a:gsLst>
                  <a:lin scaled="0"/>
                </a:gradFill>
                <a:latin typeface="微软雅黑" panose="020B0503020204020204" charset="-122"/>
                <a:ea typeface="微软雅黑" panose="020B0503020204020204" charset="-122"/>
              </a:rPr>
              <a:t>相干调制方案的发展</a:t>
            </a:r>
            <a:r>
              <a:rPr lang="zh-CN" altLang="en-US" sz="2400" b="1" dirty="0">
                <a:solidFill>
                  <a:schemeClr val="tx1"/>
                </a:solidFill>
                <a:latin typeface="微软雅黑" panose="020B0503020204020204" charset="-122"/>
                <a:ea typeface="微软雅黑" panose="020B0503020204020204" charset="-122"/>
              </a:rPr>
              <a:t>，使得水下移动网络应用层有了更多可依赖的调制技术，</a:t>
            </a:r>
            <a:r>
              <a:rPr lang="zh-CN" altLang="en-US" sz="2800" b="1" dirty="0">
                <a:gradFill>
                  <a:gsLst>
                    <a:gs pos="0">
                      <a:srgbClr val="012D86"/>
                    </a:gs>
                    <a:gs pos="100000">
                      <a:srgbClr val="0E2557"/>
                    </a:gs>
                  </a:gsLst>
                  <a:lin scaled="0"/>
                </a:gradFill>
                <a:latin typeface="微软雅黑" panose="020B0503020204020204" charset="-122"/>
                <a:ea typeface="微软雅黑" panose="020B0503020204020204" charset="-122"/>
              </a:rPr>
              <a:t>误码率和带宽</a:t>
            </a:r>
            <a:r>
              <a:rPr lang="zh-CN" altLang="en-US" sz="2400" b="1" dirty="0">
                <a:solidFill>
                  <a:schemeClr val="tx1"/>
                </a:solidFill>
                <a:latin typeface="微软雅黑" panose="020B0503020204020204" charset="-122"/>
                <a:ea typeface="微软雅黑" panose="020B0503020204020204" charset="-122"/>
              </a:rPr>
              <a:t>得到了更好</a:t>
            </a:r>
            <a:r>
              <a:rPr lang="zh-CN" altLang="en-US" sz="2400" b="1" dirty="0">
                <a:solidFill>
                  <a:schemeClr val="tx1"/>
                </a:solidFill>
                <a:latin typeface="微软雅黑" panose="020B0503020204020204" charset="-122"/>
                <a:ea typeface="微软雅黑" panose="020B0503020204020204" charset="-122"/>
              </a:rPr>
              <a:t>平衡</a:t>
            </a:r>
            <a:endParaRPr lang="zh-CN" altLang="en-US" sz="2400" b="1" dirty="0">
              <a:solidFill>
                <a:schemeClr val="tx1"/>
              </a:solidFill>
              <a:latin typeface="微软雅黑" panose="020B0503020204020204" charset="-122"/>
              <a:ea typeface="微软雅黑" panose="020B050302020402020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5" name="文本占位符 4"/>
          <p:cNvSpPr>
            <a:spLocks noGrp="1"/>
          </p:cNvSpPr>
          <p:nvPr>
            <p:ph type="body" sz="quarter" idx="13"/>
          </p:nvPr>
        </p:nvSpPr>
        <p:spPr>
          <a:xfrm>
            <a:off x="1551008" y="87340"/>
            <a:ext cx="2127600" cy="368300"/>
          </a:xfrm>
        </p:spPr>
        <p:txBody>
          <a:bodyPr/>
          <a:lstStyle/>
          <a:p>
            <a:r>
              <a:rPr lang="zh-CN" altLang="en-US" dirty="0"/>
              <a:t>内容讨论</a:t>
            </a:r>
            <a:endParaRPr lang="zh-CN" altLang="en-US" dirty="0"/>
          </a:p>
        </p:txBody>
      </p:sp>
      <p:sp>
        <p:nvSpPr>
          <p:cNvPr id="12" name="文本占位符 7"/>
          <p:cNvSpPr>
            <a:spLocks noGrp="1"/>
          </p:cNvSpPr>
          <p:nvPr/>
        </p:nvSpPr>
        <p:spPr>
          <a:xfrm>
            <a:off x="3679190" y="87630"/>
            <a:ext cx="3751580" cy="36830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dirty="0"/>
              <a:t>网络模型</a:t>
            </a:r>
            <a:r>
              <a:rPr dirty="0"/>
              <a:t>：物理层</a:t>
            </a:r>
            <a:endParaRPr dirty="0"/>
          </a:p>
        </p:txBody>
      </p:sp>
      <p:grpSp>
        <p:nvGrpSpPr>
          <p:cNvPr id="62" name="组合 61"/>
          <p:cNvGrpSpPr/>
          <p:nvPr/>
        </p:nvGrpSpPr>
        <p:grpSpPr>
          <a:xfrm>
            <a:off x="574675" y="1169670"/>
            <a:ext cx="11101070" cy="4907915"/>
            <a:chOff x="440476" y="1413965"/>
            <a:chExt cx="8728199" cy="2966134"/>
          </a:xfrm>
        </p:grpSpPr>
        <p:sp>
          <p:nvSpPr>
            <p:cNvPr id="66" name="矩形 65"/>
            <p:cNvSpPr/>
            <p:nvPr/>
          </p:nvSpPr>
          <p:spPr>
            <a:xfrm>
              <a:off x="440476" y="1525046"/>
              <a:ext cx="8728199" cy="2855053"/>
            </a:xfrm>
            <a:prstGeom prst="rect">
              <a:avLst/>
            </a:prstGeom>
            <a:gradFill>
              <a:gsLst>
                <a:gs pos="0">
                  <a:schemeClr val="accent2">
                    <a:lumMod val="25000"/>
                    <a:lumOff val="75000"/>
                    <a:alpha val="2000"/>
                  </a:schemeClr>
                </a:gs>
                <a:gs pos="100000">
                  <a:srgbClr val="001758">
                    <a:alpha val="0"/>
                  </a:srgbClr>
                </a:gs>
              </a:gsLst>
              <a:lin ang="5400000" scaled="0"/>
            </a:gradFill>
            <a:ln w="28575" cap="flat" cmpd="sng" algn="ctr">
              <a:gradFill>
                <a:gsLst>
                  <a:gs pos="100000">
                    <a:schemeClr val="accent2">
                      <a:lumMod val="25000"/>
                      <a:lumOff val="75000"/>
                    </a:schemeClr>
                  </a:gs>
                  <a:gs pos="0">
                    <a:schemeClr val="accent2">
                      <a:lumMod val="75000"/>
                      <a:lumOff val="25000"/>
                    </a:schemeClr>
                  </a:gs>
                </a:gsLst>
                <a:lin ang="5400000" scaled="1"/>
              </a:gra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prstClr val="white"/>
                </a:solidFill>
                <a:effectLst/>
                <a:uLnTx/>
                <a:uFillTx/>
                <a:latin typeface="DIN" panose="020F0502020204030204"/>
                <a:ea typeface="思源黑体 CN Light" panose="020B0300000000000000" pitchFamily="34" charset="-122"/>
                <a:cs typeface="+mn-cs"/>
              </a:endParaRPr>
            </a:p>
          </p:txBody>
        </p:sp>
        <p:pic>
          <p:nvPicPr>
            <p:cNvPr id="67" name="图片 66"/>
            <p:cNvPicPr>
              <a:picLocks noChangeAspect="1"/>
            </p:cNvPicPr>
            <p:nvPr/>
          </p:nvPicPr>
          <p:blipFill rotWithShape="1">
            <a:blip r:embed="rId1" cstate="hqprint"/>
            <a:srcRect/>
            <a:stretch>
              <a:fillRect/>
            </a:stretch>
          </p:blipFill>
          <p:spPr>
            <a:xfrm>
              <a:off x="6894112" y="1413965"/>
              <a:ext cx="1975264" cy="284129"/>
            </a:xfrm>
            <a:prstGeom prst="rect">
              <a:avLst/>
            </a:prstGeom>
          </p:spPr>
        </p:pic>
      </p:grpSp>
      <p:sp>
        <p:nvSpPr>
          <p:cNvPr id="4" name="文本框 3"/>
          <p:cNvSpPr txBox="1"/>
          <p:nvPr/>
        </p:nvSpPr>
        <p:spPr>
          <a:xfrm>
            <a:off x="549307" y="735330"/>
            <a:ext cx="4805680" cy="521970"/>
          </a:xfrm>
          <a:prstGeom prst="rect">
            <a:avLst/>
          </a:prstGeom>
          <a:noFill/>
        </p:spPr>
        <p:txBody>
          <a:bodyPr wrap="none" rtlCol="0">
            <a:spAutoFit/>
          </a:bodyPr>
          <a:p>
            <a:r>
              <a:rPr lang="zh-CN" altLang="en-US" sz="2800" dirty="0">
                <a:solidFill>
                  <a:schemeClr val="accent2"/>
                </a:solidFill>
                <a:latin typeface="+mj-ea"/>
                <a:ea typeface="+mj-ea"/>
              </a:rPr>
              <a:t>国际文献中使用到的调制方法</a:t>
            </a:r>
            <a:endParaRPr lang="zh-CN" altLang="en-US" sz="2800" dirty="0">
              <a:solidFill>
                <a:schemeClr val="accent2"/>
              </a:solidFill>
              <a:latin typeface="+mj-ea"/>
              <a:ea typeface="+mj-ea"/>
            </a:endParaRPr>
          </a:p>
        </p:txBody>
      </p:sp>
      <p:grpSp>
        <p:nvGrpSpPr>
          <p:cNvPr id="138" name="组合 137"/>
          <p:cNvGrpSpPr/>
          <p:nvPr/>
        </p:nvGrpSpPr>
        <p:grpSpPr>
          <a:xfrm>
            <a:off x="885825" y="1597025"/>
            <a:ext cx="3220720" cy="4578350"/>
            <a:chOff x="1687350" y="1556703"/>
            <a:chExt cx="2758827" cy="5565989"/>
          </a:xfrm>
        </p:grpSpPr>
        <p:sp>
          <p:nvSpPr>
            <p:cNvPr id="143" name="矩形: 圆角 142"/>
            <p:cNvSpPr/>
            <p:nvPr/>
          </p:nvSpPr>
          <p:spPr>
            <a:xfrm>
              <a:off x="1687350" y="1556703"/>
              <a:ext cx="2758827" cy="5565989"/>
            </a:xfrm>
            <a:prstGeom prst="roundRect">
              <a:avLst>
                <a:gd name="adj" fmla="val 5069"/>
              </a:avLst>
            </a:prstGeom>
            <a:gradFill>
              <a:gsLst>
                <a:gs pos="96000">
                  <a:schemeClr val="bg1">
                    <a:alpha val="0"/>
                  </a:schemeClr>
                </a:gs>
                <a:gs pos="82000">
                  <a:schemeClr val="bg1"/>
                </a:gs>
              </a:gsLst>
              <a:lin ang="5400000" scaled="0"/>
            </a:gradFill>
            <a:ln>
              <a:noFill/>
            </a:ln>
            <a:effectLst>
              <a:outerShdw blurRad="406400" dist="254000" dir="2700000" algn="tl" rotWithShape="0">
                <a:schemeClr val="accent1">
                  <a:lumMod val="50000"/>
                  <a:alpha val="1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4" name="矩形: 圆角 143"/>
            <p:cNvSpPr/>
            <p:nvPr/>
          </p:nvSpPr>
          <p:spPr>
            <a:xfrm>
              <a:off x="1770407" y="1647825"/>
              <a:ext cx="2592713" cy="5355850"/>
            </a:xfrm>
            <a:prstGeom prst="roundRect">
              <a:avLst>
                <a:gd name="adj" fmla="val 5069"/>
              </a:avLst>
            </a:prstGeom>
            <a:noFill/>
            <a:ln>
              <a:gradFill>
                <a:gsLst>
                  <a:gs pos="62000">
                    <a:schemeClr val="bg2"/>
                  </a:gs>
                  <a:gs pos="95000">
                    <a:schemeClr val="bg2">
                      <a:alpha val="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141" name="PA-矩形 39"/>
          <p:cNvSpPr/>
          <p:nvPr>
            <p:custDataLst>
              <p:tags r:id="rId2"/>
            </p:custDataLst>
          </p:nvPr>
        </p:nvSpPr>
        <p:spPr>
          <a:xfrm flipH="1">
            <a:off x="1106170" y="1597025"/>
            <a:ext cx="2573020" cy="639445"/>
          </a:xfrm>
          <a:prstGeom prst="rect">
            <a:avLst/>
          </a:prstGeom>
        </p:spPr>
        <p:txBody>
          <a:bodyPr wrap="square" lIns="0" tIns="0" rIns="0" bIns="0">
            <a:spAutoFit/>
          </a:bodyPr>
          <a:p>
            <a:pPr algn="ctr">
              <a:lnSpc>
                <a:spcPct val="130000"/>
              </a:lnSpc>
              <a:defRPr/>
            </a:pPr>
            <a:r>
              <a:rPr lang="en-US" altLang="zh-CN" sz="3200" b="1" dirty="0">
                <a:solidFill>
                  <a:schemeClr val="tx1"/>
                </a:solidFill>
                <a:latin typeface="+mj-ea"/>
                <a:ea typeface="+mj-ea"/>
              </a:rPr>
              <a:t> MFSK</a:t>
            </a:r>
            <a:endParaRPr lang="en-US" altLang="zh-CN" sz="3200" b="1" dirty="0">
              <a:solidFill>
                <a:schemeClr val="tx1"/>
              </a:solidFill>
              <a:latin typeface="+mj-ea"/>
              <a:ea typeface="+mj-ea"/>
            </a:endParaRPr>
          </a:p>
        </p:txBody>
      </p:sp>
      <p:cxnSp>
        <p:nvCxnSpPr>
          <p:cNvPr id="140" name="直接连接符 139"/>
          <p:cNvCxnSpPr/>
          <p:nvPr/>
        </p:nvCxnSpPr>
        <p:spPr>
          <a:xfrm flipV="1">
            <a:off x="981710" y="2226310"/>
            <a:ext cx="2987040" cy="10160"/>
          </a:xfrm>
          <a:prstGeom prst="line">
            <a:avLst/>
          </a:prstGeom>
          <a:gradFill>
            <a:gsLst>
              <a:gs pos="27000">
                <a:schemeClr val="accent3"/>
              </a:gs>
              <a:gs pos="100000">
                <a:schemeClr val="accent1"/>
              </a:gs>
            </a:gsLst>
            <a:lin ang="5400000" scaled="1"/>
          </a:gradFill>
          <a:ln w="44450" cap="flat">
            <a:gradFill>
              <a:gsLst>
                <a:gs pos="0">
                  <a:schemeClr val="accent3"/>
                </a:gs>
                <a:gs pos="100000">
                  <a:schemeClr val="accent2"/>
                </a:gs>
              </a:gsLst>
              <a:lin ang="0" scaled="0"/>
            </a:gradFill>
            <a:prstDash val="solid"/>
            <a:miter/>
          </a:ln>
        </p:spPr>
      </p:cxnSp>
      <p:sp>
        <p:nvSpPr>
          <p:cNvPr id="142" name="PA-矩形 39"/>
          <p:cNvSpPr/>
          <p:nvPr>
            <p:custDataLst>
              <p:tags r:id="rId3"/>
            </p:custDataLst>
          </p:nvPr>
        </p:nvSpPr>
        <p:spPr>
          <a:xfrm flipH="1">
            <a:off x="1039495" y="2470785"/>
            <a:ext cx="2931160" cy="3395345"/>
          </a:xfrm>
          <a:prstGeom prst="rect">
            <a:avLst/>
          </a:prstGeom>
        </p:spPr>
        <p:txBody>
          <a:bodyPr wrap="square" lIns="0" tIns="0" rIns="0" bIns="0">
            <a:spAutoFit/>
          </a:bodyPr>
          <a:p>
            <a:pPr marL="0" marR="0" lvl="0" indent="0" algn="l" defTabSz="914400" rtl="0" eaLnBrk="1" fontAlgn="auto" latinLnBrk="0" hangingPunct="1">
              <a:lnSpc>
                <a:spcPct val="120000"/>
              </a:lnSpc>
              <a:spcBef>
                <a:spcPts val="0"/>
              </a:spcBef>
              <a:spcAft>
                <a:spcPts val="0"/>
              </a:spcAft>
              <a:buClrTx/>
              <a:buSzTx/>
              <a:buFontTx/>
              <a:buNone/>
              <a:defRPr/>
            </a:pPr>
            <a:r>
              <a:rPr lang="zh-CN" altLang="en-US" dirty="0"/>
              <a:t>M = 4、8 和 16 的MFSK 可</a:t>
            </a:r>
            <a:r>
              <a:rPr lang="zh-CN" altLang="en-US" sz="2000" b="1" dirty="0">
                <a:gradFill>
                  <a:gsLst>
                    <a:gs pos="0">
                      <a:srgbClr val="012D86"/>
                    </a:gs>
                    <a:gs pos="100000">
                      <a:srgbClr val="0E2557"/>
                    </a:gs>
                  </a:gsLst>
                  <a:lin scaled="0"/>
                </a:gradFill>
              </a:rPr>
              <a:t>有效抑制多路径效应</a:t>
            </a:r>
            <a:r>
              <a:rPr lang="zh-CN" altLang="en-US" dirty="0"/>
              <a:t>，并为各向同性天线工作在 300 kHz 的浅水 AUV 群网络的带宽和效率之间提供更好的权衡。</a:t>
            </a:r>
            <a:endParaRPr lang="zh-CN" altLang="en-US" dirty="0"/>
          </a:p>
          <a:p>
            <a:pPr marL="0" marR="0" lvl="0" indent="0" algn="l" defTabSz="914400" rtl="0" eaLnBrk="1" fontAlgn="auto" latinLnBrk="0" hangingPunct="1">
              <a:lnSpc>
                <a:spcPct val="120000"/>
              </a:lnSpc>
              <a:spcBef>
                <a:spcPts val="0"/>
              </a:spcBef>
              <a:spcAft>
                <a:spcPts val="0"/>
              </a:spcAft>
              <a:buClrTx/>
              <a:buSzTx/>
              <a:buFontTx/>
              <a:buNone/>
              <a:defRPr/>
            </a:pPr>
            <a:r>
              <a:rPr lang="zh-CN" altLang="en-US" dirty="0"/>
              <a:t>Ocean Explorer AUV 中的声学通信协议使用 56 个频率的多频移键控 (MFSK) 进行 24 位的</a:t>
            </a:r>
            <a:r>
              <a:rPr lang="zh-CN" altLang="en-US" sz="2000" b="1" dirty="0">
                <a:gradFill>
                  <a:gsLst>
                    <a:gs pos="0">
                      <a:srgbClr val="012D86"/>
                    </a:gs>
                    <a:gs pos="100000">
                      <a:srgbClr val="0E2557"/>
                    </a:gs>
                  </a:gsLst>
                  <a:lin scaled="0"/>
                </a:gradFill>
              </a:rPr>
              <a:t>并发传输</a:t>
            </a:r>
            <a:r>
              <a:rPr lang="zh-CN" altLang="en-US" dirty="0"/>
              <a:t>。</a:t>
            </a:r>
            <a:endParaRPr lang="zh-CN" altLang="en-US" dirty="0"/>
          </a:p>
        </p:txBody>
      </p:sp>
      <p:grpSp>
        <p:nvGrpSpPr>
          <p:cNvPr id="28" name="组合 27"/>
          <p:cNvGrpSpPr/>
          <p:nvPr/>
        </p:nvGrpSpPr>
        <p:grpSpPr>
          <a:xfrm>
            <a:off x="4485640" y="1597025"/>
            <a:ext cx="3220720" cy="4578350"/>
            <a:chOff x="1687350" y="1556703"/>
            <a:chExt cx="2758827" cy="5565989"/>
          </a:xfrm>
        </p:grpSpPr>
        <p:sp>
          <p:nvSpPr>
            <p:cNvPr id="33" name="矩形: 圆角 142"/>
            <p:cNvSpPr/>
            <p:nvPr/>
          </p:nvSpPr>
          <p:spPr>
            <a:xfrm>
              <a:off x="1687350" y="1556703"/>
              <a:ext cx="2758827" cy="5565989"/>
            </a:xfrm>
            <a:prstGeom prst="roundRect">
              <a:avLst>
                <a:gd name="adj" fmla="val 5069"/>
              </a:avLst>
            </a:prstGeom>
            <a:gradFill>
              <a:gsLst>
                <a:gs pos="96000">
                  <a:schemeClr val="bg1">
                    <a:alpha val="0"/>
                  </a:schemeClr>
                </a:gs>
                <a:gs pos="82000">
                  <a:schemeClr val="bg1"/>
                </a:gs>
              </a:gsLst>
              <a:lin ang="5400000" scaled="0"/>
            </a:gradFill>
            <a:ln>
              <a:noFill/>
            </a:ln>
            <a:effectLst>
              <a:outerShdw blurRad="406400" dist="254000" dir="2700000" algn="tl" rotWithShape="0">
                <a:schemeClr val="accent1">
                  <a:lumMod val="50000"/>
                  <a:alpha val="1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4" name="矩形: 圆角 143"/>
            <p:cNvSpPr/>
            <p:nvPr/>
          </p:nvSpPr>
          <p:spPr>
            <a:xfrm>
              <a:off x="1770407" y="1647825"/>
              <a:ext cx="2592713" cy="5355850"/>
            </a:xfrm>
            <a:prstGeom prst="roundRect">
              <a:avLst>
                <a:gd name="adj" fmla="val 5069"/>
              </a:avLst>
            </a:prstGeom>
            <a:noFill/>
            <a:ln>
              <a:gradFill>
                <a:gsLst>
                  <a:gs pos="62000">
                    <a:schemeClr val="bg2"/>
                  </a:gs>
                  <a:gs pos="95000">
                    <a:schemeClr val="bg2">
                      <a:alpha val="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grpSp>
        <p:nvGrpSpPr>
          <p:cNvPr id="36" name="组合 35"/>
          <p:cNvGrpSpPr/>
          <p:nvPr/>
        </p:nvGrpSpPr>
        <p:grpSpPr>
          <a:xfrm>
            <a:off x="7955280" y="1597025"/>
            <a:ext cx="3220720" cy="4578350"/>
            <a:chOff x="1687350" y="1556703"/>
            <a:chExt cx="2758827" cy="5565989"/>
          </a:xfrm>
        </p:grpSpPr>
        <p:sp>
          <p:nvSpPr>
            <p:cNvPr id="37" name="矩形: 圆角 142"/>
            <p:cNvSpPr/>
            <p:nvPr/>
          </p:nvSpPr>
          <p:spPr>
            <a:xfrm>
              <a:off x="1687350" y="1556703"/>
              <a:ext cx="2758827" cy="5565989"/>
            </a:xfrm>
            <a:prstGeom prst="roundRect">
              <a:avLst>
                <a:gd name="adj" fmla="val 5069"/>
              </a:avLst>
            </a:prstGeom>
            <a:gradFill>
              <a:gsLst>
                <a:gs pos="96000">
                  <a:schemeClr val="bg1">
                    <a:alpha val="0"/>
                  </a:schemeClr>
                </a:gs>
                <a:gs pos="82000">
                  <a:schemeClr val="bg1"/>
                </a:gs>
              </a:gsLst>
              <a:lin ang="5400000" scaled="0"/>
            </a:gradFill>
            <a:ln>
              <a:noFill/>
            </a:ln>
            <a:effectLst>
              <a:outerShdw blurRad="406400" dist="254000" dir="2700000" algn="tl" rotWithShape="0">
                <a:schemeClr val="accent1">
                  <a:lumMod val="50000"/>
                  <a:alpha val="1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8" name="矩形: 圆角 143"/>
            <p:cNvSpPr/>
            <p:nvPr/>
          </p:nvSpPr>
          <p:spPr>
            <a:xfrm>
              <a:off x="1770407" y="1647825"/>
              <a:ext cx="2592713" cy="5355850"/>
            </a:xfrm>
            <a:prstGeom prst="roundRect">
              <a:avLst>
                <a:gd name="adj" fmla="val 5069"/>
              </a:avLst>
            </a:prstGeom>
            <a:noFill/>
            <a:ln>
              <a:gradFill>
                <a:gsLst>
                  <a:gs pos="62000">
                    <a:schemeClr val="bg2"/>
                  </a:gs>
                  <a:gs pos="95000">
                    <a:schemeClr val="bg2">
                      <a:alpha val="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pic>
        <p:nvPicPr>
          <p:cNvPr id="26" name="图片 25" descr="C:/Users/27445/AppData/Local/Temp/kaimatting_20230619110749/output_20230619110807..pngoutput_20230619110807."/>
          <p:cNvPicPr>
            <a:picLocks noChangeAspect="1"/>
          </p:cNvPicPr>
          <p:nvPr/>
        </p:nvPicPr>
        <p:blipFill>
          <a:blip r:embed="rId4"/>
          <a:stretch>
            <a:fillRect/>
          </a:stretch>
        </p:blipFill>
        <p:spPr>
          <a:xfrm flipH="1">
            <a:off x="10509250" y="4692015"/>
            <a:ext cx="1005840" cy="1385570"/>
          </a:xfrm>
          <a:prstGeom prst="rect">
            <a:avLst/>
          </a:prstGeom>
        </p:spPr>
      </p:pic>
      <p:sp>
        <p:nvSpPr>
          <p:cNvPr id="39" name="PA-矩形 39"/>
          <p:cNvSpPr/>
          <p:nvPr>
            <p:custDataLst>
              <p:tags r:id="rId5"/>
            </p:custDataLst>
          </p:nvPr>
        </p:nvSpPr>
        <p:spPr>
          <a:xfrm flipH="1">
            <a:off x="4321810" y="1617345"/>
            <a:ext cx="3509645" cy="639445"/>
          </a:xfrm>
          <a:prstGeom prst="rect">
            <a:avLst/>
          </a:prstGeom>
        </p:spPr>
        <p:txBody>
          <a:bodyPr wrap="square" lIns="0" tIns="0" rIns="0" bIns="0">
            <a:spAutoFit/>
          </a:bodyPr>
          <a:p>
            <a:pPr algn="ctr">
              <a:lnSpc>
                <a:spcPct val="130000"/>
              </a:lnSpc>
              <a:defRPr/>
            </a:pPr>
            <a:r>
              <a:rPr lang="en-US" altLang="zh-CN" sz="3200" b="1" dirty="0">
                <a:solidFill>
                  <a:schemeClr val="tx1"/>
                </a:solidFill>
                <a:latin typeface="+mj-ea"/>
                <a:ea typeface="+mj-ea"/>
              </a:rPr>
              <a:t> OFDM</a:t>
            </a:r>
            <a:endParaRPr lang="en-US" altLang="zh-CN" sz="3200" b="1" dirty="0">
              <a:solidFill>
                <a:schemeClr val="tx1"/>
              </a:solidFill>
              <a:latin typeface="+mj-ea"/>
              <a:ea typeface="+mj-ea"/>
            </a:endParaRPr>
          </a:p>
        </p:txBody>
      </p:sp>
      <p:cxnSp>
        <p:nvCxnSpPr>
          <p:cNvPr id="40" name="直接连接符 39"/>
          <p:cNvCxnSpPr/>
          <p:nvPr/>
        </p:nvCxnSpPr>
        <p:spPr>
          <a:xfrm flipV="1">
            <a:off x="4582795" y="2236470"/>
            <a:ext cx="2987040" cy="10160"/>
          </a:xfrm>
          <a:prstGeom prst="line">
            <a:avLst/>
          </a:prstGeom>
          <a:gradFill>
            <a:gsLst>
              <a:gs pos="27000">
                <a:schemeClr val="accent3"/>
              </a:gs>
              <a:gs pos="100000">
                <a:schemeClr val="accent1"/>
              </a:gs>
            </a:gsLst>
            <a:lin ang="5400000" scaled="1"/>
          </a:gradFill>
          <a:ln w="44450" cap="flat">
            <a:gradFill>
              <a:gsLst>
                <a:gs pos="0">
                  <a:schemeClr val="accent3"/>
                </a:gs>
                <a:gs pos="100000">
                  <a:schemeClr val="accent2"/>
                </a:gs>
              </a:gsLst>
              <a:lin ang="0" scaled="0"/>
            </a:gradFill>
            <a:prstDash val="solid"/>
            <a:miter/>
          </a:ln>
        </p:spPr>
      </p:cxnSp>
      <p:sp>
        <p:nvSpPr>
          <p:cNvPr id="41" name="PA-矩形 39"/>
          <p:cNvSpPr/>
          <p:nvPr>
            <p:custDataLst>
              <p:tags r:id="rId6"/>
            </p:custDataLst>
          </p:nvPr>
        </p:nvSpPr>
        <p:spPr>
          <a:xfrm flipH="1">
            <a:off x="8279130" y="1586865"/>
            <a:ext cx="2573020" cy="639445"/>
          </a:xfrm>
          <a:prstGeom prst="rect">
            <a:avLst/>
          </a:prstGeom>
        </p:spPr>
        <p:txBody>
          <a:bodyPr wrap="square" lIns="0" tIns="0" rIns="0" bIns="0">
            <a:spAutoFit/>
          </a:bodyPr>
          <a:p>
            <a:pPr algn="ctr">
              <a:lnSpc>
                <a:spcPct val="130000"/>
              </a:lnSpc>
              <a:defRPr/>
            </a:pPr>
            <a:r>
              <a:rPr lang="en-US" altLang="zh-CN" sz="3200" b="1" dirty="0">
                <a:solidFill>
                  <a:schemeClr val="tx1"/>
                </a:solidFill>
                <a:latin typeface="+mj-ea"/>
                <a:ea typeface="+mj-ea"/>
              </a:rPr>
              <a:t> FH-FSK</a:t>
            </a:r>
            <a:endParaRPr lang="en-US" altLang="zh-CN" sz="3200" b="1" dirty="0">
              <a:solidFill>
                <a:schemeClr val="tx1"/>
              </a:solidFill>
              <a:latin typeface="+mj-ea"/>
              <a:ea typeface="+mj-ea"/>
            </a:endParaRPr>
          </a:p>
        </p:txBody>
      </p:sp>
      <p:cxnSp>
        <p:nvCxnSpPr>
          <p:cNvPr id="42" name="直接连接符 41"/>
          <p:cNvCxnSpPr/>
          <p:nvPr/>
        </p:nvCxnSpPr>
        <p:spPr>
          <a:xfrm flipV="1">
            <a:off x="8092440" y="2246630"/>
            <a:ext cx="2987040" cy="10160"/>
          </a:xfrm>
          <a:prstGeom prst="line">
            <a:avLst/>
          </a:prstGeom>
          <a:gradFill>
            <a:gsLst>
              <a:gs pos="27000">
                <a:schemeClr val="accent3"/>
              </a:gs>
              <a:gs pos="100000">
                <a:schemeClr val="accent1"/>
              </a:gs>
            </a:gsLst>
            <a:lin ang="5400000" scaled="1"/>
          </a:gradFill>
          <a:ln w="44450" cap="flat">
            <a:gradFill>
              <a:gsLst>
                <a:gs pos="0">
                  <a:schemeClr val="accent3"/>
                </a:gs>
                <a:gs pos="100000">
                  <a:schemeClr val="accent2"/>
                </a:gs>
              </a:gsLst>
              <a:lin ang="0" scaled="0"/>
            </a:gradFill>
            <a:prstDash val="solid"/>
            <a:miter/>
          </a:ln>
        </p:spPr>
      </p:cxnSp>
      <p:sp>
        <p:nvSpPr>
          <p:cNvPr id="43" name="PA-矩形 39"/>
          <p:cNvSpPr/>
          <p:nvPr>
            <p:custDataLst>
              <p:tags r:id="rId7"/>
            </p:custDataLst>
          </p:nvPr>
        </p:nvSpPr>
        <p:spPr>
          <a:xfrm flipH="1">
            <a:off x="4659630" y="2470785"/>
            <a:ext cx="2931160" cy="3470275"/>
          </a:xfrm>
          <a:prstGeom prst="rect">
            <a:avLst/>
          </a:prstGeom>
        </p:spPr>
        <p:txBody>
          <a:bodyPr wrap="square" lIns="0" tIns="0" rIns="0" bIns="0">
            <a:spAutoFit/>
          </a:bodyPr>
          <a:p>
            <a:pPr marL="0" marR="0" lvl="0" indent="0" algn="l" defTabSz="914400" rtl="0" eaLnBrk="1" fontAlgn="auto" latinLnBrk="0" hangingPunct="1">
              <a:lnSpc>
                <a:spcPct val="120000"/>
              </a:lnSpc>
              <a:spcBef>
                <a:spcPts val="0"/>
              </a:spcBef>
              <a:spcAft>
                <a:spcPts val="0"/>
              </a:spcAft>
              <a:buClrTx/>
              <a:buSzTx/>
              <a:buFontTx/>
              <a:buNone/>
              <a:defRPr/>
            </a:pPr>
            <a:r>
              <a:rPr lang="zh-CN" altLang="en-US" dirty="0"/>
              <a:t>OFDM 是一种有效的通信技术，用于</a:t>
            </a:r>
            <a:r>
              <a:rPr lang="zh-CN" altLang="en-US" sz="2000" b="1" dirty="0">
                <a:gradFill>
                  <a:gsLst>
                    <a:gs pos="0">
                      <a:srgbClr val="012D86"/>
                    </a:gs>
                    <a:gs pos="100000">
                      <a:srgbClr val="0E2557"/>
                    </a:gs>
                  </a:gsLst>
                  <a:lin scaled="0"/>
                </a:gradFill>
              </a:rPr>
              <a:t>处理移动网络中的噪声、干扰和衰落。</a:t>
            </a:r>
            <a:r>
              <a:rPr lang="zh-CN" altLang="en-US" dirty="0"/>
              <a:t> </a:t>
            </a:r>
            <a:endParaRPr lang="zh-CN" altLang="en-US" dirty="0"/>
          </a:p>
          <a:p>
            <a:pPr marL="0" marR="0" lvl="0" indent="0" algn="l" defTabSz="914400" rtl="0" eaLnBrk="1" fontAlgn="auto" latinLnBrk="0" hangingPunct="1">
              <a:lnSpc>
                <a:spcPct val="120000"/>
              </a:lnSpc>
              <a:spcBef>
                <a:spcPts val="0"/>
              </a:spcBef>
              <a:spcAft>
                <a:spcPts val="0"/>
              </a:spcAft>
              <a:buClrTx/>
              <a:buSzTx/>
              <a:buFontTx/>
              <a:buNone/>
              <a:defRPr/>
            </a:pPr>
            <a:r>
              <a:rPr lang="zh-CN" altLang="en-US" dirty="0"/>
              <a:t>在Bereketli等人（2017年）的一项研究中，OFDM用于在各种场景下对无人机进行点对点通信，通过BPSK和QPSK方案以及LDPC编码，</a:t>
            </a:r>
            <a:r>
              <a:rPr lang="zh-CN" altLang="en-US" sz="2000" b="1" dirty="0">
                <a:gradFill>
                  <a:gsLst>
                    <a:gs pos="0">
                      <a:srgbClr val="012D86"/>
                    </a:gs>
                    <a:gs pos="100000">
                      <a:srgbClr val="0E2557"/>
                    </a:gs>
                  </a:gsLst>
                  <a:lin scaled="0"/>
                </a:gradFill>
              </a:rPr>
              <a:t>实现了15.6 kbps的有效载荷速率。</a:t>
            </a:r>
            <a:endParaRPr lang="zh-CN" altLang="en-US" sz="2000" b="1" dirty="0">
              <a:gradFill>
                <a:gsLst>
                  <a:gs pos="0">
                    <a:srgbClr val="012D86"/>
                  </a:gs>
                  <a:gs pos="100000">
                    <a:srgbClr val="0E2557"/>
                  </a:gs>
                </a:gsLst>
                <a:lin scaled="0"/>
              </a:gradFill>
            </a:endParaRPr>
          </a:p>
        </p:txBody>
      </p:sp>
      <p:sp>
        <p:nvSpPr>
          <p:cNvPr id="44" name="PA-矩形 39"/>
          <p:cNvSpPr/>
          <p:nvPr>
            <p:custDataLst>
              <p:tags r:id="rId8"/>
            </p:custDataLst>
          </p:nvPr>
        </p:nvSpPr>
        <p:spPr>
          <a:xfrm flipH="1">
            <a:off x="8092440" y="2470785"/>
            <a:ext cx="2931160" cy="2768600"/>
          </a:xfrm>
          <a:prstGeom prst="rect">
            <a:avLst/>
          </a:prstGeom>
        </p:spPr>
        <p:txBody>
          <a:bodyPr wrap="square" lIns="0" tIns="0" rIns="0" bIns="0">
            <a:spAutoFit/>
          </a:bodyPr>
          <a:p>
            <a:pPr marL="0" marR="0" lvl="0" indent="0" algn="l" defTabSz="914400" rtl="0" eaLnBrk="1" fontAlgn="auto" latinLnBrk="0" hangingPunct="1">
              <a:lnSpc>
                <a:spcPct val="120000"/>
              </a:lnSpc>
              <a:spcBef>
                <a:spcPts val="0"/>
              </a:spcBef>
              <a:spcAft>
                <a:spcPts val="0"/>
              </a:spcAft>
              <a:buClrTx/>
              <a:buSzTx/>
              <a:buFontTx/>
              <a:buNone/>
              <a:defRPr/>
            </a:pPr>
            <a:r>
              <a:rPr lang="zh-CN" altLang="en-US" dirty="0"/>
              <a:t>WHOI 开发了微型调制解调器，安装在 REMUS AUV 中，用于在浅水区进行</a:t>
            </a:r>
            <a:r>
              <a:rPr lang="zh-CN" altLang="en-US" sz="2000" b="1" dirty="0">
                <a:gradFill>
                  <a:gsLst>
                    <a:gs pos="0">
                      <a:srgbClr val="012D86"/>
                    </a:gs>
                    <a:gs pos="100000">
                      <a:srgbClr val="0E2557"/>
                    </a:gs>
                  </a:gsLst>
                  <a:lin scaled="0"/>
                </a:gradFill>
              </a:rPr>
              <a:t>反地雷测量 (MCM) </a:t>
            </a:r>
            <a:r>
              <a:rPr lang="zh-CN" altLang="en-US" dirty="0"/>
              <a:t>操作，使用</a:t>
            </a:r>
            <a:r>
              <a:rPr lang="zh-CN" altLang="en-US" sz="2000" b="1" dirty="0">
                <a:gradFill>
                  <a:gsLst>
                    <a:gs pos="0">
                      <a:srgbClr val="012D86"/>
                    </a:gs>
                    <a:gs pos="100000">
                      <a:srgbClr val="0E2557"/>
                    </a:gs>
                  </a:gsLst>
                  <a:lin scaled="0"/>
                </a:gradFill>
              </a:rPr>
              <a:t>频移键控和跳频</a:t>
            </a:r>
            <a:r>
              <a:rPr lang="zh-CN" altLang="en-US" dirty="0"/>
              <a:t> (FH-FSK) 调制方案，数据速率为 80 bps，在 25 kHz 和 4 kHz 带宽下运行。</a:t>
            </a:r>
            <a:endParaRPr lang="zh-CN" altLang="en-US" dirty="0"/>
          </a:p>
        </p:txBody>
      </p:sp>
      <p:grpSp>
        <p:nvGrpSpPr>
          <p:cNvPr id="46" name="组合 45"/>
          <p:cNvGrpSpPr/>
          <p:nvPr/>
        </p:nvGrpSpPr>
        <p:grpSpPr>
          <a:xfrm>
            <a:off x="513542" y="626038"/>
            <a:ext cx="11162030" cy="5673983"/>
            <a:chOff x="523265" y="-1828424"/>
            <a:chExt cx="11152738" cy="7851087"/>
          </a:xfrm>
        </p:grpSpPr>
        <p:sp>
          <p:nvSpPr>
            <p:cNvPr id="47" name="矩形 46"/>
            <p:cNvSpPr/>
            <p:nvPr/>
          </p:nvSpPr>
          <p:spPr>
            <a:xfrm>
              <a:off x="6391491" y="-1828424"/>
              <a:ext cx="5284512" cy="1006053"/>
            </a:xfrm>
            <a:prstGeom prst="rect">
              <a:avLst/>
            </a:prstGeom>
            <a:gradFill>
              <a:gsLst>
                <a:gs pos="68000">
                  <a:srgbClr val="007BD3">
                    <a:alpha val="9000"/>
                  </a:srgbClr>
                </a:gs>
                <a:gs pos="0">
                  <a:srgbClr val="034373">
                    <a:alpha val="3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0" name="文本框 49"/>
            <p:cNvSpPr txBox="1"/>
            <p:nvPr/>
          </p:nvSpPr>
          <p:spPr>
            <a:xfrm>
              <a:off x="523265" y="5283719"/>
              <a:ext cx="11070438" cy="738944"/>
            </a:xfrm>
            <a:prstGeom prst="rect">
              <a:avLst/>
            </a:prstGeom>
            <a:noFill/>
          </p:spPr>
          <p:txBody>
            <a:bodyPr wrap="square" rtlCol="0">
              <a:spAutoFit/>
            </a:bodyPr>
            <a:p>
              <a:pPr marL="0" marR="0" lvl="0" indent="0" algn="ctr" defTabSz="914400" rtl="0" eaLnBrk="1" fontAlgn="auto" latinLnBrk="0" hangingPunct="1">
                <a:lnSpc>
                  <a:spcPct val="120000"/>
                </a:lnSpc>
                <a:spcBef>
                  <a:spcPts val="0"/>
                </a:spcBef>
                <a:spcAft>
                  <a:spcPts val="0"/>
                </a:spcAft>
                <a:buClrTx/>
                <a:buSzPct val="100000"/>
                <a:buFontTx/>
                <a:buNone/>
                <a:defRPr/>
              </a:pPr>
              <a:r>
                <a:rPr lang="en-US" altLang="zh-CN" sz="2400" b="1" dirty="0">
                  <a:solidFill>
                    <a:schemeClr val="bg1"/>
                  </a:solidFill>
                  <a:latin typeface="微软雅黑" panose="020B0503020204020204" charset="-122"/>
                  <a:ea typeface="微软雅黑" panose="020B0503020204020204" charset="-122"/>
                </a:rPr>
                <a:t>            </a:t>
              </a:r>
              <a:endParaRPr lang="zh-CN" altLang="en-US" sz="2400" b="1" dirty="0">
                <a:solidFill>
                  <a:schemeClr val="bg1"/>
                </a:solidFill>
                <a:latin typeface="微软雅黑" panose="020B0503020204020204" charset="-122"/>
                <a:ea typeface="微软雅黑" panose="020B0503020204020204" charset="-122"/>
              </a:endParaRPr>
            </a:p>
          </p:txBody>
        </p:sp>
      </p:grpSp>
      <p:sp>
        <p:nvSpPr>
          <p:cNvPr id="51" name="文本框 50"/>
          <p:cNvSpPr txBox="1"/>
          <p:nvPr/>
        </p:nvSpPr>
        <p:spPr>
          <a:xfrm>
            <a:off x="6438265" y="572135"/>
            <a:ext cx="5238115" cy="706755"/>
          </a:xfrm>
          <a:prstGeom prst="rect">
            <a:avLst/>
          </a:prstGeom>
          <a:noFill/>
        </p:spPr>
        <p:txBody>
          <a:bodyPr wrap="square" rtlCol="0">
            <a:spAutoFit/>
          </a:bodyPr>
          <a:p>
            <a:pPr algn="l"/>
            <a:r>
              <a:rPr lang="en-US" altLang="zh-CN" sz="2000" dirty="0">
                <a:solidFill>
                  <a:schemeClr val="accent2"/>
                </a:solidFill>
                <a:latin typeface="+mj-ea"/>
                <a:ea typeface="+mj-ea"/>
              </a:rPr>
              <a:t>      </a:t>
            </a:r>
            <a:r>
              <a:rPr lang="zh-CN" altLang="en-US" sz="2000" dirty="0">
                <a:solidFill>
                  <a:schemeClr val="accent2"/>
                </a:solidFill>
                <a:latin typeface="+mj-ea"/>
                <a:ea typeface="+mj-ea"/>
              </a:rPr>
              <a:t>此外多速率 PSK，带</a:t>
            </a:r>
            <a:r>
              <a:rPr lang="zh-CN" altLang="en-US" sz="2000" dirty="0">
                <a:solidFill>
                  <a:schemeClr val="accent2"/>
                </a:solidFill>
                <a:latin typeface="+mj-ea"/>
                <a:ea typeface="+mj-ea"/>
              </a:rPr>
              <a:t>串联错误校正编码的QPSK和BPSK调制也是使用广泛的调制方式</a:t>
            </a:r>
            <a:endParaRPr lang="zh-CN" altLang="en-US" sz="2000" dirty="0">
              <a:solidFill>
                <a:schemeClr val="accent2"/>
              </a:solidFill>
              <a:latin typeface="+mj-ea"/>
              <a:ea typeface="+mj-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678180" y="3266088"/>
            <a:ext cx="10835640" cy="19796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8650708" y="2289808"/>
            <a:ext cx="2431456" cy="3402874"/>
          </a:xfrm>
          <a:prstGeom prst="rect">
            <a:avLst/>
          </a:prstGeom>
          <a:solidFill>
            <a:schemeClr val="tx2"/>
          </a:solidFill>
          <a:ln w="38100">
            <a:noFill/>
          </a:ln>
          <a:effectLst>
            <a:outerShdw blurRad="101600" dist="38100" dir="5400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775200" y="2026551"/>
            <a:ext cx="2641600" cy="3696976"/>
          </a:xfrm>
          <a:prstGeom prst="rect">
            <a:avLst/>
          </a:prstGeom>
          <a:solidFill>
            <a:schemeClr val="accent2"/>
          </a:solidFill>
          <a:ln w="38100">
            <a:noFill/>
          </a:ln>
          <a:effectLst>
            <a:outerShdw blurRad="101600" dist="38100" dir="5400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109836" y="2289808"/>
            <a:ext cx="2431456" cy="3402874"/>
          </a:xfrm>
          <a:prstGeom prst="rect">
            <a:avLst/>
          </a:prstGeom>
          <a:solidFill>
            <a:schemeClr val="tx2"/>
          </a:solidFill>
          <a:ln w="38100">
            <a:noFill/>
          </a:ln>
          <a:effectLst>
            <a:outerShdw blurRad="101600" dist="38100" dir="5400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sp>
        <p:nvSpPr>
          <p:cNvPr id="64" name="任意多边形: 形状 63"/>
          <p:cNvSpPr/>
          <p:nvPr/>
        </p:nvSpPr>
        <p:spPr>
          <a:xfrm>
            <a:off x="1109836" y="2221204"/>
            <a:ext cx="2431456" cy="3402874"/>
          </a:xfrm>
          <a:custGeom>
            <a:avLst/>
            <a:gdLst>
              <a:gd name="connsiteX0" fmla="*/ 0 w 2431456"/>
              <a:gd name="connsiteY0" fmla="*/ 0 h 3402874"/>
              <a:gd name="connsiteX1" fmla="*/ 2431456 w 2431456"/>
              <a:gd name="connsiteY1" fmla="*/ 0 h 3402874"/>
              <a:gd name="connsiteX2" fmla="*/ 2431456 w 2431456"/>
              <a:gd name="connsiteY2" fmla="*/ 1405916 h 3402874"/>
              <a:gd name="connsiteX3" fmla="*/ 2400369 w 2431456"/>
              <a:gd name="connsiteY3" fmla="*/ 1412192 h 3402874"/>
              <a:gd name="connsiteX4" fmla="*/ 2351590 w 2431456"/>
              <a:gd name="connsiteY4" fmla="*/ 1485782 h 3402874"/>
              <a:gd name="connsiteX5" fmla="*/ 2400369 w 2431456"/>
              <a:gd name="connsiteY5" fmla="*/ 1559372 h 3402874"/>
              <a:gd name="connsiteX6" fmla="*/ 2431456 w 2431456"/>
              <a:gd name="connsiteY6" fmla="*/ 1565648 h 3402874"/>
              <a:gd name="connsiteX7" fmla="*/ 2431456 w 2431456"/>
              <a:gd name="connsiteY7" fmla="*/ 3402874 h 3402874"/>
              <a:gd name="connsiteX8" fmla="*/ 0 w 2431456"/>
              <a:gd name="connsiteY8" fmla="*/ 3402874 h 3402874"/>
              <a:gd name="connsiteX9" fmla="*/ 0 w 2431456"/>
              <a:gd name="connsiteY9" fmla="*/ 1565648 h 3402874"/>
              <a:gd name="connsiteX10" fmla="*/ 31087 w 2431456"/>
              <a:gd name="connsiteY10" fmla="*/ 1559372 h 3402874"/>
              <a:gd name="connsiteX11" fmla="*/ 79866 w 2431456"/>
              <a:gd name="connsiteY11" fmla="*/ 1485782 h 3402874"/>
              <a:gd name="connsiteX12" fmla="*/ 31087 w 2431456"/>
              <a:gd name="connsiteY12" fmla="*/ 1412192 h 3402874"/>
              <a:gd name="connsiteX13" fmla="*/ 0 w 2431456"/>
              <a:gd name="connsiteY13" fmla="*/ 1405916 h 340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1456" h="3402874">
                <a:moveTo>
                  <a:pt x="0" y="0"/>
                </a:moveTo>
                <a:lnTo>
                  <a:pt x="2431456" y="0"/>
                </a:lnTo>
                <a:lnTo>
                  <a:pt x="2431456" y="1405916"/>
                </a:lnTo>
                <a:lnTo>
                  <a:pt x="2400369" y="1412192"/>
                </a:lnTo>
                <a:cubicBezTo>
                  <a:pt x="2371704" y="1424317"/>
                  <a:pt x="2351590" y="1452701"/>
                  <a:pt x="2351590" y="1485782"/>
                </a:cubicBezTo>
                <a:cubicBezTo>
                  <a:pt x="2351590" y="1518864"/>
                  <a:pt x="2371704" y="1547248"/>
                  <a:pt x="2400369" y="1559372"/>
                </a:cubicBezTo>
                <a:lnTo>
                  <a:pt x="2431456" y="1565648"/>
                </a:lnTo>
                <a:lnTo>
                  <a:pt x="2431456" y="3402874"/>
                </a:lnTo>
                <a:lnTo>
                  <a:pt x="0" y="3402874"/>
                </a:lnTo>
                <a:lnTo>
                  <a:pt x="0" y="1565648"/>
                </a:lnTo>
                <a:lnTo>
                  <a:pt x="31087" y="1559372"/>
                </a:lnTo>
                <a:cubicBezTo>
                  <a:pt x="59753" y="1547248"/>
                  <a:pt x="79866" y="1518864"/>
                  <a:pt x="79866" y="1485782"/>
                </a:cubicBezTo>
                <a:cubicBezTo>
                  <a:pt x="79866" y="1452701"/>
                  <a:pt x="59753" y="1424317"/>
                  <a:pt x="31087" y="1412192"/>
                </a:cubicBezTo>
                <a:lnTo>
                  <a:pt x="0" y="1405916"/>
                </a:lnTo>
                <a:close/>
              </a:path>
            </a:pathLst>
          </a:custGeom>
          <a:solidFill>
            <a:schemeClr val="bg1">
              <a:lumMod val="95000"/>
            </a:schemeClr>
          </a:solidFill>
          <a:ln w="38100">
            <a:noFill/>
          </a:ln>
          <a:effectLst>
            <a:outerShdw blurRad="101600" dist="38100" dir="5400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just"/>
            <a:endParaRPr lang="zh-CN" altLang="en-US" dirty="0"/>
          </a:p>
        </p:txBody>
      </p:sp>
      <p:sp>
        <p:nvSpPr>
          <p:cNvPr id="62" name="任意多边形: 形状 61"/>
          <p:cNvSpPr/>
          <p:nvPr/>
        </p:nvSpPr>
        <p:spPr>
          <a:xfrm>
            <a:off x="4775200" y="1927102"/>
            <a:ext cx="2641600" cy="3696976"/>
          </a:xfrm>
          <a:custGeom>
            <a:avLst/>
            <a:gdLst>
              <a:gd name="connsiteX0" fmla="*/ 0 w 2641600"/>
              <a:gd name="connsiteY0" fmla="*/ 0 h 3696976"/>
              <a:gd name="connsiteX1" fmla="*/ 2641600 w 2641600"/>
              <a:gd name="connsiteY1" fmla="*/ 0 h 3696976"/>
              <a:gd name="connsiteX2" fmla="*/ 2641600 w 2641600"/>
              <a:gd name="connsiteY2" fmla="*/ 1700018 h 3696976"/>
              <a:gd name="connsiteX3" fmla="*/ 2610513 w 2641600"/>
              <a:gd name="connsiteY3" fmla="*/ 1706294 h 3696976"/>
              <a:gd name="connsiteX4" fmla="*/ 2561734 w 2641600"/>
              <a:gd name="connsiteY4" fmla="*/ 1779884 h 3696976"/>
              <a:gd name="connsiteX5" fmla="*/ 2610513 w 2641600"/>
              <a:gd name="connsiteY5" fmla="*/ 1853474 h 3696976"/>
              <a:gd name="connsiteX6" fmla="*/ 2641600 w 2641600"/>
              <a:gd name="connsiteY6" fmla="*/ 1859750 h 3696976"/>
              <a:gd name="connsiteX7" fmla="*/ 2641600 w 2641600"/>
              <a:gd name="connsiteY7" fmla="*/ 3696976 h 3696976"/>
              <a:gd name="connsiteX8" fmla="*/ 0 w 2641600"/>
              <a:gd name="connsiteY8" fmla="*/ 3696976 h 3696976"/>
              <a:gd name="connsiteX9" fmla="*/ 0 w 2641600"/>
              <a:gd name="connsiteY9" fmla="*/ 1859750 h 3696976"/>
              <a:gd name="connsiteX10" fmla="*/ 31088 w 2641600"/>
              <a:gd name="connsiteY10" fmla="*/ 1853474 h 3696976"/>
              <a:gd name="connsiteX11" fmla="*/ 79866 w 2641600"/>
              <a:gd name="connsiteY11" fmla="*/ 1779884 h 3696976"/>
              <a:gd name="connsiteX12" fmla="*/ 31088 w 2641600"/>
              <a:gd name="connsiteY12" fmla="*/ 1706294 h 3696976"/>
              <a:gd name="connsiteX13" fmla="*/ 0 w 2641600"/>
              <a:gd name="connsiteY13" fmla="*/ 1700018 h 3696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41600" h="3696976">
                <a:moveTo>
                  <a:pt x="0" y="0"/>
                </a:moveTo>
                <a:lnTo>
                  <a:pt x="2641600" y="0"/>
                </a:lnTo>
                <a:lnTo>
                  <a:pt x="2641600" y="1700018"/>
                </a:lnTo>
                <a:lnTo>
                  <a:pt x="2610513" y="1706294"/>
                </a:lnTo>
                <a:cubicBezTo>
                  <a:pt x="2581848" y="1718419"/>
                  <a:pt x="2561734" y="1746803"/>
                  <a:pt x="2561734" y="1779884"/>
                </a:cubicBezTo>
                <a:cubicBezTo>
                  <a:pt x="2561734" y="1812966"/>
                  <a:pt x="2581848" y="1841350"/>
                  <a:pt x="2610513" y="1853474"/>
                </a:cubicBezTo>
                <a:lnTo>
                  <a:pt x="2641600" y="1859750"/>
                </a:lnTo>
                <a:lnTo>
                  <a:pt x="2641600" y="3696976"/>
                </a:lnTo>
                <a:lnTo>
                  <a:pt x="0" y="3696976"/>
                </a:lnTo>
                <a:lnTo>
                  <a:pt x="0" y="1859750"/>
                </a:lnTo>
                <a:lnTo>
                  <a:pt x="31088" y="1853474"/>
                </a:lnTo>
                <a:cubicBezTo>
                  <a:pt x="59753" y="1841350"/>
                  <a:pt x="79866" y="1812966"/>
                  <a:pt x="79866" y="1779884"/>
                </a:cubicBezTo>
                <a:cubicBezTo>
                  <a:pt x="79866" y="1746803"/>
                  <a:pt x="59753" y="1718419"/>
                  <a:pt x="31088" y="1706294"/>
                </a:cubicBezTo>
                <a:lnTo>
                  <a:pt x="0" y="1700018"/>
                </a:lnTo>
                <a:close/>
              </a:path>
            </a:pathLst>
          </a:custGeom>
          <a:solidFill>
            <a:schemeClr val="bg1">
              <a:lumMod val="95000"/>
            </a:schemeClr>
          </a:solidFill>
          <a:ln w="38100">
            <a:noFill/>
          </a:ln>
          <a:effectLst>
            <a:outerShdw blurRad="101600" dist="38100" dir="5400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0" name="任意多边形: 形状 59"/>
          <p:cNvSpPr/>
          <p:nvPr/>
        </p:nvSpPr>
        <p:spPr>
          <a:xfrm>
            <a:off x="8650708" y="2221204"/>
            <a:ext cx="2431456" cy="3402874"/>
          </a:xfrm>
          <a:custGeom>
            <a:avLst/>
            <a:gdLst>
              <a:gd name="connsiteX0" fmla="*/ 0 w 2431456"/>
              <a:gd name="connsiteY0" fmla="*/ 0 h 3402874"/>
              <a:gd name="connsiteX1" fmla="*/ 2431456 w 2431456"/>
              <a:gd name="connsiteY1" fmla="*/ 0 h 3402874"/>
              <a:gd name="connsiteX2" fmla="*/ 2431456 w 2431456"/>
              <a:gd name="connsiteY2" fmla="*/ 1405916 h 3402874"/>
              <a:gd name="connsiteX3" fmla="*/ 2400369 w 2431456"/>
              <a:gd name="connsiteY3" fmla="*/ 1412192 h 3402874"/>
              <a:gd name="connsiteX4" fmla="*/ 2351590 w 2431456"/>
              <a:gd name="connsiteY4" fmla="*/ 1485782 h 3402874"/>
              <a:gd name="connsiteX5" fmla="*/ 2400369 w 2431456"/>
              <a:gd name="connsiteY5" fmla="*/ 1559372 h 3402874"/>
              <a:gd name="connsiteX6" fmla="*/ 2431456 w 2431456"/>
              <a:gd name="connsiteY6" fmla="*/ 1565648 h 3402874"/>
              <a:gd name="connsiteX7" fmla="*/ 2431456 w 2431456"/>
              <a:gd name="connsiteY7" fmla="*/ 3402874 h 3402874"/>
              <a:gd name="connsiteX8" fmla="*/ 0 w 2431456"/>
              <a:gd name="connsiteY8" fmla="*/ 3402874 h 3402874"/>
              <a:gd name="connsiteX9" fmla="*/ 0 w 2431456"/>
              <a:gd name="connsiteY9" fmla="*/ 1565648 h 3402874"/>
              <a:gd name="connsiteX10" fmla="*/ 31087 w 2431456"/>
              <a:gd name="connsiteY10" fmla="*/ 1559372 h 3402874"/>
              <a:gd name="connsiteX11" fmla="*/ 79866 w 2431456"/>
              <a:gd name="connsiteY11" fmla="*/ 1485782 h 3402874"/>
              <a:gd name="connsiteX12" fmla="*/ 31087 w 2431456"/>
              <a:gd name="connsiteY12" fmla="*/ 1412192 h 3402874"/>
              <a:gd name="connsiteX13" fmla="*/ 0 w 2431456"/>
              <a:gd name="connsiteY13" fmla="*/ 1405916 h 340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1456" h="3402874">
                <a:moveTo>
                  <a:pt x="0" y="0"/>
                </a:moveTo>
                <a:lnTo>
                  <a:pt x="2431456" y="0"/>
                </a:lnTo>
                <a:lnTo>
                  <a:pt x="2431456" y="1405916"/>
                </a:lnTo>
                <a:lnTo>
                  <a:pt x="2400369" y="1412192"/>
                </a:lnTo>
                <a:cubicBezTo>
                  <a:pt x="2371703" y="1424317"/>
                  <a:pt x="2351590" y="1452701"/>
                  <a:pt x="2351590" y="1485782"/>
                </a:cubicBezTo>
                <a:cubicBezTo>
                  <a:pt x="2351590" y="1518864"/>
                  <a:pt x="2371703" y="1547248"/>
                  <a:pt x="2400369" y="1559372"/>
                </a:cubicBezTo>
                <a:lnTo>
                  <a:pt x="2431456" y="1565648"/>
                </a:lnTo>
                <a:lnTo>
                  <a:pt x="2431456" y="3402874"/>
                </a:lnTo>
                <a:lnTo>
                  <a:pt x="0" y="3402874"/>
                </a:lnTo>
                <a:lnTo>
                  <a:pt x="0" y="1565648"/>
                </a:lnTo>
                <a:lnTo>
                  <a:pt x="31087" y="1559372"/>
                </a:lnTo>
                <a:cubicBezTo>
                  <a:pt x="59753" y="1547248"/>
                  <a:pt x="79866" y="1518864"/>
                  <a:pt x="79866" y="1485782"/>
                </a:cubicBezTo>
                <a:cubicBezTo>
                  <a:pt x="79866" y="1452701"/>
                  <a:pt x="59753" y="1424317"/>
                  <a:pt x="31087" y="1412192"/>
                </a:cubicBezTo>
                <a:lnTo>
                  <a:pt x="0" y="1405916"/>
                </a:lnTo>
                <a:close/>
              </a:path>
            </a:pathLst>
          </a:custGeom>
          <a:solidFill>
            <a:schemeClr val="bg1">
              <a:lumMod val="95000"/>
            </a:schemeClr>
          </a:solidFill>
          <a:ln w="38100">
            <a:noFill/>
          </a:ln>
          <a:effectLst>
            <a:outerShdw blurRad="101600" dist="38100" dir="5400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5" name="文本占位符 4"/>
          <p:cNvSpPr>
            <a:spLocks noGrp="1"/>
          </p:cNvSpPr>
          <p:nvPr>
            <p:ph type="body" sz="quarter" idx="13"/>
          </p:nvPr>
        </p:nvSpPr>
        <p:spPr>
          <a:xfrm>
            <a:off x="1551008" y="87340"/>
            <a:ext cx="2127600" cy="368300"/>
          </a:xfrm>
        </p:spPr>
        <p:txBody>
          <a:bodyPr/>
          <a:lstStyle/>
          <a:p>
            <a:pPr algn="ctr"/>
            <a:r>
              <a:rPr dirty="0"/>
              <a:t>内容讨论</a:t>
            </a:r>
            <a:endParaRPr dirty="0"/>
          </a:p>
        </p:txBody>
      </p:sp>
      <p:sp>
        <p:nvSpPr>
          <p:cNvPr id="6" name="文本占位符 5"/>
          <p:cNvSpPr>
            <a:spLocks noGrp="1"/>
          </p:cNvSpPr>
          <p:nvPr>
            <p:ph type="body" sz="quarter" idx="14"/>
          </p:nvPr>
        </p:nvSpPr>
        <p:spPr>
          <a:xfrm>
            <a:off x="3679356" y="87340"/>
            <a:ext cx="2127600" cy="368300"/>
          </a:xfrm>
        </p:spPr>
        <p:txBody>
          <a:bodyPr/>
          <a:lstStyle/>
          <a:p>
            <a:r>
              <a:rPr lang="zh-CN" altLang="en-US" dirty="0"/>
              <a:t>数据链路层</a:t>
            </a:r>
            <a:endParaRPr lang="zh-CN" altLang="en-US" dirty="0"/>
          </a:p>
        </p:txBody>
      </p:sp>
      <p:sp>
        <p:nvSpPr>
          <p:cNvPr id="3" name="文本框 2"/>
          <p:cNvSpPr txBox="1"/>
          <p:nvPr/>
        </p:nvSpPr>
        <p:spPr>
          <a:xfrm>
            <a:off x="412147" y="800100"/>
            <a:ext cx="1960880" cy="521970"/>
          </a:xfrm>
          <a:prstGeom prst="rect">
            <a:avLst/>
          </a:prstGeom>
          <a:noFill/>
        </p:spPr>
        <p:txBody>
          <a:bodyPr wrap="none" rtlCol="0">
            <a:spAutoFit/>
          </a:bodyPr>
          <a:lstStyle/>
          <a:p>
            <a:r>
              <a:rPr lang="zh-CN" altLang="en-US" sz="2800" dirty="0">
                <a:solidFill>
                  <a:schemeClr val="accent2"/>
                </a:solidFill>
                <a:latin typeface="+mj-ea"/>
                <a:ea typeface="+mj-ea"/>
              </a:rPr>
              <a:t>数据链路层</a:t>
            </a:r>
            <a:endParaRPr lang="zh-CN" altLang="en-US" sz="2800" dirty="0">
              <a:solidFill>
                <a:schemeClr val="accent2"/>
              </a:solidFill>
              <a:latin typeface="+mj-ea"/>
              <a:ea typeface="+mj-ea"/>
            </a:endParaRPr>
          </a:p>
        </p:txBody>
      </p:sp>
      <p:sp>
        <p:nvSpPr>
          <p:cNvPr id="4" name="矩形 3"/>
          <p:cNvSpPr/>
          <p:nvPr/>
        </p:nvSpPr>
        <p:spPr>
          <a:xfrm>
            <a:off x="1284683" y="3775590"/>
            <a:ext cx="2081762" cy="1271270"/>
          </a:xfrm>
          <a:prstGeom prst="rect">
            <a:avLst/>
          </a:prstGeom>
        </p:spPr>
        <p:txBody>
          <a:bodyPr wrap="square">
            <a:spAutoFit/>
          </a:bodyPr>
          <a:lstStyle/>
          <a:p>
            <a:pPr algn="just">
              <a:lnSpc>
                <a:spcPct val="120000"/>
              </a:lnSpc>
            </a:pPr>
            <a:r>
              <a:rPr lang="zh-CN" altLang="en-US" sz="1600" b="0" i="0" dirty="0">
                <a:solidFill>
                  <a:schemeClr val="tx1">
                    <a:lumMod val="75000"/>
                    <a:lumOff val="25000"/>
                  </a:schemeClr>
                </a:solidFill>
                <a:effectLst/>
                <a:latin typeface="+mn-ea"/>
              </a:rPr>
              <a:t>有限带宽、大传播延迟、高误码率、连接性损失和多路径效应</a:t>
            </a:r>
            <a:endParaRPr lang="zh-CN" altLang="en-US" sz="1600" b="0" i="0" dirty="0">
              <a:solidFill>
                <a:schemeClr val="tx1">
                  <a:lumMod val="75000"/>
                  <a:lumOff val="25000"/>
                </a:schemeClr>
              </a:solidFill>
              <a:effectLst/>
              <a:latin typeface="+mn-ea"/>
            </a:endParaRPr>
          </a:p>
          <a:p>
            <a:pPr algn="just">
              <a:lnSpc>
                <a:spcPct val="120000"/>
              </a:lnSpc>
            </a:pPr>
            <a:r>
              <a:rPr lang="zh-CN" altLang="en-US" sz="1600" b="0" i="0" dirty="0">
                <a:solidFill>
                  <a:schemeClr val="tx1">
                    <a:lumMod val="75000"/>
                    <a:lumOff val="25000"/>
                  </a:schemeClr>
                </a:solidFill>
                <a:effectLst/>
                <a:latin typeface="+mn-ea"/>
              </a:rPr>
              <a:t>还有移动性</a:t>
            </a:r>
            <a:endParaRPr lang="zh-CN" altLang="en-US" sz="1600" b="0" i="0" dirty="0">
              <a:solidFill>
                <a:schemeClr val="tx1">
                  <a:lumMod val="75000"/>
                  <a:lumOff val="25000"/>
                </a:schemeClr>
              </a:solidFill>
              <a:effectLst/>
              <a:latin typeface="+mn-ea"/>
            </a:endParaRPr>
          </a:p>
        </p:txBody>
      </p:sp>
      <p:grpSp>
        <p:nvGrpSpPr>
          <p:cNvPr id="34" name="组合 33"/>
          <p:cNvGrpSpPr/>
          <p:nvPr/>
        </p:nvGrpSpPr>
        <p:grpSpPr>
          <a:xfrm>
            <a:off x="9496173" y="2307959"/>
            <a:ext cx="741600" cy="741600"/>
            <a:chOff x="9419202" y="2230990"/>
            <a:chExt cx="894468" cy="894466"/>
          </a:xfrm>
        </p:grpSpPr>
        <p:sp>
          <p:nvSpPr>
            <p:cNvPr id="20" name="iconfont-11255-5323798"/>
            <p:cNvSpPr>
              <a:spLocks noChangeAspect="1"/>
            </p:cNvSpPr>
            <p:nvPr/>
          </p:nvSpPr>
          <p:spPr bwMode="auto">
            <a:xfrm>
              <a:off x="9561655" y="2341257"/>
              <a:ext cx="609563" cy="609685"/>
            </a:xfrm>
            <a:custGeom>
              <a:avLst/>
              <a:gdLst>
                <a:gd name="T0" fmla="*/ 2580 w 10362"/>
                <a:gd name="T1" fmla="*/ 3239 h 10362"/>
                <a:gd name="T2" fmla="*/ 7761 w 10362"/>
                <a:gd name="T3" fmla="*/ 3239 h 10362"/>
                <a:gd name="T4" fmla="*/ 8409 w 10362"/>
                <a:gd name="T5" fmla="*/ 2591 h 10362"/>
                <a:gd name="T6" fmla="*/ 8409 w 10362"/>
                <a:gd name="T7" fmla="*/ 647 h 10362"/>
                <a:gd name="T8" fmla="*/ 7761 w 10362"/>
                <a:gd name="T9" fmla="*/ 0 h 10362"/>
                <a:gd name="T10" fmla="*/ 2580 w 10362"/>
                <a:gd name="T11" fmla="*/ 0 h 10362"/>
                <a:gd name="T12" fmla="*/ 1932 w 10362"/>
                <a:gd name="T13" fmla="*/ 647 h 10362"/>
                <a:gd name="T14" fmla="*/ 1932 w 10362"/>
                <a:gd name="T15" fmla="*/ 2590 h 10362"/>
                <a:gd name="T16" fmla="*/ 2580 w 10362"/>
                <a:gd name="T17" fmla="*/ 3239 h 10362"/>
                <a:gd name="T18" fmla="*/ 2429 w 10362"/>
                <a:gd name="T19" fmla="*/ 7286 h 10362"/>
                <a:gd name="T20" fmla="*/ 647 w 10362"/>
                <a:gd name="T21" fmla="*/ 7286 h 10362"/>
                <a:gd name="T22" fmla="*/ 0 w 10362"/>
                <a:gd name="T23" fmla="*/ 7934 h 10362"/>
                <a:gd name="T24" fmla="*/ 0 w 10362"/>
                <a:gd name="T25" fmla="*/ 9715 h 10362"/>
                <a:gd name="T26" fmla="*/ 647 w 10362"/>
                <a:gd name="T27" fmla="*/ 10362 h 10362"/>
                <a:gd name="T28" fmla="*/ 2429 w 10362"/>
                <a:gd name="T29" fmla="*/ 10362 h 10362"/>
                <a:gd name="T30" fmla="*/ 3076 w 10362"/>
                <a:gd name="T31" fmla="*/ 9715 h 10362"/>
                <a:gd name="T32" fmla="*/ 3076 w 10362"/>
                <a:gd name="T33" fmla="*/ 7934 h 10362"/>
                <a:gd name="T34" fmla="*/ 2429 w 10362"/>
                <a:gd name="T35" fmla="*/ 7286 h 10362"/>
                <a:gd name="T36" fmla="*/ 6071 w 10362"/>
                <a:gd name="T37" fmla="*/ 7286 h 10362"/>
                <a:gd name="T38" fmla="*/ 4291 w 10362"/>
                <a:gd name="T39" fmla="*/ 7286 h 10362"/>
                <a:gd name="T40" fmla="*/ 3644 w 10362"/>
                <a:gd name="T41" fmla="*/ 7934 h 10362"/>
                <a:gd name="T42" fmla="*/ 3644 w 10362"/>
                <a:gd name="T43" fmla="*/ 9715 h 10362"/>
                <a:gd name="T44" fmla="*/ 4291 w 10362"/>
                <a:gd name="T45" fmla="*/ 10362 h 10362"/>
                <a:gd name="T46" fmla="*/ 6072 w 10362"/>
                <a:gd name="T47" fmla="*/ 10362 h 10362"/>
                <a:gd name="T48" fmla="*/ 6720 w 10362"/>
                <a:gd name="T49" fmla="*/ 9715 h 10362"/>
                <a:gd name="T50" fmla="*/ 6720 w 10362"/>
                <a:gd name="T51" fmla="*/ 7934 h 10362"/>
                <a:gd name="T52" fmla="*/ 6071 w 10362"/>
                <a:gd name="T53" fmla="*/ 7286 h 10362"/>
                <a:gd name="T54" fmla="*/ 9715 w 10362"/>
                <a:gd name="T55" fmla="*/ 7286 h 10362"/>
                <a:gd name="T56" fmla="*/ 7934 w 10362"/>
                <a:gd name="T57" fmla="*/ 7286 h 10362"/>
                <a:gd name="T58" fmla="*/ 7286 w 10362"/>
                <a:gd name="T59" fmla="*/ 7934 h 10362"/>
                <a:gd name="T60" fmla="*/ 7286 w 10362"/>
                <a:gd name="T61" fmla="*/ 9715 h 10362"/>
                <a:gd name="T62" fmla="*/ 7934 w 10362"/>
                <a:gd name="T63" fmla="*/ 10362 h 10362"/>
                <a:gd name="T64" fmla="*/ 9715 w 10362"/>
                <a:gd name="T65" fmla="*/ 10362 h 10362"/>
                <a:gd name="T66" fmla="*/ 10362 w 10362"/>
                <a:gd name="T67" fmla="*/ 9715 h 10362"/>
                <a:gd name="T68" fmla="*/ 10362 w 10362"/>
                <a:gd name="T69" fmla="*/ 7934 h 10362"/>
                <a:gd name="T70" fmla="*/ 9715 w 10362"/>
                <a:gd name="T71" fmla="*/ 7286 h 10362"/>
                <a:gd name="T72" fmla="*/ 1519 w 10362"/>
                <a:gd name="T73" fmla="*/ 6726 h 10362"/>
                <a:gd name="T74" fmla="*/ 1761 w 10362"/>
                <a:gd name="T75" fmla="*/ 6484 h 10362"/>
                <a:gd name="T76" fmla="*/ 1761 w 10362"/>
                <a:gd name="T77" fmla="*/ 5100 h 10362"/>
                <a:gd name="T78" fmla="*/ 4939 w 10362"/>
                <a:gd name="T79" fmla="*/ 5100 h 10362"/>
                <a:gd name="T80" fmla="*/ 4939 w 10362"/>
                <a:gd name="T81" fmla="*/ 6476 h 10362"/>
                <a:gd name="T82" fmla="*/ 5181 w 10362"/>
                <a:gd name="T83" fmla="*/ 6719 h 10362"/>
                <a:gd name="T84" fmla="*/ 5424 w 10362"/>
                <a:gd name="T85" fmla="*/ 6476 h 10362"/>
                <a:gd name="T86" fmla="*/ 5424 w 10362"/>
                <a:gd name="T87" fmla="*/ 5100 h 10362"/>
                <a:gd name="T88" fmla="*/ 8601 w 10362"/>
                <a:gd name="T89" fmla="*/ 5100 h 10362"/>
                <a:gd name="T90" fmla="*/ 8601 w 10362"/>
                <a:gd name="T91" fmla="*/ 6476 h 10362"/>
                <a:gd name="T92" fmla="*/ 8843 w 10362"/>
                <a:gd name="T93" fmla="*/ 6719 h 10362"/>
                <a:gd name="T94" fmla="*/ 9086 w 10362"/>
                <a:gd name="T95" fmla="*/ 6476 h 10362"/>
                <a:gd name="T96" fmla="*/ 9086 w 10362"/>
                <a:gd name="T97" fmla="*/ 4857 h 10362"/>
                <a:gd name="T98" fmla="*/ 8843 w 10362"/>
                <a:gd name="T99" fmla="*/ 4615 h 10362"/>
                <a:gd name="T100" fmla="*/ 5424 w 10362"/>
                <a:gd name="T101" fmla="*/ 4615 h 10362"/>
                <a:gd name="T102" fmla="*/ 5424 w 10362"/>
                <a:gd name="T103" fmla="*/ 3886 h 10362"/>
                <a:gd name="T104" fmla="*/ 5181 w 10362"/>
                <a:gd name="T105" fmla="*/ 3644 h 10362"/>
                <a:gd name="T106" fmla="*/ 4939 w 10362"/>
                <a:gd name="T107" fmla="*/ 3886 h 10362"/>
                <a:gd name="T108" fmla="*/ 4939 w 10362"/>
                <a:gd name="T109" fmla="*/ 4615 h 10362"/>
                <a:gd name="T110" fmla="*/ 1519 w 10362"/>
                <a:gd name="T111" fmla="*/ 4615 h 10362"/>
                <a:gd name="T112" fmla="*/ 1276 w 10362"/>
                <a:gd name="T113" fmla="*/ 4857 h 10362"/>
                <a:gd name="T114" fmla="*/ 1276 w 10362"/>
                <a:gd name="T115" fmla="*/ 6484 h 10362"/>
                <a:gd name="T116" fmla="*/ 1519 w 10362"/>
                <a:gd name="T117" fmla="*/ 6726 h 10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362" h="10362">
                  <a:moveTo>
                    <a:pt x="2580" y="3239"/>
                  </a:moveTo>
                  <a:lnTo>
                    <a:pt x="7761" y="3239"/>
                  </a:lnTo>
                  <a:cubicBezTo>
                    <a:pt x="8119" y="3239"/>
                    <a:pt x="8409" y="2949"/>
                    <a:pt x="8409" y="2591"/>
                  </a:cubicBezTo>
                  <a:lnTo>
                    <a:pt x="8409" y="647"/>
                  </a:lnTo>
                  <a:cubicBezTo>
                    <a:pt x="8409" y="290"/>
                    <a:pt x="8118" y="0"/>
                    <a:pt x="7761" y="0"/>
                  </a:cubicBezTo>
                  <a:lnTo>
                    <a:pt x="2580" y="0"/>
                  </a:lnTo>
                  <a:cubicBezTo>
                    <a:pt x="2222" y="0"/>
                    <a:pt x="1932" y="290"/>
                    <a:pt x="1932" y="647"/>
                  </a:cubicBezTo>
                  <a:lnTo>
                    <a:pt x="1932" y="2590"/>
                  </a:lnTo>
                  <a:cubicBezTo>
                    <a:pt x="1932" y="2949"/>
                    <a:pt x="2222" y="3239"/>
                    <a:pt x="2580" y="3239"/>
                  </a:cubicBezTo>
                  <a:close/>
                  <a:moveTo>
                    <a:pt x="2429" y="7286"/>
                  </a:moveTo>
                  <a:lnTo>
                    <a:pt x="647" y="7286"/>
                  </a:lnTo>
                  <a:cubicBezTo>
                    <a:pt x="290" y="7286"/>
                    <a:pt x="0" y="7576"/>
                    <a:pt x="0" y="7934"/>
                  </a:cubicBezTo>
                  <a:lnTo>
                    <a:pt x="0" y="9715"/>
                  </a:lnTo>
                  <a:cubicBezTo>
                    <a:pt x="0" y="10072"/>
                    <a:pt x="290" y="10362"/>
                    <a:pt x="647" y="10362"/>
                  </a:cubicBezTo>
                  <a:lnTo>
                    <a:pt x="2429" y="10362"/>
                  </a:lnTo>
                  <a:cubicBezTo>
                    <a:pt x="2786" y="10362"/>
                    <a:pt x="3076" y="10072"/>
                    <a:pt x="3076" y="9715"/>
                  </a:cubicBezTo>
                  <a:lnTo>
                    <a:pt x="3076" y="7934"/>
                  </a:lnTo>
                  <a:cubicBezTo>
                    <a:pt x="3076" y="7576"/>
                    <a:pt x="2786" y="7286"/>
                    <a:pt x="2429" y="7286"/>
                  </a:cubicBezTo>
                  <a:close/>
                  <a:moveTo>
                    <a:pt x="6071" y="7286"/>
                  </a:moveTo>
                  <a:lnTo>
                    <a:pt x="4291" y="7286"/>
                  </a:lnTo>
                  <a:cubicBezTo>
                    <a:pt x="3934" y="7286"/>
                    <a:pt x="3644" y="7576"/>
                    <a:pt x="3644" y="7934"/>
                  </a:cubicBezTo>
                  <a:lnTo>
                    <a:pt x="3644" y="9715"/>
                  </a:lnTo>
                  <a:cubicBezTo>
                    <a:pt x="3644" y="10072"/>
                    <a:pt x="3934" y="10362"/>
                    <a:pt x="4291" y="10362"/>
                  </a:cubicBezTo>
                  <a:lnTo>
                    <a:pt x="6072" y="10362"/>
                  </a:lnTo>
                  <a:cubicBezTo>
                    <a:pt x="6430" y="10362"/>
                    <a:pt x="6720" y="10072"/>
                    <a:pt x="6720" y="9715"/>
                  </a:cubicBezTo>
                  <a:lnTo>
                    <a:pt x="6720" y="7934"/>
                  </a:lnTo>
                  <a:cubicBezTo>
                    <a:pt x="6720" y="7576"/>
                    <a:pt x="6430" y="7286"/>
                    <a:pt x="6071" y="7286"/>
                  </a:cubicBezTo>
                  <a:close/>
                  <a:moveTo>
                    <a:pt x="9715" y="7286"/>
                  </a:moveTo>
                  <a:lnTo>
                    <a:pt x="7934" y="7286"/>
                  </a:lnTo>
                  <a:cubicBezTo>
                    <a:pt x="7576" y="7286"/>
                    <a:pt x="7286" y="7576"/>
                    <a:pt x="7286" y="7934"/>
                  </a:cubicBezTo>
                  <a:lnTo>
                    <a:pt x="7286" y="9715"/>
                  </a:lnTo>
                  <a:cubicBezTo>
                    <a:pt x="7286" y="10072"/>
                    <a:pt x="7576" y="10362"/>
                    <a:pt x="7934" y="10362"/>
                  </a:cubicBezTo>
                  <a:lnTo>
                    <a:pt x="9715" y="10362"/>
                  </a:lnTo>
                  <a:cubicBezTo>
                    <a:pt x="10072" y="10362"/>
                    <a:pt x="10362" y="10072"/>
                    <a:pt x="10362" y="9715"/>
                  </a:cubicBezTo>
                  <a:lnTo>
                    <a:pt x="10362" y="7934"/>
                  </a:lnTo>
                  <a:cubicBezTo>
                    <a:pt x="10362" y="7576"/>
                    <a:pt x="10072" y="7286"/>
                    <a:pt x="9715" y="7286"/>
                  </a:cubicBezTo>
                  <a:close/>
                  <a:moveTo>
                    <a:pt x="1519" y="6726"/>
                  </a:moveTo>
                  <a:cubicBezTo>
                    <a:pt x="1652" y="6726"/>
                    <a:pt x="1761" y="6617"/>
                    <a:pt x="1761" y="6484"/>
                  </a:cubicBezTo>
                  <a:lnTo>
                    <a:pt x="1761" y="5100"/>
                  </a:lnTo>
                  <a:lnTo>
                    <a:pt x="4939" y="5100"/>
                  </a:lnTo>
                  <a:lnTo>
                    <a:pt x="4939" y="6476"/>
                  </a:lnTo>
                  <a:cubicBezTo>
                    <a:pt x="4939" y="6610"/>
                    <a:pt x="5047" y="6719"/>
                    <a:pt x="5181" y="6719"/>
                  </a:cubicBezTo>
                  <a:cubicBezTo>
                    <a:pt x="5315" y="6719"/>
                    <a:pt x="5424" y="6610"/>
                    <a:pt x="5424" y="6476"/>
                  </a:cubicBezTo>
                  <a:lnTo>
                    <a:pt x="5424" y="5100"/>
                  </a:lnTo>
                  <a:lnTo>
                    <a:pt x="8601" y="5100"/>
                  </a:lnTo>
                  <a:lnTo>
                    <a:pt x="8601" y="6476"/>
                  </a:lnTo>
                  <a:cubicBezTo>
                    <a:pt x="8601" y="6610"/>
                    <a:pt x="8710" y="6719"/>
                    <a:pt x="8843" y="6719"/>
                  </a:cubicBezTo>
                  <a:cubicBezTo>
                    <a:pt x="8977" y="6719"/>
                    <a:pt x="9086" y="6610"/>
                    <a:pt x="9086" y="6476"/>
                  </a:cubicBezTo>
                  <a:lnTo>
                    <a:pt x="9086" y="4857"/>
                  </a:lnTo>
                  <a:cubicBezTo>
                    <a:pt x="9086" y="4724"/>
                    <a:pt x="8977" y="4615"/>
                    <a:pt x="8843" y="4615"/>
                  </a:cubicBezTo>
                  <a:lnTo>
                    <a:pt x="5424" y="4615"/>
                  </a:lnTo>
                  <a:lnTo>
                    <a:pt x="5424" y="3886"/>
                  </a:lnTo>
                  <a:cubicBezTo>
                    <a:pt x="5424" y="3752"/>
                    <a:pt x="5315" y="3644"/>
                    <a:pt x="5181" y="3644"/>
                  </a:cubicBezTo>
                  <a:cubicBezTo>
                    <a:pt x="5047" y="3644"/>
                    <a:pt x="4939" y="3752"/>
                    <a:pt x="4939" y="3886"/>
                  </a:cubicBezTo>
                  <a:lnTo>
                    <a:pt x="4939" y="4615"/>
                  </a:lnTo>
                  <a:lnTo>
                    <a:pt x="1519" y="4615"/>
                  </a:lnTo>
                  <a:cubicBezTo>
                    <a:pt x="1385" y="4615"/>
                    <a:pt x="1276" y="4724"/>
                    <a:pt x="1276" y="4857"/>
                  </a:cubicBezTo>
                  <a:lnTo>
                    <a:pt x="1276" y="6484"/>
                  </a:lnTo>
                  <a:cubicBezTo>
                    <a:pt x="1275" y="6617"/>
                    <a:pt x="1384" y="6726"/>
                    <a:pt x="1519" y="6726"/>
                  </a:cubicBezTo>
                  <a:close/>
                </a:path>
              </a:pathLst>
            </a:custGeom>
            <a:solidFill>
              <a:schemeClr val="tx2"/>
            </a:solidFill>
            <a:ln>
              <a:solidFill>
                <a:schemeClr val="tx2"/>
              </a:solidFill>
            </a:ln>
          </p:spPr>
        </p:sp>
        <p:sp>
          <p:nvSpPr>
            <p:cNvPr id="23" name="椭圆 22"/>
            <p:cNvSpPr/>
            <p:nvPr/>
          </p:nvSpPr>
          <p:spPr>
            <a:xfrm>
              <a:off x="9419202" y="2230990"/>
              <a:ext cx="894468" cy="89446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p:cNvGrpSpPr/>
          <p:nvPr/>
        </p:nvGrpSpPr>
        <p:grpSpPr>
          <a:xfrm>
            <a:off x="1954227" y="2306887"/>
            <a:ext cx="742674" cy="742672"/>
            <a:chOff x="1878330" y="2230990"/>
            <a:chExt cx="894468" cy="894466"/>
          </a:xfrm>
        </p:grpSpPr>
        <p:sp>
          <p:nvSpPr>
            <p:cNvPr id="22" name="iconfont-11261-3544208"/>
            <p:cNvSpPr>
              <a:spLocks noChangeAspect="1"/>
            </p:cNvSpPr>
            <p:nvPr/>
          </p:nvSpPr>
          <p:spPr bwMode="auto">
            <a:xfrm>
              <a:off x="2096920" y="2373381"/>
              <a:ext cx="457288" cy="609685"/>
            </a:xfrm>
            <a:custGeom>
              <a:avLst/>
              <a:gdLst>
                <a:gd name="T0" fmla="*/ 2333 w 9600"/>
                <a:gd name="T1" fmla="*/ 9827 h 12800"/>
                <a:gd name="T2" fmla="*/ 4800 w 9600"/>
                <a:gd name="T3" fmla="*/ 12000 h 12800"/>
                <a:gd name="T4" fmla="*/ 7267 w 9600"/>
                <a:gd name="T5" fmla="*/ 9827 h 12800"/>
                <a:gd name="T6" fmla="*/ 9600 w 9600"/>
                <a:gd name="T7" fmla="*/ 11200 h 12800"/>
                <a:gd name="T8" fmla="*/ 4800 w 9600"/>
                <a:gd name="T9" fmla="*/ 12800 h 12800"/>
                <a:gd name="T10" fmla="*/ 0 w 9600"/>
                <a:gd name="T11" fmla="*/ 11200 h 12800"/>
                <a:gd name="T12" fmla="*/ 2333 w 9600"/>
                <a:gd name="T13" fmla="*/ 9827 h 12800"/>
                <a:gd name="T14" fmla="*/ 4800 w 9600"/>
                <a:gd name="T15" fmla="*/ 10400 h 12800"/>
                <a:gd name="T16" fmla="*/ 800 w 9600"/>
                <a:gd name="T17" fmla="*/ 4000 h 12800"/>
                <a:gd name="T18" fmla="*/ 4800 w 9600"/>
                <a:gd name="T19" fmla="*/ 0 h 12800"/>
                <a:gd name="T20" fmla="*/ 8800 w 9600"/>
                <a:gd name="T21" fmla="*/ 4000 h 12800"/>
                <a:gd name="T22" fmla="*/ 4800 w 9600"/>
                <a:gd name="T23" fmla="*/ 10400 h 12800"/>
                <a:gd name="T24" fmla="*/ 4800 w 9600"/>
                <a:gd name="T25" fmla="*/ 5600 h 12800"/>
                <a:gd name="T26" fmla="*/ 6400 w 9600"/>
                <a:gd name="T27" fmla="*/ 4000 h 12800"/>
                <a:gd name="T28" fmla="*/ 4800 w 9600"/>
                <a:gd name="T29" fmla="*/ 2400 h 12800"/>
                <a:gd name="T30" fmla="*/ 3200 w 9600"/>
                <a:gd name="T31" fmla="*/ 4000 h 12800"/>
                <a:gd name="T32" fmla="*/ 4800 w 9600"/>
                <a:gd name="T33" fmla="*/ 560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00" h="12800">
                  <a:moveTo>
                    <a:pt x="2333" y="9827"/>
                  </a:moveTo>
                  <a:cubicBezTo>
                    <a:pt x="3037" y="10512"/>
                    <a:pt x="3859" y="11235"/>
                    <a:pt x="4800" y="12000"/>
                  </a:cubicBezTo>
                  <a:cubicBezTo>
                    <a:pt x="5654" y="11312"/>
                    <a:pt x="6477" y="10587"/>
                    <a:pt x="7267" y="9827"/>
                  </a:cubicBezTo>
                  <a:cubicBezTo>
                    <a:pt x="8665" y="10107"/>
                    <a:pt x="9600" y="10617"/>
                    <a:pt x="9600" y="11200"/>
                  </a:cubicBezTo>
                  <a:cubicBezTo>
                    <a:pt x="9600" y="12084"/>
                    <a:pt x="7451" y="12800"/>
                    <a:pt x="4800" y="12800"/>
                  </a:cubicBezTo>
                  <a:cubicBezTo>
                    <a:pt x="2149" y="12800"/>
                    <a:pt x="0" y="12084"/>
                    <a:pt x="0" y="11200"/>
                  </a:cubicBezTo>
                  <a:cubicBezTo>
                    <a:pt x="0" y="10617"/>
                    <a:pt x="935" y="10107"/>
                    <a:pt x="2333" y="9827"/>
                  </a:cubicBezTo>
                  <a:close/>
                  <a:moveTo>
                    <a:pt x="4800" y="10400"/>
                  </a:moveTo>
                  <a:cubicBezTo>
                    <a:pt x="2134" y="7606"/>
                    <a:pt x="800" y="5472"/>
                    <a:pt x="800" y="4000"/>
                  </a:cubicBezTo>
                  <a:cubicBezTo>
                    <a:pt x="800" y="1791"/>
                    <a:pt x="2591" y="0"/>
                    <a:pt x="4800" y="0"/>
                  </a:cubicBezTo>
                  <a:cubicBezTo>
                    <a:pt x="7009" y="0"/>
                    <a:pt x="8800" y="1791"/>
                    <a:pt x="8800" y="4000"/>
                  </a:cubicBezTo>
                  <a:cubicBezTo>
                    <a:pt x="8800" y="5472"/>
                    <a:pt x="7466" y="7606"/>
                    <a:pt x="4800" y="10400"/>
                  </a:cubicBezTo>
                  <a:close/>
                  <a:moveTo>
                    <a:pt x="4800" y="5600"/>
                  </a:moveTo>
                  <a:cubicBezTo>
                    <a:pt x="5684" y="5600"/>
                    <a:pt x="6400" y="4884"/>
                    <a:pt x="6400" y="4000"/>
                  </a:cubicBezTo>
                  <a:cubicBezTo>
                    <a:pt x="6400" y="3116"/>
                    <a:pt x="5684" y="2400"/>
                    <a:pt x="4800" y="2400"/>
                  </a:cubicBezTo>
                  <a:cubicBezTo>
                    <a:pt x="3916" y="2400"/>
                    <a:pt x="3200" y="3116"/>
                    <a:pt x="3200" y="4000"/>
                  </a:cubicBezTo>
                  <a:cubicBezTo>
                    <a:pt x="3200" y="4884"/>
                    <a:pt x="3916" y="5600"/>
                    <a:pt x="4800" y="5600"/>
                  </a:cubicBezTo>
                  <a:close/>
                </a:path>
              </a:pathLst>
            </a:custGeom>
            <a:solidFill>
              <a:schemeClr val="tx2"/>
            </a:solidFill>
            <a:ln>
              <a:solidFill>
                <a:schemeClr val="tx2"/>
              </a:solidFill>
            </a:ln>
          </p:spPr>
          <p:txBody>
            <a:bodyPr/>
            <a:lstStyle/>
            <a:p>
              <a:endParaRPr lang="zh-CN" altLang="en-US" dirty="0"/>
            </a:p>
          </p:txBody>
        </p:sp>
        <p:sp>
          <p:nvSpPr>
            <p:cNvPr id="27" name="椭圆 26"/>
            <p:cNvSpPr/>
            <p:nvPr/>
          </p:nvSpPr>
          <p:spPr>
            <a:xfrm>
              <a:off x="1878330" y="2230990"/>
              <a:ext cx="894468" cy="894466"/>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grpSp>
      <p:grpSp>
        <p:nvGrpSpPr>
          <p:cNvPr id="33" name="组合 32"/>
          <p:cNvGrpSpPr/>
          <p:nvPr/>
        </p:nvGrpSpPr>
        <p:grpSpPr>
          <a:xfrm>
            <a:off x="5725200" y="2135564"/>
            <a:ext cx="741600" cy="741600"/>
            <a:chOff x="5648766" y="2074153"/>
            <a:chExt cx="894468" cy="894466"/>
          </a:xfrm>
        </p:grpSpPr>
        <p:sp>
          <p:nvSpPr>
            <p:cNvPr id="21" name="iconfont-11261-4172798"/>
            <p:cNvSpPr>
              <a:spLocks noChangeAspect="1"/>
            </p:cNvSpPr>
            <p:nvPr/>
          </p:nvSpPr>
          <p:spPr bwMode="auto">
            <a:xfrm>
              <a:off x="5834699" y="2220788"/>
              <a:ext cx="522603" cy="609685"/>
            </a:xfrm>
            <a:custGeom>
              <a:avLst/>
              <a:gdLst>
                <a:gd name="T0" fmla="*/ 9600 w 9600"/>
                <a:gd name="T1" fmla="*/ 8400 h 11200"/>
                <a:gd name="T2" fmla="*/ 8000 w 9600"/>
                <a:gd name="T3" fmla="*/ 5200 h 11200"/>
                <a:gd name="T4" fmla="*/ 8000 w 9600"/>
                <a:gd name="T5" fmla="*/ 3200 h 11200"/>
                <a:gd name="T6" fmla="*/ 4800 w 9600"/>
                <a:gd name="T7" fmla="*/ 0 h 11200"/>
                <a:gd name="T8" fmla="*/ 1600 w 9600"/>
                <a:gd name="T9" fmla="*/ 3200 h 11200"/>
                <a:gd name="T10" fmla="*/ 1600 w 9600"/>
                <a:gd name="T11" fmla="*/ 5200 h 11200"/>
                <a:gd name="T12" fmla="*/ 0 w 9600"/>
                <a:gd name="T13" fmla="*/ 8400 h 11200"/>
                <a:gd name="T14" fmla="*/ 3205 w 9600"/>
                <a:gd name="T15" fmla="*/ 9910 h 11200"/>
                <a:gd name="T16" fmla="*/ 3200 w 9600"/>
                <a:gd name="T17" fmla="*/ 10000 h 11200"/>
                <a:gd name="T18" fmla="*/ 4800 w 9600"/>
                <a:gd name="T19" fmla="*/ 11200 h 11200"/>
                <a:gd name="T20" fmla="*/ 6400 w 9600"/>
                <a:gd name="T21" fmla="*/ 10000 h 11200"/>
                <a:gd name="T22" fmla="*/ 6395 w 9600"/>
                <a:gd name="T23" fmla="*/ 9910 h 11200"/>
                <a:gd name="T24" fmla="*/ 9600 w 9600"/>
                <a:gd name="T25" fmla="*/ 8400 h 1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00" h="11200">
                  <a:moveTo>
                    <a:pt x="9600" y="8400"/>
                  </a:moveTo>
                  <a:cubicBezTo>
                    <a:pt x="9600" y="7600"/>
                    <a:pt x="8000" y="6400"/>
                    <a:pt x="8000" y="5200"/>
                  </a:cubicBezTo>
                  <a:lnTo>
                    <a:pt x="8000" y="3200"/>
                  </a:lnTo>
                  <a:cubicBezTo>
                    <a:pt x="8000" y="1433"/>
                    <a:pt x="6567" y="0"/>
                    <a:pt x="4800" y="0"/>
                  </a:cubicBezTo>
                  <a:cubicBezTo>
                    <a:pt x="3033" y="0"/>
                    <a:pt x="1600" y="1433"/>
                    <a:pt x="1600" y="3200"/>
                  </a:cubicBezTo>
                  <a:lnTo>
                    <a:pt x="1600" y="5200"/>
                  </a:lnTo>
                  <a:cubicBezTo>
                    <a:pt x="1600" y="6400"/>
                    <a:pt x="0" y="7600"/>
                    <a:pt x="0" y="8400"/>
                  </a:cubicBezTo>
                  <a:cubicBezTo>
                    <a:pt x="0" y="9098"/>
                    <a:pt x="1338" y="9690"/>
                    <a:pt x="3205" y="9910"/>
                  </a:cubicBezTo>
                  <a:cubicBezTo>
                    <a:pt x="3202" y="9940"/>
                    <a:pt x="3200" y="9970"/>
                    <a:pt x="3200" y="10000"/>
                  </a:cubicBezTo>
                  <a:cubicBezTo>
                    <a:pt x="3200" y="10662"/>
                    <a:pt x="3916" y="11200"/>
                    <a:pt x="4800" y="11200"/>
                  </a:cubicBezTo>
                  <a:cubicBezTo>
                    <a:pt x="5684" y="11200"/>
                    <a:pt x="6400" y="10662"/>
                    <a:pt x="6400" y="10000"/>
                  </a:cubicBezTo>
                  <a:cubicBezTo>
                    <a:pt x="6400" y="9970"/>
                    <a:pt x="6398" y="9939"/>
                    <a:pt x="6395" y="9910"/>
                  </a:cubicBezTo>
                  <a:cubicBezTo>
                    <a:pt x="8262" y="9690"/>
                    <a:pt x="9600" y="9098"/>
                    <a:pt x="9600" y="8400"/>
                  </a:cubicBezTo>
                  <a:close/>
                </a:path>
              </a:pathLst>
            </a:custGeom>
            <a:solidFill>
              <a:schemeClr val="accent2"/>
            </a:solidFill>
            <a:ln>
              <a:solidFill>
                <a:schemeClr val="accent2"/>
              </a:solidFill>
            </a:ln>
          </p:spPr>
        </p:sp>
        <p:sp>
          <p:nvSpPr>
            <p:cNvPr id="28" name="椭圆 27"/>
            <p:cNvSpPr/>
            <p:nvPr/>
          </p:nvSpPr>
          <p:spPr>
            <a:xfrm>
              <a:off x="5648766" y="2074153"/>
              <a:ext cx="894468" cy="894466"/>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框 30"/>
          <p:cNvSpPr txBox="1"/>
          <p:nvPr/>
        </p:nvSpPr>
        <p:spPr>
          <a:xfrm>
            <a:off x="1078425" y="3213070"/>
            <a:ext cx="2468880" cy="398780"/>
          </a:xfrm>
          <a:prstGeom prst="rect">
            <a:avLst/>
          </a:prstGeom>
          <a:noFill/>
        </p:spPr>
        <p:txBody>
          <a:bodyPr wrap="none" rtlCol="0">
            <a:spAutoFit/>
          </a:bodyPr>
          <a:lstStyle/>
          <a:p>
            <a:pPr algn="ctr"/>
            <a:r>
              <a:rPr lang="zh-CN" altLang="en-US" sz="2000" dirty="0">
                <a:solidFill>
                  <a:schemeClr val="accent2"/>
                </a:solidFill>
                <a:latin typeface="+mj-ea"/>
                <a:ea typeface="+mj-ea"/>
              </a:rPr>
              <a:t>动态水下环境的挑战</a:t>
            </a:r>
            <a:endParaRPr lang="zh-CN" altLang="en-US" sz="2000" dirty="0">
              <a:solidFill>
                <a:schemeClr val="accent2"/>
              </a:solidFill>
              <a:latin typeface="+mj-ea"/>
              <a:ea typeface="+mj-ea"/>
            </a:endParaRPr>
          </a:p>
        </p:txBody>
      </p:sp>
      <p:sp>
        <p:nvSpPr>
          <p:cNvPr id="35" name="文本框 34"/>
          <p:cNvSpPr txBox="1"/>
          <p:nvPr/>
        </p:nvSpPr>
        <p:spPr>
          <a:xfrm>
            <a:off x="9305096" y="3228945"/>
            <a:ext cx="1122680" cy="398780"/>
          </a:xfrm>
          <a:prstGeom prst="rect">
            <a:avLst/>
          </a:prstGeom>
          <a:noFill/>
        </p:spPr>
        <p:txBody>
          <a:bodyPr wrap="none" rtlCol="0">
            <a:spAutoFit/>
          </a:bodyPr>
          <a:lstStyle/>
          <a:p>
            <a:pPr algn="ctr"/>
            <a:r>
              <a:rPr lang="zh-CN" altLang="en-US" sz="2000" spc="-150" dirty="0">
                <a:solidFill>
                  <a:schemeClr val="accent2"/>
                </a:solidFill>
                <a:latin typeface="+mj-ea"/>
                <a:ea typeface="+mj-ea"/>
              </a:rPr>
              <a:t>考虑参数</a:t>
            </a:r>
            <a:endParaRPr lang="zh-CN" altLang="en-US" sz="2000" dirty="0">
              <a:solidFill>
                <a:schemeClr val="accent3">
                  <a:lumMod val="75000"/>
                </a:schemeClr>
              </a:solidFill>
              <a:latin typeface="+mj-ea"/>
              <a:ea typeface="+mj-ea"/>
            </a:endParaRPr>
          </a:p>
        </p:txBody>
      </p:sp>
      <p:sp>
        <p:nvSpPr>
          <p:cNvPr id="36" name="矩形 35"/>
          <p:cNvSpPr/>
          <p:nvPr/>
        </p:nvSpPr>
        <p:spPr>
          <a:xfrm>
            <a:off x="8825555" y="3775590"/>
            <a:ext cx="2081762" cy="975995"/>
          </a:xfrm>
          <a:prstGeom prst="rect">
            <a:avLst/>
          </a:prstGeom>
        </p:spPr>
        <p:txBody>
          <a:bodyPr wrap="square">
            <a:spAutoFit/>
          </a:bodyPr>
          <a:lstStyle/>
          <a:p>
            <a:pPr algn="just">
              <a:lnSpc>
                <a:spcPct val="120000"/>
              </a:lnSpc>
            </a:pPr>
            <a:r>
              <a:rPr lang="zh-CN" altLang="en-US" sz="1600" b="0" i="0" dirty="0">
                <a:solidFill>
                  <a:schemeClr val="tx1">
                    <a:lumMod val="75000"/>
                    <a:lumOff val="25000"/>
                  </a:schemeClr>
                </a:solidFill>
                <a:effectLst/>
                <a:latin typeface="+mn-ea"/>
              </a:rPr>
              <a:t>能源效率、可伸缩性、网络吞吐量、公平性、延迟和带宽利用率</a:t>
            </a:r>
            <a:r>
              <a:rPr lang="zh-CN" altLang="en-US" sz="1600" b="0" i="0" dirty="0">
                <a:solidFill>
                  <a:schemeClr val="tx1">
                    <a:lumMod val="75000"/>
                    <a:lumOff val="25000"/>
                  </a:schemeClr>
                </a:solidFill>
                <a:effectLst/>
                <a:latin typeface="+mn-ea"/>
              </a:rPr>
              <a:t>等</a:t>
            </a:r>
            <a:endParaRPr lang="zh-CN" altLang="en-US" sz="1600" b="0" i="0" dirty="0">
              <a:solidFill>
                <a:schemeClr val="tx1">
                  <a:lumMod val="75000"/>
                  <a:lumOff val="25000"/>
                </a:schemeClr>
              </a:solidFill>
              <a:effectLst/>
              <a:latin typeface="+mn-ea"/>
            </a:endParaRPr>
          </a:p>
        </p:txBody>
      </p:sp>
      <p:sp>
        <p:nvSpPr>
          <p:cNvPr id="37" name="文本框 36"/>
          <p:cNvSpPr txBox="1"/>
          <p:nvPr/>
        </p:nvSpPr>
        <p:spPr>
          <a:xfrm>
            <a:off x="5514033" y="3228945"/>
            <a:ext cx="1188720" cy="398780"/>
          </a:xfrm>
          <a:prstGeom prst="rect">
            <a:avLst/>
          </a:prstGeom>
          <a:noFill/>
        </p:spPr>
        <p:txBody>
          <a:bodyPr wrap="none" rtlCol="0">
            <a:spAutoFit/>
          </a:bodyPr>
          <a:lstStyle/>
          <a:p>
            <a:pPr algn="ctr"/>
            <a:r>
              <a:rPr lang="en-US" altLang="zh-CN" sz="2000" spc="-150" dirty="0">
                <a:solidFill>
                  <a:schemeClr val="accent2"/>
                </a:solidFill>
                <a:latin typeface="+mj-ea"/>
                <a:ea typeface="+mj-ea"/>
                <a:sym typeface="+mn-ea"/>
              </a:rPr>
              <a:t>MAC</a:t>
            </a:r>
            <a:r>
              <a:rPr lang="zh-CN" altLang="en-US" sz="2000" spc="-150" dirty="0">
                <a:solidFill>
                  <a:schemeClr val="accent2"/>
                </a:solidFill>
                <a:latin typeface="+mj-ea"/>
                <a:ea typeface="+mj-ea"/>
                <a:sym typeface="+mn-ea"/>
              </a:rPr>
              <a:t>协议</a:t>
            </a:r>
            <a:endParaRPr lang="zh-CN" altLang="en-US" sz="2000" spc="-150" dirty="0">
              <a:solidFill>
                <a:schemeClr val="accent2"/>
              </a:solidFill>
              <a:latin typeface="+mj-ea"/>
              <a:ea typeface="+mj-ea"/>
              <a:sym typeface="+mn-ea"/>
            </a:endParaRPr>
          </a:p>
        </p:txBody>
      </p:sp>
      <p:sp>
        <p:nvSpPr>
          <p:cNvPr id="38" name="矩形 37"/>
          <p:cNvSpPr/>
          <p:nvPr/>
        </p:nvSpPr>
        <p:spPr>
          <a:xfrm>
            <a:off x="5055119" y="3775590"/>
            <a:ext cx="2081762" cy="1271270"/>
          </a:xfrm>
          <a:prstGeom prst="rect">
            <a:avLst/>
          </a:prstGeom>
        </p:spPr>
        <p:txBody>
          <a:bodyPr wrap="square">
            <a:spAutoFit/>
          </a:bodyPr>
          <a:lstStyle/>
          <a:p>
            <a:pPr algn="just">
              <a:lnSpc>
                <a:spcPct val="120000"/>
              </a:lnSpc>
            </a:pPr>
            <a:r>
              <a:rPr lang="zh-CN" altLang="en-US" sz="1600" b="0" i="0" dirty="0">
                <a:solidFill>
                  <a:schemeClr val="tx1">
                    <a:lumMod val="75000"/>
                    <a:lumOff val="25000"/>
                  </a:schemeClr>
                </a:solidFill>
                <a:effectLst/>
                <a:latin typeface="+mn-ea"/>
              </a:rPr>
              <a:t>需要开发MAC协议，以适应空间和时间变化的</a:t>
            </a:r>
            <a:r>
              <a:rPr lang="zh-CN" altLang="en-US" sz="1600" b="0" i="0" dirty="0">
                <a:solidFill>
                  <a:schemeClr val="tx1">
                    <a:lumMod val="75000"/>
                    <a:lumOff val="25000"/>
                  </a:schemeClr>
                </a:solidFill>
                <a:effectLst/>
                <a:latin typeface="+mn-ea"/>
              </a:rPr>
              <a:t>信道及其产生的动态拓扑</a:t>
            </a:r>
            <a:endParaRPr lang="zh-CN" altLang="en-US" sz="1600" b="0" i="0" dirty="0">
              <a:solidFill>
                <a:schemeClr val="tx1">
                  <a:lumMod val="75000"/>
                  <a:lumOff val="25000"/>
                </a:schemeClr>
              </a:solidFill>
              <a:effectLst/>
              <a:latin typeface="+mn-ea"/>
            </a:endParaRPr>
          </a:p>
        </p:txBody>
      </p:sp>
      <p:cxnSp>
        <p:nvCxnSpPr>
          <p:cNvPr id="40" name="直接连接符 39"/>
          <p:cNvCxnSpPr>
            <a:stCxn id="64" idx="11"/>
            <a:endCxn id="64" idx="4"/>
          </p:cNvCxnSpPr>
          <p:nvPr/>
        </p:nvCxnSpPr>
        <p:spPr>
          <a:xfrm>
            <a:off x="1189702" y="3706986"/>
            <a:ext cx="2271724"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62" idx="11"/>
            <a:endCxn id="62" idx="4"/>
          </p:cNvCxnSpPr>
          <p:nvPr/>
        </p:nvCxnSpPr>
        <p:spPr>
          <a:xfrm>
            <a:off x="4855066" y="3706986"/>
            <a:ext cx="2481868" cy="0"/>
          </a:xfrm>
          <a:prstGeom prst="line">
            <a:avLst/>
          </a:prstGeom>
          <a:ln>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60" idx="11"/>
            <a:endCxn id="60" idx="4"/>
          </p:cNvCxnSpPr>
          <p:nvPr/>
        </p:nvCxnSpPr>
        <p:spPr>
          <a:xfrm>
            <a:off x="8730574" y="3706986"/>
            <a:ext cx="2271724"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5807075" y="973455"/>
            <a:ext cx="5706745" cy="706755"/>
          </a:xfrm>
          <a:prstGeom prst="rect">
            <a:avLst/>
          </a:prstGeom>
          <a:noFill/>
        </p:spPr>
        <p:txBody>
          <a:bodyPr wrap="square" rtlCol="0">
            <a:spAutoFit/>
          </a:bodyPr>
          <a:p>
            <a:pPr algn="ctr">
              <a:buClrTx/>
              <a:buSzTx/>
              <a:buFontTx/>
            </a:pPr>
            <a:r>
              <a:rPr lang="en-US" altLang="zh-CN" sz="2000" spc="-150" dirty="0">
                <a:solidFill>
                  <a:schemeClr val="accent2"/>
                </a:solidFill>
                <a:latin typeface="+mj-ea"/>
                <a:ea typeface="+mj-ea"/>
              </a:rPr>
              <a:t>通过避免冲突的机制、高网络吞吐量和</a:t>
            </a:r>
            <a:r>
              <a:rPr lang="zh-CN" altLang="en-US" sz="2000" spc="-150" dirty="0">
                <a:solidFill>
                  <a:schemeClr val="accent2"/>
                </a:solidFill>
                <a:latin typeface="+mj-ea"/>
                <a:ea typeface="+mj-ea"/>
              </a:rPr>
              <a:t>降</a:t>
            </a:r>
            <a:r>
              <a:rPr lang="en-US" altLang="zh-CN" sz="2000" spc="-150" dirty="0">
                <a:solidFill>
                  <a:schemeClr val="accent2"/>
                </a:solidFill>
                <a:latin typeface="+mj-ea"/>
                <a:ea typeface="+mj-ea"/>
              </a:rPr>
              <a:t>低信道</a:t>
            </a:r>
            <a:r>
              <a:rPr lang="zh-CN" altLang="en-US" sz="2000" spc="-150" dirty="0">
                <a:solidFill>
                  <a:schemeClr val="accent2"/>
                </a:solidFill>
                <a:latin typeface="+mj-ea"/>
                <a:ea typeface="+mj-ea"/>
              </a:rPr>
              <a:t>时延</a:t>
            </a:r>
            <a:r>
              <a:rPr lang="en-US" altLang="zh-CN" sz="2000" spc="-150" dirty="0">
                <a:solidFill>
                  <a:schemeClr val="accent2"/>
                </a:solidFill>
                <a:latin typeface="+mj-ea"/>
                <a:ea typeface="+mj-ea"/>
              </a:rPr>
              <a:t>来保证节能</a:t>
            </a:r>
            <a:endParaRPr lang="en-US" altLang="zh-CN" sz="2000" spc="-150" dirty="0">
              <a:solidFill>
                <a:schemeClr val="accent2"/>
              </a:solidFill>
              <a:latin typeface="+mj-ea"/>
              <a:ea typeface="+mj-ea"/>
            </a:endParaRPr>
          </a:p>
        </p:txBody>
      </p:sp>
      <p:sp>
        <p:nvSpPr>
          <p:cNvPr id="8" name="燕尾形箭头 7"/>
          <p:cNvSpPr/>
          <p:nvPr/>
        </p:nvSpPr>
        <p:spPr>
          <a:xfrm>
            <a:off x="3679190" y="3486785"/>
            <a:ext cx="936625" cy="440690"/>
          </a:xfrm>
          <a:prstGeom prst="notched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燕尾形箭头 8"/>
          <p:cNvSpPr/>
          <p:nvPr/>
        </p:nvSpPr>
        <p:spPr>
          <a:xfrm>
            <a:off x="7565390" y="3486785"/>
            <a:ext cx="936625" cy="440690"/>
          </a:xfrm>
          <a:prstGeom prst="notched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
    </p:custDataLst>
  </p:cSld>
  <p:clrMapOvr>
    <a:masterClrMapping/>
  </p:clrMapOvr>
</p:sld>
</file>

<file path=ppt/tags/tag1.xml><?xml version="1.0" encoding="utf-8"?>
<p:tagLst xmlns:p="http://schemas.openxmlformats.org/presentationml/2006/main">
  <p:tag name="PA" val="v5.2.9"/>
</p:tagLst>
</file>

<file path=ppt/tags/tag10.xml><?xml version="1.0" encoding="utf-8"?>
<p:tagLst xmlns:p="http://schemas.openxmlformats.org/presentationml/2006/main">
  <p:tag name="ISLIDE.ICON" val="#393945;#394062;#394051;"/>
</p:tagLst>
</file>

<file path=ppt/tags/tag11.xml><?xml version="1.0" encoding="utf-8"?>
<p:tagLst xmlns:p="http://schemas.openxmlformats.org/presentationml/2006/main">
  <p:tag name="PA" val="v5.2.9"/>
</p:tagLst>
</file>

<file path=ppt/tags/tag12.xml><?xml version="1.0" encoding="utf-8"?>
<p:tagLst xmlns:p="http://schemas.openxmlformats.org/presentationml/2006/main">
  <p:tag name="PA" val="v5.2.9"/>
</p:tagLst>
</file>

<file path=ppt/tags/tag13.xml><?xml version="1.0" encoding="utf-8"?>
<p:tagLst xmlns:p="http://schemas.openxmlformats.org/presentationml/2006/main">
  <p:tag name="PA" val="v5.2.9"/>
</p:tagLst>
</file>

<file path=ppt/tags/tag14.xml><?xml version="1.0" encoding="utf-8"?>
<p:tagLst xmlns:p="http://schemas.openxmlformats.org/presentationml/2006/main">
  <p:tag name="PA" val="v5.2.9"/>
</p:tagLst>
</file>

<file path=ppt/tags/tag15.xml><?xml version="1.0" encoding="utf-8"?>
<p:tagLst xmlns:p="http://schemas.openxmlformats.org/presentationml/2006/main">
  <p:tag name="PA" val="v5.2.9"/>
</p:tagLst>
</file>

<file path=ppt/tags/tag16.xml><?xml version="1.0" encoding="utf-8"?>
<p:tagLst xmlns:p="http://schemas.openxmlformats.org/presentationml/2006/main">
  <p:tag name="PA" val="v5.2.9"/>
</p:tagLst>
</file>

<file path=ppt/tags/tag17.xml><?xml version="1.0" encoding="utf-8"?>
<p:tagLst xmlns:p="http://schemas.openxmlformats.org/presentationml/2006/main">
  <p:tag name="ISLIDE.ICON" val="#393945;#394062;#394051;"/>
</p:tagLst>
</file>

<file path=ppt/tags/tag18.xml><?xml version="1.0" encoding="utf-8"?>
<p:tagLst xmlns:p="http://schemas.openxmlformats.org/presentationml/2006/main">
  <p:tag name="ISLIDE.ICON" val="#393945;#394062;#394051;"/>
</p:tagLst>
</file>

<file path=ppt/tags/tag19.xml><?xml version="1.0" encoding="utf-8"?>
<p:tagLst xmlns:p="http://schemas.openxmlformats.org/presentationml/2006/main">
  <p:tag name="ISLIDE.ICON" val="#393945;#394062;#394051;"/>
</p:tagLst>
</file>

<file path=ppt/tags/tag2.xml><?xml version="1.0" encoding="utf-8"?>
<p:tagLst xmlns:p="http://schemas.openxmlformats.org/presentationml/2006/main">
  <p:tag name="PA" val="v5.2.9"/>
</p:tagLst>
</file>

<file path=ppt/tags/tag20.xml><?xml version="1.0" encoding="utf-8"?>
<p:tagLst xmlns:p="http://schemas.openxmlformats.org/presentationml/2006/main">
  <p:tag name="ISLIDE.ICON" val="#393945;#394062;#394051;"/>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COMMONDATA" val="eyJoZGlkIjoiODFmNmM0ZjY5YjNkOTQ2MTJiZDU0ZDkxMWFhMmEyZmUifQ=="/>
</p:tagLst>
</file>

<file path=ppt/tags/tag3.xml><?xml version="1.0" encoding="utf-8"?>
<p:tagLst xmlns:p="http://schemas.openxmlformats.org/presentationml/2006/main">
  <p:tag name="PA" val="v5.2.9"/>
</p:tagLst>
</file>

<file path=ppt/tags/tag4.xml><?xml version="1.0" encoding="utf-8"?>
<p:tagLst xmlns:p="http://schemas.openxmlformats.org/presentationml/2006/main">
  <p:tag name="PA" val="v5.2.9"/>
</p:tagLst>
</file>

<file path=ppt/tags/tag5.xml><?xml version="1.0" encoding="utf-8"?>
<p:tagLst xmlns:p="http://schemas.openxmlformats.org/presentationml/2006/main">
  <p:tag name="PA" val="v5.2.9"/>
</p:tagLst>
</file>

<file path=ppt/tags/tag6.xml><?xml version="1.0" encoding="utf-8"?>
<p:tagLst xmlns:p="http://schemas.openxmlformats.org/presentationml/2006/main">
  <p:tag name="PA" val="v5.2.9"/>
</p:tagLst>
</file>

<file path=ppt/tags/tag7.xml><?xml version="1.0" encoding="utf-8"?>
<p:tagLst xmlns:p="http://schemas.openxmlformats.org/presentationml/2006/main">
  <p:tag name="PA" val="v5.2.9"/>
</p:tagLst>
</file>

<file path=ppt/tags/tag8.xml><?xml version="1.0" encoding="utf-8"?>
<p:tagLst xmlns:p="http://schemas.openxmlformats.org/presentationml/2006/main">
  <p:tag name="PA" val="v5.2.9"/>
</p:tagLst>
</file>

<file path=ppt/tags/tag9.xml><?xml version="1.0" encoding="utf-8"?>
<p:tagLst xmlns:p="http://schemas.openxmlformats.org/presentationml/2006/main">
  <p:tag name="ISLIDE.ICON" val="#393945;#394062;#394051;"/>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E7E6E6"/>
      </a:lt2>
      <a:accent1>
        <a:srgbClr val="9B0D14"/>
      </a:accent1>
      <a:accent2>
        <a:srgbClr val="002060"/>
      </a:accent2>
      <a:accent3>
        <a:srgbClr val="A5A5A5"/>
      </a:accent3>
      <a:accent4>
        <a:srgbClr val="FFC000"/>
      </a:accent4>
      <a:accent5>
        <a:srgbClr val="5B9BD5"/>
      </a:accent5>
      <a:accent6>
        <a:srgbClr val="70AD47"/>
      </a:accent6>
      <a:hlink>
        <a:srgbClr val="0563C1"/>
      </a:hlink>
      <a:folHlink>
        <a:srgbClr val="954F72"/>
      </a:folHlink>
    </a:clrScheme>
    <a:fontScheme name="自定义 4">
      <a:majorFont>
        <a:latin typeface="Microsoft YaHei Light"/>
        <a:ea typeface="微软雅黑"/>
        <a:cs typeface=""/>
      </a:majorFont>
      <a:minorFont>
        <a:latin typeface="微软雅黑"/>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5576</Words>
  <Application>WPS 演示</Application>
  <PresentationFormat>宽屏</PresentationFormat>
  <Paragraphs>438</Paragraphs>
  <Slides>24</Slides>
  <Notes>49</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24</vt:i4>
      </vt:variant>
    </vt:vector>
  </HeadingPairs>
  <TitlesOfParts>
    <vt:vector size="41" baseType="lpstr">
      <vt:lpstr>Arial</vt:lpstr>
      <vt:lpstr>宋体</vt:lpstr>
      <vt:lpstr>Wingdings</vt:lpstr>
      <vt:lpstr>Facon</vt:lpstr>
      <vt:lpstr>Wingdings 3</vt:lpstr>
      <vt:lpstr>黑体</vt:lpstr>
      <vt:lpstr>微软雅黑</vt:lpstr>
      <vt:lpstr>DIN</vt:lpstr>
      <vt:lpstr>思源黑体 CN Light</vt:lpstr>
      <vt:lpstr>Calibri</vt:lpstr>
      <vt:lpstr>等线</vt:lpstr>
      <vt:lpstr>微软雅黑 Light</vt:lpstr>
      <vt:lpstr>Arial Unicode MS</vt:lpstr>
      <vt:lpstr>Segoe Print</vt:lpstr>
      <vt:lpstr>思源宋体 CN ExtraLight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按时 吃饭</dc:creator>
  <cp:lastModifiedBy>活力大厦B</cp:lastModifiedBy>
  <cp:revision>293</cp:revision>
  <dcterms:created xsi:type="dcterms:W3CDTF">2020-04-11T01:02:00Z</dcterms:created>
  <dcterms:modified xsi:type="dcterms:W3CDTF">2023-07-06T10:38:05Z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569C153B75C14740AA7CD67B20911686</vt:lpwstr>
  </property>
  <property fmtid="{D5CDD505-2E9C-101B-9397-08002B2CF9AE}" pid="3" name="KSOProductBuildVer">
    <vt:lpwstr>2052-11.1.0.9175</vt:lpwstr>
  </property>
</Properties>
</file>